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9.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20.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21.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22.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23.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24.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25.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26.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27.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notesSlides/notesSlide28.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notesSlides/notesSlide29.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notesSlides/notesSlide30.xml" ContentType="application/vnd.openxmlformats-officedocument.presentationml.notesSlide+xml"/>
  <Override PartName="/ppt/tags/tag160.xml" ContentType="application/vnd.openxmlformats-officedocument.presentationml.tags+xml"/>
  <Override PartName="/ppt/tags/tag161.xml" ContentType="application/vnd.openxmlformats-officedocument.presentationml.tags+xml"/>
  <Override PartName="/ppt/notesSlides/notesSlide31.xml" ContentType="application/vnd.openxmlformats-officedocument.presentationml.notesSlide+xml"/>
  <Override PartName="/ppt/tags/tag162.xml" ContentType="application/vnd.openxmlformats-officedocument.presentationml.tags+xml"/>
  <Override PartName="/ppt/notesSlides/notesSlide32.xml" ContentType="application/vnd.openxmlformats-officedocument.presentationml.notesSlide+xml"/>
  <Override PartName="/ppt/tags/tag163.xml" ContentType="application/vnd.openxmlformats-officedocument.presentationml.tags+xml"/>
  <Override PartName="/ppt/tags/tag164.xml" ContentType="application/vnd.openxmlformats-officedocument.presentationml.tags+xml"/>
  <Override PartName="/ppt/notesSlides/notesSlide33.xml" ContentType="application/vnd.openxmlformats-officedocument.presentationml.notesSlide+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notesSlides/notesSlide34.xml" ContentType="application/vnd.openxmlformats-officedocument.presentationml.notesSlide+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notesSlides/notesSlide35.xml" ContentType="application/vnd.openxmlformats-officedocument.presentationml.notesSlide+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notesSlides/notesSlide36.xml" ContentType="application/vnd.openxmlformats-officedocument.presentationml.notesSlide+xml"/>
  <Override PartName="/ppt/tags/tag254.xml" ContentType="application/vnd.openxmlformats-officedocument.presentationml.tags+xml"/>
  <Override PartName="/ppt/tags/tag25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20" r:id="rId1"/>
    <p:sldMasterId id="2147483728" r:id="rId2"/>
  </p:sldMasterIdLst>
  <p:notesMasterIdLst>
    <p:notesMasterId r:id="rId93"/>
  </p:notesMasterIdLst>
  <p:handoutMasterIdLst>
    <p:handoutMasterId r:id="rId94"/>
  </p:handoutMasterIdLst>
  <p:sldIdLst>
    <p:sldId id="326" r:id="rId3"/>
    <p:sldId id="335" r:id="rId4"/>
    <p:sldId id="257" r:id="rId5"/>
    <p:sldId id="303" r:id="rId6"/>
    <p:sldId id="263" r:id="rId7"/>
    <p:sldId id="388" r:id="rId8"/>
    <p:sldId id="330" r:id="rId9"/>
    <p:sldId id="351" r:id="rId10"/>
    <p:sldId id="352" r:id="rId11"/>
    <p:sldId id="458" r:id="rId12"/>
    <p:sldId id="459" r:id="rId13"/>
    <p:sldId id="460" r:id="rId14"/>
    <p:sldId id="493" r:id="rId15"/>
    <p:sldId id="387" r:id="rId16"/>
    <p:sldId id="331" r:id="rId17"/>
    <p:sldId id="267" r:id="rId18"/>
    <p:sldId id="332" r:id="rId19"/>
    <p:sldId id="336" r:id="rId20"/>
    <p:sldId id="281" r:id="rId21"/>
    <p:sldId id="414" r:id="rId22"/>
    <p:sldId id="273" r:id="rId23"/>
    <p:sldId id="512" r:id="rId24"/>
    <p:sldId id="513" r:id="rId25"/>
    <p:sldId id="514" r:id="rId26"/>
    <p:sldId id="515" r:id="rId27"/>
    <p:sldId id="516" r:id="rId28"/>
    <p:sldId id="517" r:id="rId29"/>
    <p:sldId id="291" r:id="rId30"/>
    <p:sldId id="320" r:id="rId31"/>
    <p:sldId id="322" r:id="rId32"/>
    <p:sldId id="324" r:id="rId33"/>
    <p:sldId id="345" r:id="rId34"/>
    <p:sldId id="347" r:id="rId35"/>
    <p:sldId id="477" r:id="rId36"/>
    <p:sldId id="276" r:id="rId37"/>
    <p:sldId id="282" r:id="rId38"/>
    <p:sldId id="531" r:id="rId39"/>
    <p:sldId id="486" r:id="rId40"/>
    <p:sldId id="534" r:id="rId41"/>
    <p:sldId id="487" r:id="rId42"/>
    <p:sldId id="481" r:id="rId43"/>
    <p:sldId id="484" r:id="rId44"/>
    <p:sldId id="502" r:id="rId45"/>
    <p:sldId id="503" r:id="rId46"/>
    <p:sldId id="504" r:id="rId47"/>
    <p:sldId id="505" r:id="rId48"/>
    <p:sldId id="506" r:id="rId49"/>
    <p:sldId id="451" r:id="rId50"/>
    <p:sldId id="490" r:id="rId51"/>
    <p:sldId id="408" r:id="rId52"/>
    <p:sldId id="491" r:id="rId53"/>
    <p:sldId id="489" r:id="rId54"/>
    <p:sldId id="497" r:id="rId55"/>
    <p:sldId id="454" r:id="rId56"/>
    <p:sldId id="482" r:id="rId57"/>
    <p:sldId id="530" r:id="rId58"/>
    <p:sldId id="485" r:id="rId59"/>
    <p:sldId id="523" r:id="rId60"/>
    <p:sldId id="524" r:id="rId61"/>
    <p:sldId id="525" r:id="rId62"/>
    <p:sldId id="492" r:id="rId63"/>
    <p:sldId id="480" r:id="rId64"/>
    <p:sldId id="472" r:id="rId65"/>
    <p:sldId id="283" r:id="rId66"/>
    <p:sldId id="446" r:id="rId67"/>
    <p:sldId id="447" r:id="rId68"/>
    <p:sldId id="448" r:id="rId69"/>
    <p:sldId id="494" r:id="rId70"/>
    <p:sldId id="532" r:id="rId71"/>
    <p:sldId id="495" r:id="rId72"/>
    <p:sldId id="496" r:id="rId73"/>
    <p:sldId id="430" r:id="rId74"/>
    <p:sldId id="431" r:id="rId75"/>
    <p:sldId id="432" r:id="rId76"/>
    <p:sldId id="533" r:id="rId77"/>
    <p:sldId id="433" r:id="rId78"/>
    <p:sldId id="434" r:id="rId79"/>
    <p:sldId id="435" r:id="rId80"/>
    <p:sldId id="436" r:id="rId81"/>
    <p:sldId id="449" r:id="rId82"/>
    <p:sldId id="450" r:id="rId83"/>
    <p:sldId id="501" r:id="rId84"/>
    <p:sldId id="518" r:id="rId85"/>
    <p:sldId id="519" r:id="rId86"/>
    <p:sldId id="520" r:id="rId87"/>
    <p:sldId id="521" r:id="rId88"/>
    <p:sldId id="526" r:id="rId89"/>
    <p:sldId id="527" r:id="rId90"/>
    <p:sldId id="528" r:id="rId91"/>
    <p:sldId id="529" r:id="rId92"/>
  </p:sldIdLst>
  <p:sldSz cx="9144000" cy="6858000" type="screen4x3"/>
  <p:notesSz cx="6858000" cy="91440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5C84E40C-89E4-4185-AFFD-E5FDE69B315E}">
          <p14:sldIdLst>
            <p14:sldId id="326"/>
            <p14:sldId id="335"/>
            <p14:sldId id="257"/>
            <p14:sldId id="303"/>
            <p14:sldId id="263"/>
            <p14:sldId id="388"/>
          </p14:sldIdLst>
        </p14:section>
        <p14:section name="Mechanical" id="{4283EDF9-FD75-4D2A-A93D-68E23B29D4BF}">
          <p14:sldIdLst>
            <p14:sldId id="330"/>
            <p14:sldId id="351"/>
            <p14:sldId id="352"/>
            <p14:sldId id="458"/>
            <p14:sldId id="459"/>
            <p14:sldId id="460"/>
            <p14:sldId id="493"/>
            <p14:sldId id="387"/>
          </p14:sldIdLst>
        </p14:section>
        <p14:section name="Hydraulic Conventional Design" id="{315D5B96-FCA7-4CAB-9FB6-D4A4BA210DB8}">
          <p14:sldIdLst>
            <p14:sldId id="331"/>
            <p14:sldId id="267"/>
            <p14:sldId id="332"/>
            <p14:sldId id="336"/>
            <p14:sldId id="281"/>
            <p14:sldId id="414"/>
          </p14:sldIdLst>
        </p14:section>
        <p14:section name="Fractals" id="{7319211E-4114-4BAC-A65E-550E09CD720A}">
          <p14:sldIdLst>
            <p14:sldId id="273"/>
            <p14:sldId id="512"/>
            <p14:sldId id="513"/>
            <p14:sldId id="514"/>
            <p14:sldId id="515"/>
            <p14:sldId id="516"/>
            <p14:sldId id="517"/>
            <p14:sldId id="291"/>
            <p14:sldId id="320"/>
            <p14:sldId id="322"/>
            <p14:sldId id="324"/>
            <p14:sldId id="345"/>
            <p14:sldId id="347"/>
            <p14:sldId id="477"/>
            <p14:sldId id="276"/>
          </p14:sldIdLst>
        </p14:section>
        <p14:section name="Collisions" id="{454D7892-67ED-4F89-A10A-B8B8BBF63EB7}">
          <p14:sldIdLst>
            <p14:sldId id="282"/>
            <p14:sldId id="531"/>
            <p14:sldId id="486"/>
            <p14:sldId id="534"/>
            <p14:sldId id="487"/>
            <p14:sldId id="481"/>
            <p14:sldId id="484"/>
            <p14:sldId id="502"/>
            <p14:sldId id="503"/>
            <p14:sldId id="504"/>
            <p14:sldId id="505"/>
            <p14:sldId id="506"/>
            <p14:sldId id="451"/>
            <p14:sldId id="490"/>
            <p14:sldId id="408"/>
            <p14:sldId id="491"/>
            <p14:sldId id="489"/>
            <p14:sldId id="497"/>
            <p14:sldId id="454"/>
            <p14:sldId id="482"/>
            <p14:sldId id="530"/>
            <p14:sldId id="485"/>
            <p14:sldId id="523"/>
            <p14:sldId id="524"/>
            <p14:sldId id="525"/>
            <p14:sldId id="492"/>
            <p14:sldId id="480"/>
            <p14:sldId id="472"/>
          </p14:sldIdLst>
        </p14:section>
        <p14:section name="Summary" id="{4745C16D-C5E1-4967-B247-65FE2AC58B7E}">
          <p14:sldIdLst>
            <p14:sldId id="283"/>
            <p14:sldId id="446"/>
            <p14:sldId id="447"/>
          </p14:sldIdLst>
        </p14:section>
        <p14:section name="Surface coverage" id="{7B1286C4-EBC6-4671-989E-A3F97FC040C4}">
          <p14:sldIdLst>
            <p14:sldId id="448"/>
            <p14:sldId id="494"/>
            <p14:sldId id="532"/>
            <p14:sldId id="495"/>
            <p14:sldId id="496"/>
            <p14:sldId id="430"/>
            <p14:sldId id="431"/>
            <p14:sldId id="432"/>
            <p14:sldId id="533"/>
            <p14:sldId id="433"/>
            <p14:sldId id="434"/>
            <p14:sldId id="435"/>
            <p14:sldId id="436"/>
            <p14:sldId id="449"/>
            <p14:sldId id="450"/>
            <p14:sldId id="501"/>
            <p14:sldId id="518"/>
            <p14:sldId id="519"/>
            <p14:sldId id="520"/>
            <p14:sldId id="521"/>
            <p14:sldId id="526"/>
            <p14:sldId id="527"/>
            <p14:sldId id="528"/>
            <p14:sldId id="52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410"/>
    <a:srgbClr val="C0BFFF"/>
    <a:srgbClr val="009900"/>
    <a:srgbClr val="FF00FF"/>
    <a:srgbClr val="B9E8FF"/>
    <a:srgbClr val="F14343"/>
    <a:srgbClr val="6BFDD7"/>
    <a:srgbClr val="6AFE98"/>
    <a:srgbClr val="6AFE78"/>
    <a:srgbClr val="6AFE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046" autoAdjust="0"/>
    <p:restoredTop sz="95244" autoAdjust="0"/>
  </p:normalViewPr>
  <p:slideViewPr>
    <p:cSldViewPr snapToGrid="0">
      <p:cViewPr varScale="1">
        <p:scale>
          <a:sx n="98" d="100"/>
          <a:sy n="98" d="100"/>
        </p:scale>
        <p:origin x="538" y="77"/>
      </p:cViewPr>
      <p:guideLst>
        <p:guide orient="horz" pos="2160"/>
        <p:guide pos="2880"/>
      </p:guideLst>
    </p:cSldViewPr>
  </p:slideViewPr>
  <p:outlineViewPr>
    <p:cViewPr>
      <p:scale>
        <a:sx n="33" d="100"/>
        <a:sy n="33" d="100"/>
      </p:scale>
      <p:origin x="0" y="64458"/>
    </p:cViewPr>
  </p:outlineViewPr>
  <p:notesTextViewPr>
    <p:cViewPr>
      <p:scale>
        <a:sx n="100" d="100"/>
        <a:sy n="100" d="100"/>
      </p:scale>
      <p:origin x="0" y="0"/>
    </p:cViewPr>
  </p:notesTextViewPr>
  <p:sorterViewPr>
    <p:cViewPr>
      <p:scale>
        <a:sx n="120" d="100"/>
        <a:sy n="120" d="100"/>
      </p:scale>
      <p:origin x="0" y="-17754"/>
    </p:cViewPr>
  </p:sorterViewPr>
  <p:notesViewPr>
    <p:cSldViewPr snapToGrid="0">
      <p:cViewPr varScale="1">
        <p:scale>
          <a:sx n="102" d="100"/>
          <a:sy n="102" d="100"/>
        </p:scale>
        <p:origin x="-347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9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notesMaster" Target="notesMasters/notesMaster1.xml"/><Relationship Id="rId98"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8.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72.wmf"/><Relationship Id="rId1" Type="http://schemas.openxmlformats.org/officeDocument/2006/relationships/image" Target="../media/image17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2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4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4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s-HN"/>
          </a:p>
        </p:txBody>
      </p:sp>
      <p:sp>
        <p:nvSpPr>
          <p:cNvPr id="3174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fld id="{40487D26-2F69-4E7E-8B30-658E0D4AE69A}" type="datetime1">
              <a:rPr lang="es-HN" smtClean="0"/>
              <a:pPr/>
              <a:t>14/2/2019</a:t>
            </a:fld>
            <a:endParaRPr lang="es-HN" dirty="0"/>
          </a:p>
        </p:txBody>
      </p:sp>
      <p:sp>
        <p:nvSpPr>
          <p:cNvPr id="31748" name="Rectangle 4"/>
          <p:cNvSpPr>
            <a:spLocks noGrp="1" noChangeArrowheads="1"/>
          </p:cNvSpPr>
          <p:nvPr>
            <p:ph type="ftr" sz="quarter" idx="2"/>
          </p:nvPr>
        </p:nvSpPr>
        <p:spPr bwMode="auto">
          <a:xfrm>
            <a:off x="0" y="8685213"/>
            <a:ext cx="450342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n-US"/>
          </a:p>
        </p:txBody>
      </p:sp>
      <p:sp>
        <p:nvSpPr>
          <p:cNvPr id="2457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endParaRPr lang="en-US"/>
          </a:p>
        </p:txBody>
      </p:sp>
      <p:sp>
        <p:nvSpPr>
          <p:cNvPr id="2458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E1E635F8-C2C6-448C-951F-4AC20941EEFC}" type="slidenum">
              <a:rPr lang="en-US" smtClean="0"/>
              <a:pPr/>
              <a:t>17</a:t>
            </a:fld>
            <a:endParaRPr lang="en-US"/>
          </a:p>
        </p:txBody>
      </p:sp>
      <p:sp>
        <p:nvSpPr>
          <p:cNvPr id="157699" name="Rectangle 2"/>
          <p:cNvSpPr>
            <a:spLocks noGrp="1" noRot="1" noChangeAspect="1" noChangeArrowheads="1" noTextEdit="1"/>
          </p:cNvSpPr>
          <p:nvPr>
            <p:ph type="sldImg"/>
          </p:nvPr>
        </p:nvSpPr>
        <p:spPr>
          <a:xfrm>
            <a:off x="1144588" y="685800"/>
            <a:ext cx="4570412" cy="3429000"/>
          </a:xfrm>
          <a:ln/>
        </p:spPr>
      </p:sp>
      <p:sp>
        <p:nvSpPr>
          <p:cNvPr id="1577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p>
            <a:fld id="{A6BA4209-00A1-4FEE-A7F3-2B7A9009C851}" type="slidenum">
              <a:rPr lang="en-US" smtClean="0"/>
              <a:pPr/>
              <a:t>18</a:t>
            </a:fld>
            <a:endParaRPr lang="en-US"/>
          </a:p>
        </p:txBody>
      </p:sp>
      <p:sp>
        <p:nvSpPr>
          <p:cNvPr id="155651" name="Rectangle 2"/>
          <p:cNvSpPr>
            <a:spLocks noGrp="1" noRot="1" noChangeAspect="1" noChangeArrowheads="1" noTextEdit="1"/>
          </p:cNvSpPr>
          <p:nvPr>
            <p:ph type="sldImg"/>
          </p:nvPr>
        </p:nvSpPr>
        <p:spPr>
          <a:xfrm>
            <a:off x="1144588" y="685800"/>
            <a:ext cx="4570412" cy="3429000"/>
          </a:xfrm>
          <a:ln/>
        </p:spPr>
      </p:sp>
      <p:sp>
        <p:nvSpPr>
          <p:cNvPr id="155652" name="Rectangle 3"/>
          <p:cNvSpPr>
            <a:spLocks noGrp="1" noChangeArrowheads="1"/>
          </p:cNvSpPr>
          <p:nvPr>
            <p:ph type="body" idx="1"/>
          </p:nvPr>
        </p:nvSpPr>
        <p:spPr>
          <a:noFill/>
          <a:ln/>
        </p:spPr>
        <p:txBody>
          <a:bodyPr/>
          <a:lstStyle/>
          <a:p>
            <a:pPr eaLnBrk="1" hangingPunct="1"/>
            <a:r>
              <a:rPr lang="en-US" dirty="0"/>
              <a:t>The velocity might be related</a:t>
            </a:r>
            <a:r>
              <a:rPr lang="en-US" baseline="0" dirty="0"/>
              <a:t> to creating collisions between particles or preventing breakup of flocs from too much shear. In any case, velocity is not the right parameter because it isn’t dimensionless and thus it might not scale properly across a wide range of plant flow rates.</a:t>
            </a:r>
          </a:p>
          <a:p>
            <a:pPr eaLnBrk="1" hangingPunct="1"/>
            <a:endParaRPr lang="en-US" baseline="0" dirty="0"/>
          </a:p>
          <a:p>
            <a:pPr eaLnBrk="1" hangingPunct="1"/>
            <a:r>
              <a:rPr lang="en-US" baseline="0" dirty="0"/>
              <a:t>Surface Water Treatment for Communities in Developing Countries, (1984) by Christopher R. Schulz and Daniel A. </a:t>
            </a:r>
            <a:r>
              <a:rPr lang="en-US" baseline="0" dirty="0" err="1"/>
              <a:t>Okun</a:t>
            </a:r>
            <a:r>
              <a:rPr lang="en-US" baseline="0" dirty="0"/>
              <a:t>. Intermediate Technology Publications</a:t>
            </a:r>
          </a:p>
          <a:p>
            <a:pPr eaLnBrk="1" hangingPunct="1"/>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44CDD1-8106-434A-B55A-87FF12D28777}" type="slidenum">
              <a:rPr lang="en-US"/>
              <a:pPr/>
              <a:t>19</a:t>
            </a:fld>
            <a:endParaRPr lang="en-US"/>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80ADC4-3E1B-4D57-952F-19BEC3B4AB81}" type="slidenum">
              <a:rPr lang="en-US"/>
              <a:pPr/>
              <a:t>21</a:t>
            </a:fld>
            <a:endParaRPr lang="en-US"/>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A3FA48-F23E-4F98-94C7-54263EE13749}" type="slidenum">
              <a:rPr lang="en-US"/>
              <a:pPr/>
              <a:t>28</a:t>
            </a:fld>
            <a:endParaRPr lang="en-US"/>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Adachi </a:t>
            </a:r>
            <a:r>
              <a:rPr lang="nl-NL" sz="1200" kern="1200" baseline="0" dirty="0">
                <a:solidFill>
                  <a:schemeClr val="tx1"/>
                </a:solidFill>
                <a:latin typeface="Arial" charset="0"/>
                <a:ea typeface="+mn-ea"/>
                <a:cs typeface="+mn-cs"/>
              </a:rPr>
              <a:t>Wat. Res. Vol. 31, No. 3, pp. 449~54, 1997</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32</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we assume that the primary particle (clay plus coagulant)</a:t>
            </a:r>
            <a:r>
              <a:rPr lang="en-US" baseline="0" dirty="0"/>
              <a:t> is 1 micrometer in diameter.</a:t>
            </a:r>
          </a:p>
          <a:p>
            <a:r>
              <a:rPr lang="en-US" baseline="0" dirty="0"/>
              <a:t>The assumption is that we are starting </a:t>
            </a:r>
            <a:r>
              <a:rPr lang="en-US" baseline="0"/>
              <a:t>with clay at 2650 kg/m^3.</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33</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0E4F87-DBE0-4F07-940A-E46BAE6FA92B}" type="slidenum">
              <a:rPr lang="en-US"/>
              <a:pPr/>
              <a:t>35</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r>
              <a:rPr lang="en-US" noProof="0" dirty="0"/>
              <a:t>The shape</a:t>
            </a:r>
            <a:r>
              <a:rPr lang="en-US" baseline="0" noProof="0" dirty="0"/>
              <a:t> factor </a:t>
            </a:r>
            <a:r>
              <a:rPr lang="en-US" sz="1200" kern="1200" dirty="0">
                <a:solidFill>
                  <a:schemeClr val="tx1"/>
                </a:solidFill>
                <a:latin typeface="Arial" charset="0"/>
                <a:ea typeface="+mn-ea"/>
                <a:cs typeface="+mn-cs"/>
              </a:rPr>
              <a:t>adjusts the coefficient of drag for non spherical geometry and according to Tambo has a value of 45/24 for flocs (Tambo et al., 1979). </a:t>
            </a:r>
            <a:r>
              <a:rPr lang="en-US" sz="1200" kern="1200" baseline="0" dirty="0">
                <a:solidFill>
                  <a:schemeClr val="tx1"/>
                </a:solidFill>
                <a:latin typeface="Arial" charset="0"/>
                <a:ea typeface="+mn-ea"/>
                <a:cs typeface="+mn-cs"/>
              </a:rPr>
              <a:t> This value is probably not yet well characterized. In any case it is expected to be order 1 because it is a correction to the drag coefficient.</a:t>
            </a:r>
          </a:p>
          <a:p>
            <a:endParaRPr lang="en-US" sz="1200" kern="1200" baseline="0" noProof="0" dirty="0">
              <a:solidFill>
                <a:schemeClr val="tx1"/>
              </a:solidFill>
              <a:latin typeface="Arial" charset="0"/>
              <a:ea typeface="+mn-ea"/>
              <a:cs typeface="+mn-cs"/>
            </a:endParaRPr>
          </a:p>
          <a:p>
            <a:r>
              <a:rPr lang="en-US" sz="1200" kern="1200" baseline="0" noProof="0" dirty="0">
                <a:solidFill>
                  <a:schemeClr val="tx1"/>
                </a:solidFill>
                <a:latin typeface="Arial" charset="0"/>
                <a:ea typeface="+mn-ea"/>
                <a:cs typeface="+mn-cs"/>
              </a:rPr>
              <a:t>All fractal dimensions greater than one are expected to increase the terminal velocity as the floc diameter increases.</a:t>
            </a:r>
          </a:p>
          <a:p>
            <a:endParaRPr lang="en-US" sz="1200" kern="1200" baseline="0" noProof="0" dirty="0">
              <a:solidFill>
                <a:schemeClr val="tx1"/>
              </a:solidFill>
              <a:latin typeface="Arial" charset="0"/>
              <a:ea typeface="+mn-ea"/>
              <a:cs typeface="+mn-cs"/>
            </a:endParaRPr>
          </a:p>
          <a:p>
            <a:r>
              <a:rPr lang="en-US" sz="1200" kern="1200" baseline="0" noProof="0" dirty="0">
                <a:solidFill>
                  <a:schemeClr val="tx1"/>
                </a:solidFill>
                <a:latin typeface="Arial" charset="0"/>
                <a:ea typeface="+mn-ea"/>
                <a:cs typeface="+mn-cs"/>
              </a:rPr>
              <a:t>Both floc blanket </a:t>
            </a:r>
            <a:r>
              <a:rPr lang="en-US" sz="1200" kern="1200" baseline="0" noProof="0" dirty="0" err="1">
                <a:solidFill>
                  <a:schemeClr val="tx1"/>
                </a:solidFill>
                <a:latin typeface="Arial" charset="0"/>
                <a:ea typeface="+mn-ea"/>
                <a:cs typeface="+mn-cs"/>
              </a:rPr>
              <a:t>upflow</a:t>
            </a:r>
            <a:r>
              <a:rPr lang="en-US" sz="1200" kern="1200" baseline="0" noProof="0" dirty="0">
                <a:solidFill>
                  <a:schemeClr val="tx1"/>
                </a:solidFill>
                <a:latin typeface="Arial" charset="0"/>
                <a:ea typeface="+mn-ea"/>
                <a:cs typeface="+mn-cs"/>
              </a:rPr>
              <a:t> velocity and plate settler capture velocity are AguaClara current design values, but are not optimized.</a:t>
            </a:r>
            <a:endParaRPr lang="en-US" noProof="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7C9C53-0712-49C2-98AC-E0EC8CBF296C}" type="slidenum">
              <a:rPr lang="en-US"/>
              <a:pPr/>
              <a:t>36</a:t>
            </a:fld>
            <a:endParaRPr lang="en-US"/>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xfrm>
            <a:off x="993775" y="768350"/>
            <a:ext cx="5113338" cy="3836988"/>
          </a:xfrm>
          <a:ln/>
        </p:spPr>
      </p:sp>
      <p:sp>
        <p:nvSpPr>
          <p:cNvPr id="194563"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1358055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3</a:t>
            </a:fld>
            <a:endParaRPr lang="en-US" dirty="0"/>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the path chaotic?</a:t>
            </a:r>
          </a:p>
          <a:p>
            <a:r>
              <a:rPr lang="en-US" dirty="0"/>
              <a:t>What is the relative velocity?</a:t>
            </a:r>
          </a:p>
          <a:p>
            <a:r>
              <a:rPr lang="en-US" dirty="0"/>
              <a:t>How</a:t>
            </a:r>
            <a:r>
              <a:rPr lang="en-US" baseline="0" dirty="0"/>
              <a:t> far does the particle need to travel before there is a collision?</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40</a:t>
            </a:fld>
            <a:endParaRPr lang="en-US"/>
          </a:p>
        </p:txBody>
      </p:sp>
    </p:spTree>
    <p:extLst>
      <p:ext uri="{BB962C8B-B14F-4D97-AF65-F5344CB8AC3E}">
        <p14:creationId xmlns:p14="http://schemas.microsoft.com/office/powerpoint/2010/main" val="29180398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clear.  There</a:t>
            </a:r>
            <a:r>
              <a:rPr lang="en-US" baseline="0" dirty="0"/>
              <a:t> seems to be an important assumption about this being a volume rather than an area to take into account the fact that flocs are 3 dimensional and not 2 dimensional. It seems that conventional collision models assume that particles are </a:t>
            </a:r>
            <a:r>
              <a:rPr lang="en-US" baseline="0"/>
              <a:t>2 dimensional.</a:t>
            </a:r>
            <a:endParaRPr lang="en-US"/>
          </a:p>
        </p:txBody>
      </p:sp>
      <p:sp>
        <p:nvSpPr>
          <p:cNvPr id="4" name="Slide Number Placeholder 3"/>
          <p:cNvSpPr>
            <a:spLocks noGrp="1"/>
          </p:cNvSpPr>
          <p:nvPr>
            <p:ph type="sldNum" sz="quarter" idx="10"/>
          </p:nvPr>
        </p:nvSpPr>
        <p:spPr/>
        <p:txBody>
          <a:bodyPr/>
          <a:lstStyle/>
          <a:p>
            <a:fld id="{95044064-64A6-40ED-97A8-B308457DE91E}" type="slidenum">
              <a:rPr lang="en-US" smtClean="0"/>
              <a:pPr/>
              <a:t>42</a:t>
            </a:fld>
            <a:endParaRPr lang="en-US"/>
          </a:p>
        </p:txBody>
      </p:sp>
    </p:spTree>
    <p:extLst>
      <p:ext uri="{BB962C8B-B14F-4D97-AF65-F5344CB8AC3E}">
        <p14:creationId xmlns:p14="http://schemas.microsoft.com/office/powerpoint/2010/main" val="3614829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a:xfrm>
            <a:off x="1144588" y="685800"/>
            <a:ext cx="4570412" cy="3429000"/>
          </a:xfrm>
          <a:ln/>
        </p:spPr>
      </p:sp>
      <p:sp>
        <p:nvSpPr>
          <p:cNvPr id="193539"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532057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F97954DE-A713-45A8-8EB1-E13776CF5734}" type="slidenum">
              <a:rPr lang="en-US" smtClean="0"/>
              <a:pPr/>
              <a:t>44</a:t>
            </a:fld>
            <a:endParaRPr lang="en-US"/>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p:spPr>
        <p:txBody>
          <a:bodyPr/>
          <a:lstStyle/>
          <a:p>
            <a:pPr eaLnBrk="1" hangingPunct="1"/>
            <a:r>
              <a:rPr lang="en-US" dirty="0"/>
              <a:t>The length scale is the average separation distance of the flocs</a:t>
            </a:r>
          </a:p>
        </p:txBody>
      </p:sp>
    </p:spTree>
    <p:extLst>
      <p:ext uri="{BB962C8B-B14F-4D97-AF65-F5344CB8AC3E}">
        <p14:creationId xmlns:p14="http://schemas.microsoft.com/office/powerpoint/2010/main" val="39207932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E14F28FC-04BD-4E14-85E4-45090BA4E2B0}" type="slidenum">
              <a:rPr lang="en-US" smtClean="0"/>
              <a:pPr/>
              <a:t>45</a:t>
            </a:fld>
            <a:endParaRPr lang="en-US"/>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a:lstStyle/>
          <a:p>
            <a:pPr eaLnBrk="1" hangingPunct="1"/>
            <a:r>
              <a:rPr lang="en-US" dirty="0"/>
              <a:t>Find the</a:t>
            </a:r>
            <a:r>
              <a:rPr lang="en-US" baseline="0" dirty="0"/>
              <a:t> time to clear the volume occupied by one floc.</a:t>
            </a:r>
          </a:p>
          <a:p>
            <a:pPr eaLnBrk="1" hangingPunct="1"/>
            <a:r>
              <a:rPr lang="en-US" baseline="0" dirty="0"/>
              <a:t>Then we need to find the average relative velocity of the two flocs based on their average separation distance.</a:t>
            </a:r>
          </a:p>
          <a:p>
            <a:pPr eaLnBrk="1" hangingPunct="1"/>
            <a:endParaRPr lang="en-US" dirty="0"/>
          </a:p>
        </p:txBody>
      </p:sp>
    </p:spTree>
    <p:extLst>
      <p:ext uri="{BB962C8B-B14F-4D97-AF65-F5344CB8AC3E}">
        <p14:creationId xmlns:p14="http://schemas.microsoft.com/office/powerpoint/2010/main" val="1427455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46</a:t>
            </a:fld>
            <a:endParaRPr lang="en-US"/>
          </a:p>
        </p:txBody>
      </p:sp>
    </p:spTree>
    <p:extLst>
      <p:ext uri="{BB962C8B-B14F-4D97-AF65-F5344CB8AC3E}">
        <p14:creationId xmlns:p14="http://schemas.microsoft.com/office/powerpoint/2010/main" val="36280093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is low turbidity settled water. Turn ALL</a:t>
            </a:r>
            <a:r>
              <a:rPr lang="en-US" baseline="0" dirty="0"/>
              <a:t> small particles into flocs that are large enough to be removed by sedimentation (80 micrometers in diameter).</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48</a:t>
            </a:fld>
            <a:endParaRPr lang="en-US"/>
          </a:p>
        </p:txBody>
      </p:sp>
    </p:spTree>
    <p:extLst>
      <p:ext uri="{BB962C8B-B14F-4D97-AF65-F5344CB8AC3E}">
        <p14:creationId xmlns:p14="http://schemas.microsoft.com/office/powerpoint/2010/main" val="9641839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plotted the residual turbidity,</a:t>
            </a:r>
            <a:r>
              <a:rPr lang="en-US" baseline="0" dirty="0"/>
              <a:t> the turbidity of the water after settling, against the coagulant dose. We noticed that when we used a log-log plot, there was a linear trend in the data. So we explored further.</a:t>
            </a:r>
          </a:p>
        </p:txBody>
      </p:sp>
      <p:sp>
        <p:nvSpPr>
          <p:cNvPr id="4" name="Slide Number Placeholder 3"/>
          <p:cNvSpPr>
            <a:spLocks noGrp="1"/>
          </p:cNvSpPr>
          <p:nvPr>
            <p:ph type="sldNum" sz="quarter" idx="10"/>
          </p:nvPr>
        </p:nvSpPr>
        <p:spPr/>
        <p:txBody>
          <a:bodyPr/>
          <a:lstStyle/>
          <a:p>
            <a:pPr>
              <a:defRPr/>
            </a:pPr>
            <a:fld id="{F522C632-36F3-49AF-BCF6-6E9DF416615A}" type="slidenum">
              <a:rPr lang="en-US" smtClean="0"/>
              <a:pPr>
                <a:defRPr/>
              </a:pPr>
              <a:t>50</a:t>
            </a:fld>
            <a:endParaRPr lang="en-US" dirty="0"/>
          </a:p>
        </p:txBody>
      </p:sp>
    </p:spTree>
    <p:extLst>
      <p:ext uri="{BB962C8B-B14F-4D97-AF65-F5344CB8AC3E}">
        <p14:creationId xmlns:p14="http://schemas.microsoft.com/office/powerpoint/2010/main" val="8785431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Analysis by William </a:t>
            </a:r>
            <a:r>
              <a:rPr lang="en-US" dirty="0" err="1"/>
              <a:t>Pennock</a:t>
            </a:r>
            <a:r>
              <a:rPr lang="en-US" dirty="0"/>
              <a:t>,</a:t>
            </a:r>
            <a:r>
              <a:rPr lang="en-US" baseline="0" dirty="0"/>
              <a:t> 2016</a:t>
            </a:r>
          </a:p>
          <a:p>
            <a:r>
              <a:rPr lang="en-US" baseline="0" dirty="0"/>
              <a:t>This clay size may be larger than realistic and the nanoparticles may be smaller than what was produced by the granular PACl used by Karen.</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51</a:t>
            </a:fld>
            <a:endParaRPr lang="en-US"/>
          </a:p>
        </p:txBody>
      </p:sp>
    </p:spTree>
    <p:extLst>
      <p:ext uri="{BB962C8B-B14F-4D97-AF65-F5344CB8AC3E}">
        <p14:creationId xmlns:p14="http://schemas.microsoft.com/office/powerpoint/2010/main" val="42437221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52</a:t>
            </a:fld>
            <a:endParaRPr lang="en-US"/>
          </a:p>
        </p:txBody>
      </p:sp>
    </p:spTree>
    <p:extLst>
      <p:ext uri="{BB962C8B-B14F-4D97-AF65-F5344CB8AC3E}">
        <p14:creationId xmlns:p14="http://schemas.microsoft.com/office/powerpoint/2010/main" val="1177994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C51C7D-4140-4B98-8D78-04EE8A2C5F36}" type="slidenum">
              <a:rPr lang="en-US"/>
              <a:pPr/>
              <a:t>4</a:t>
            </a:fld>
            <a:endParaRPr lang="en-US" dirty="0"/>
          </a:p>
        </p:txBody>
      </p:sp>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p:txBody>
          <a:bodyPr/>
          <a:lstStyle/>
          <a:p>
            <a:r>
              <a:rPr lang="en-US" noProof="0" dirty="0"/>
              <a:t>What</a:t>
            </a:r>
            <a:r>
              <a:rPr lang="en-US" baseline="0" noProof="0" dirty="0"/>
              <a:t> does successful mean?</a:t>
            </a:r>
            <a:endParaRPr lang="en-US" noProof="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http://dimotakis.caltech.edu/pdf/Dimotakis_JFM2000.pdf (see equation 20 for factor of 50)</a:t>
            </a:r>
          </a:p>
          <a:p>
            <a:r>
              <a:rPr lang="en-US" dirty="0"/>
              <a:t>Assume clay size is 4 </a:t>
            </a:r>
            <a:r>
              <a:rPr lang="en-US" dirty="0" err="1"/>
              <a:t>microm</a:t>
            </a:r>
            <a:r>
              <a:rPr lang="en-US" dirty="0"/>
              <a:t>.</a:t>
            </a:r>
          </a:p>
          <a:p>
            <a:r>
              <a:rPr lang="en-US" dirty="0"/>
              <a:t>Rapid mix</a:t>
            </a:r>
            <a:r>
              <a:rPr lang="en-US" baseline="0" dirty="0"/>
              <a:t> </a:t>
            </a:r>
            <a:r>
              <a:rPr lang="en-US" baseline="0" dirty="0" err="1"/>
              <a:t>exploration.xmcd</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62</a:t>
            </a:fld>
            <a:endParaRPr lang="en-US"/>
          </a:p>
        </p:txBody>
      </p:sp>
    </p:spTree>
    <p:extLst>
      <p:ext uri="{BB962C8B-B14F-4D97-AF65-F5344CB8AC3E}">
        <p14:creationId xmlns:p14="http://schemas.microsoft.com/office/powerpoint/2010/main" val="33838663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63</a:t>
            </a:fld>
            <a:endParaRPr lang="en-US"/>
          </a:p>
        </p:txBody>
      </p:sp>
    </p:spTree>
    <p:extLst>
      <p:ext uri="{BB962C8B-B14F-4D97-AF65-F5344CB8AC3E}">
        <p14:creationId xmlns:p14="http://schemas.microsoft.com/office/powerpoint/2010/main" val="5459261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E58B5-D36B-4DAC-AC1F-B859CF85778B}" type="slidenum">
              <a:rPr lang="en-US"/>
              <a:pPr/>
              <a:t>64</a:t>
            </a:fld>
            <a:endParaRPr lang="en-US"/>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9710D4-DFD4-44CF-97FC-29B52C3CA31A}" type="slidenum">
              <a:rPr lang="en-US"/>
              <a:pPr/>
              <a:t>66</a:t>
            </a:fld>
            <a:endParaRPr lang="en-US"/>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78</a:t>
            </a:fld>
            <a:endParaRPr lang="en-US"/>
          </a:p>
        </p:txBody>
      </p:sp>
    </p:spTree>
    <p:extLst>
      <p:ext uri="{BB962C8B-B14F-4D97-AF65-F5344CB8AC3E}">
        <p14:creationId xmlns:p14="http://schemas.microsoft.com/office/powerpoint/2010/main" val="18942542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FractalFlocModel.xmcd</a:t>
            </a:r>
            <a:r>
              <a:rPr lang="en-US" baseline="0" dirty="0"/>
              <a:t> (Mathcad 15 files)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80</a:t>
            </a:fld>
            <a:endParaRPr lang="en-US"/>
          </a:p>
        </p:txBody>
      </p:sp>
    </p:spTree>
    <p:extLst>
      <p:ext uri="{BB962C8B-B14F-4D97-AF65-F5344CB8AC3E}">
        <p14:creationId xmlns:p14="http://schemas.microsoft.com/office/powerpoint/2010/main" val="21632006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89</a:t>
            </a:fld>
            <a:endParaRPr lang="en-US"/>
          </a:p>
        </p:txBody>
      </p:sp>
    </p:spTree>
    <p:extLst>
      <p:ext uri="{BB962C8B-B14F-4D97-AF65-F5344CB8AC3E}">
        <p14:creationId xmlns:p14="http://schemas.microsoft.com/office/powerpoint/2010/main" val="2469058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83C32B3C-81C9-4DFA-B30A-6845E54196C9}" type="slidenum">
              <a:rPr lang="en-US"/>
              <a:pPr/>
              <a:t>5</a:t>
            </a:fld>
            <a:endParaRPr lang="en-US"/>
          </a:p>
        </p:txBody>
      </p:sp>
      <p:sp>
        <p:nvSpPr>
          <p:cNvPr id="4710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eaLnBrk="1" hangingPunct="1"/>
            <a:fld id="{9B78BAC8-FA6B-4CE0-8A12-D75616C2A7BA}" type="slidenum">
              <a:rPr lang="en-US" sz="1200">
                <a:latin typeface="Arial" charset="0"/>
              </a:rPr>
              <a:pPr algn="r" eaLnBrk="1" hangingPunct="1"/>
              <a:t>5</a:t>
            </a:fld>
            <a:endParaRPr lang="en-US" sz="1200">
              <a:latin typeface="Arial" charset="0"/>
            </a:endParaRPr>
          </a:p>
        </p:txBody>
      </p:sp>
      <p:sp>
        <p:nvSpPr>
          <p:cNvPr id="47107" name="Rectangle 2"/>
          <p:cNvSpPr>
            <a:spLocks noGrp="1" noRot="1" noChangeAspect="1" noChangeArrowheads="1" noTextEdit="1"/>
          </p:cNvSpPr>
          <p:nvPr>
            <p:ph type="sldImg"/>
          </p:nvPr>
        </p:nvSpPr>
        <p:spPr>
          <a:xfrm>
            <a:off x="1144588" y="685800"/>
            <a:ext cx="4572000" cy="3429000"/>
          </a:xfrm>
          <a:ln/>
        </p:spPr>
      </p:sp>
      <p:sp>
        <p:nvSpPr>
          <p:cNvPr id="47108" name="Rectangle 3"/>
          <p:cNvSpPr>
            <a:spLocks noGrp="1" noChangeArrowheads="1"/>
          </p:cNvSpPr>
          <p:nvPr>
            <p:ph type="body" idx="1"/>
          </p:nvPr>
        </p:nvSpPr>
        <p:spPr/>
        <p:txBody>
          <a:bodyPr lIns="91432" tIns="45716" rIns="91432" bIns="45716"/>
          <a:lstStyle/>
          <a:p>
            <a:endParaRPr lang="es-H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1EBFEC9C-3C92-4354-969F-CB0C4A2CA643}" type="slidenum">
              <a:rPr lang="en-US" smtClean="0"/>
              <a:pPr/>
              <a:t>7</a:t>
            </a:fld>
            <a:endParaRPr lang="en-US"/>
          </a:p>
        </p:txBody>
      </p:sp>
      <p:sp>
        <p:nvSpPr>
          <p:cNvPr id="152579" name="Rectangle 2"/>
          <p:cNvSpPr>
            <a:spLocks noGrp="1" noRot="1" noChangeAspect="1" noChangeArrowheads="1" noTextEdit="1"/>
          </p:cNvSpPr>
          <p:nvPr>
            <p:ph type="sldImg"/>
          </p:nvPr>
        </p:nvSpPr>
        <p:spPr>
          <a:xfrm>
            <a:off x="1144588" y="685800"/>
            <a:ext cx="4570412" cy="3429000"/>
          </a:xfrm>
          <a:ln/>
        </p:spPr>
      </p:sp>
      <p:sp>
        <p:nvSpPr>
          <p:cNvPr id="15258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CC9F48C0-D750-41B9-898B-F0E5B2EE0C20}" type="slidenum">
              <a:rPr lang="en-US" smtClean="0"/>
              <a:pPr/>
              <a:t>8</a:t>
            </a:fld>
            <a:endParaRPr lang="en-US"/>
          </a:p>
        </p:txBody>
      </p:sp>
      <p:sp>
        <p:nvSpPr>
          <p:cNvPr id="175107" name="Rectangle 2"/>
          <p:cNvSpPr>
            <a:spLocks noGrp="1" noRot="1" noChangeAspect="1" noChangeArrowheads="1" noTextEdit="1"/>
          </p:cNvSpPr>
          <p:nvPr>
            <p:ph type="sldImg"/>
          </p:nvPr>
        </p:nvSpPr>
        <p:spPr>
          <a:xfrm>
            <a:off x="1144588" y="685800"/>
            <a:ext cx="4570412" cy="3429000"/>
          </a:xfrm>
          <a:ln/>
        </p:spPr>
      </p:sp>
      <p:sp>
        <p:nvSpPr>
          <p:cNvPr id="175108" name="Rectangle 3"/>
          <p:cNvSpPr>
            <a:spLocks noGrp="1" noChangeArrowheads="1"/>
          </p:cNvSpPr>
          <p:nvPr>
            <p:ph type="body" idx="1"/>
          </p:nvPr>
        </p:nvSpPr>
        <p:spPr>
          <a:noFill/>
          <a:ln/>
        </p:spPr>
        <p:txBody>
          <a:bodyPr/>
          <a:lstStyle/>
          <a:p>
            <a:r>
              <a:rPr lang="en-US" sz="1200" kern="1200" baseline="0" dirty="0" err="1">
                <a:solidFill>
                  <a:schemeClr val="tx1"/>
                </a:solidFill>
                <a:latin typeface="Arial" charset="0"/>
                <a:ea typeface="+mn-ea"/>
                <a:cs typeface="+mn-cs"/>
              </a:rPr>
              <a:t>Cleasby</a:t>
            </a:r>
            <a:r>
              <a:rPr lang="en-US" sz="1200" kern="1200" baseline="0" dirty="0">
                <a:solidFill>
                  <a:schemeClr val="tx1"/>
                </a:solidFill>
                <a:latin typeface="Arial" charset="0"/>
                <a:ea typeface="+mn-ea"/>
                <a:cs typeface="+mn-cs"/>
              </a:rPr>
              <a:t>, J. L., "Is Velocity Gradient a Valid Turbulent Flocculation Parameter?"</a:t>
            </a:r>
          </a:p>
          <a:p>
            <a:r>
              <a:rPr lang="en-US" sz="1200" kern="1200" baseline="0" dirty="0">
                <a:solidFill>
                  <a:schemeClr val="tx1"/>
                </a:solidFill>
                <a:latin typeface="Arial" charset="0"/>
                <a:ea typeface="+mn-ea"/>
                <a:cs typeface="+mn-cs"/>
              </a:rPr>
              <a:t>ASCE, Journal of Environmental Engineering, Vol. 110, No. 5, Oct.,</a:t>
            </a:r>
          </a:p>
          <a:p>
            <a:r>
              <a:rPr lang="en-US" sz="1200" kern="1200" baseline="0" dirty="0">
                <a:solidFill>
                  <a:schemeClr val="tx1"/>
                </a:solidFill>
                <a:latin typeface="Arial" charset="0"/>
                <a:ea typeface="+mn-ea"/>
                <a:cs typeface="+mn-cs"/>
              </a:rPr>
              <a:t>1984</a:t>
            </a:r>
          </a:p>
          <a:p>
            <a:r>
              <a:rPr lang="en-US" dirty="0"/>
              <a:t>http://dx.doi.org/10.1061/(ASCE)0733-9372(1984)110:5(875)</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1" kern="1200" dirty="0" err="1">
                <a:solidFill>
                  <a:schemeClr val="tx1"/>
                </a:solidFill>
                <a:effectLst/>
                <a:latin typeface="Arial" charset="0"/>
                <a:ea typeface="+mn-ea"/>
                <a:cs typeface="+mn-cs"/>
              </a:rPr>
              <a:t>Ariane</a:t>
            </a:r>
            <a:r>
              <a:rPr lang="en-US" sz="1200" b="1" kern="1200" dirty="0">
                <a:solidFill>
                  <a:schemeClr val="tx1"/>
                </a:solidFill>
                <a:effectLst/>
                <a:latin typeface="Arial" charset="0"/>
                <a:ea typeface="+mn-ea"/>
                <a:cs typeface="+mn-cs"/>
              </a:rPr>
              <a:t> Walker-Horn &lt;avw27@cornell.edu&gt; 2015</a:t>
            </a:r>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11</a:t>
            </a:fld>
            <a:endParaRPr lang="en-US"/>
          </a:p>
        </p:txBody>
      </p:sp>
    </p:spTree>
    <p:extLst>
      <p:ext uri="{BB962C8B-B14F-4D97-AF65-F5344CB8AC3E}">
        <p14:creationId xmlns:p14="http://schemas.microsoft.com/office/powerpoint/2010/main" val="407692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144588" y="685800"/>
            <a:ext cx="4570412" cy="3429000"/>
          </a:xfrm>
          <a:ln/>
        </p:spPr>
      </p:sp>
      <p:sp>
        <p:nvSpPr>
          <p:cNvPr id="154627"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E70D95-C04C-4E1E-8587-7836B5E97153}" type="slidenum">
              <a:rPr lang="en-US"/>
              <a:pPr/>
              <a:t>16</a:t>
            </a:fld>
            <a:endParaRPr lang="en-US"/>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extLst>
      <p:ext uri="{BB962C8B-B14F-4D97-AF65-F5344CB8AC3E}">
        <p14:creationId xmlns:p14="http://schemas.microsoft.com/office/powerpoint/2010/main" val="44941122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extLst>
      <p:ext uri="{BB962C8B-B14F-4D97-AF65-F5344CB8AC3E}">
        <p14:creationId xmlns:p14="http://schemas.microsoft.com/office/powerpoint/2010/main" val="272643553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extLst>
      <p:ext uri="{BB962C8B-B14F-4D97-AF65-F5344CB8AC3E}">
        <p14:creationId xmlns:p14="http://schemas.microsoft.com/office/powerpoint/2010/main" val="198500984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extLst>
      <p:ext uri="{BB962C8B-B14F-4D97-AF65-F5344CB8AC3E}">
        <p14:creationId xmlns:p14="http://schemas.microsoft.com/office/powerpoint/2010/main" val="22028668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8223CA3-D24D-45FF-B6A8-B29DA6F7FD82}"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97679432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extLst>
      <p:ext uri="{BB962C8B-B14F-4D97-AF65-F5344CB8AC3E}">
        <p14:creationId xmlns:p14="http://schemas.microsoft.com/office/powerpoint/2010/main" val="39711522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slide" Target="../slides/slide3.xml"/></Relationships>
</file>

<file path=ppt/slideMasters/_rels/slideMaster2.xml.rels><?xml version="1.0" encoding="UTF-8" standalone="yes"?>
<Relationships xmlns="http://schemas.openxmlformats.org/package/2006/relationships"><Relationship Id="rId8" Type="http://schemas.openxmlformats.org/officeDocument/2006/relationships/slide" Target="../slides/slide3.xml"/><Relationship Id="rId3" Type="http://schemas.openxmlformats.org/officeDocument/2006/relationships/slideLayout" Target="../slideLayouts/slideLayout10.xml"/><Relationship Id="rId7"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
        <p:nvSpPr>
          <p:cNvPr id="2" name="Action Button: Home 1">
            <a:hlinkClick r:id="rId9" action="ppaction://hlinksldjump" highlightClick="1"/>
          </p:cNvPr>
          <p:cNvSpPr/>
          <p:nvPr userDrawn="1"/>
        </p:nvSpPr>
        <p:spPr>
          <a:xfrm>
            <a:off x="0" y="0"/>
            <a:ext cx="404848" cy="390889"/>
          </a:xfrm>
          <a:prstGeom prst="actionButtonHo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
        <p:nvSpPr>
          <p:cNvPr id="8" name="Action Button: Home 7">
            <a:hlinkClick r:id="rId8" action="ppaction://hlinksldjump" highlightClick="1"/>
          </p:cNvPr>
          <p:cNvSpPr/>
          <p:nvPr userDrawn="1"/>
        </p:nvSpPr>
        <p:spPr>
          <a:xfrm>
            <a:off x="0" y="0"/>
            <a:ext cx="404848" cy="390889"/>
          </a:xfrm>
          <a:prstGeom prst="actionButtonHo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3299561"/>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9.xml"/><Relationship Id="rId1" Type="http://schemas.openxmlformats.org/officeDocument/2006/relationships/tags" Target="../tags/tag7.xml"/><Relationship Id="rId6" Type="http://schemas.openxmlformats.org/officeDocument/2006/relationships/image" Target="../media/image19.png"/><Relationship Id="rId5" Type="http://schemas.openxmlformats.org/officeDocument/2006/relationships/image" Target="../media/image17.jpeg"/><Relationship Id="rId4" Type="http://schemas.openxmlformats.org/officeDocument/2006/relationships/hyperlink" Target="http://spsengineering.com/flocculator/"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9.xml"/><Relationship Id="rId7" Type="http://schemas.openxmlformats.org/officeDocument/2006/relationships/image" Target="../media/image22.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7.xml"/><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9.xml"/><Relationship Id="rId1" Type="http://schemas.openxmlformats.org/officeDocument/2006/relationships/tags" Target="../tags/tag10.xml"/><Relationship Id="rId6" Type="http://schemas.openxmlformats.org/officeDocument/2006/relationships/image" Target="../media/image27.png"/><Relationship Id="rId5" Type="http://schemas.openxmlformats.org/officeDocument/2006/relationships/hyperlink" Target="http://10statesstandards.com/waterrev2012.pdf" TargetMode="Externa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e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hyperlink" Target="https://confluence.cornell.edu/display/cee4540/Process+Movies"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tags" Target="../tags/tag11.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hyperlink" Target="http://www.sciencedirect.com/science?_ob=ArticleURL&amp;_udi=B6V73-50BJNHC-2&amp;_user=492137&amp;_coverDate=06/19/2010&amp;_alid=1468657405&amp;_rdoc=4&amp;_fmt=high&amp;_orig=search&amp;_origin=search&amp;_zone=rslt_list_item&amp;_cdi=5831&amp;_sort=r&amp;_st=13&amp;_docanchor=&amp;view=c&amp;_ct=4&amp;_acct=C000022719&amp;_version=1&amp;_urlVersion=0&amp;_userid=492137&amp;md5=2d9b8ac14f5f840ee4073110e99a0f1f&amp;searchtype=a" TargetMode="External"/><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hyperlink" Target="http://dx.doi.org/10.1016/j.watres.2010.06.026" TargetMode="External"/><Relationship Id="rId4" Type="http://schemas.openxmlformats.org/officeDocument/2006/relationships/hyperlink" Target="mailto:mw24@cornell.edu" TargetMode="External"/><Relationship Id="rId9"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slide" Target="slide36.xml"/><Relationship Id="rId13" Type="http://schemas.openxmlformats.org/officeDocument/2006/relationships/image" Target="../media/image7.png"/><Relationship Id="rId3" Type="http://schemas.openxmlformats.org/officeDocument/2006/relationships/notesSlide" Target="../notesSlides/notesSlide2.xml"/><Relationship Id="rId7" Type="http://schemas.openxmlformats.org/officeDocument/2006/relationships/image" Target="../media/image4.jpeg"/><Relationship Id="rId12" Type="http://schemas.openxmlformats.org/officeDocument/2006/relationships/slide" Target="slide67.xml"/><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slide" Target="slide15.xm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slide" Target="slide21.xml"/><Relationship Id="rId4" Type="http://schemas.openxmlformats.org/officeDocument/2006/relationships/slide" Target="slide7.xml"/><Relationship Id="rId9" Type="http://schemas.openxmlformats.org/officeDocument/2006/relationships/image" Target="../media/image5.png"/><Relationship Id="rId1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tags" Target="../tags/tag16.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ags" Target="../tags/tag17.xml"/><Relationship Id="rId5" Type="http://schemas.openxmlformats.org/officeDocument/2006/relationships/image" Target="../media/image47.png"/><Relationship Id="rId4" Type="http://schemas.openxmlformats.org/officeDocument/2006/relationships/image" Target="../media/image46.wmf"/></Relationships>
</file>

<file path=ppt/slides/_rels/slide3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tags" Target="../tags/tag20.xml"/><Relationship Id="rId7" Type="http://schemas.openxmlformats.org/officeDocument/2006/relationships/image" Target="../media/image48.png"/><Relationship Id="rId12" Type="http://schemas.openxmlformats.org/officeDocument/2006/relationships/image" Target="../media/image51.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Layout" Target="../slideLayouts/slideLayout12.xml"/><Relationship Id="rId11" Type="http://schemas.openxmlformats.org/officeDocument/2006/relationships/image" Target="../media/image47.png"/><Relationship Id="rId5" Type="http://schemas.openxmlformats.org/officeDocument/2006/relationships/tags" Target="../tags/tag22.xml"/><Relationship Id="rId10" Type="http://schemas.openxmlformats.org/officeDocument/2006/relationships/image" Target="../media/image50.png"/><Relationship Id="rId4" Type="http://schemas.openxmlformats.org/officeDocument/2006/relationships/tags" Target="../tags/tag21.xml"/><Relationship Id="rId9" Type="http://schemas.openxmlformats.org/officeDocument/2006/relationships/image" Target="../media/image460.png"/></Relationships>
</file>

<file path=ppt/slides/_rels/slide3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slideLayout" Target="../slideLayouts/slideLayout12.xml"/><Relationship Id="rId7" Type="http://schemas.openxmlformats.org/officeDocument/2006/relationships/image" Target="../media/image53.wmf"/><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52.wmf"/><Relationship Id="rId5" Type="http://schemas.openxmlformats.org/officeDocument/2006/relationships/image" Target="../media/image50.png"/><Relationship Id="rId4"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3" Type="http://schemas.openxmlformats.org/officeDocument/2006/relationships/hyperlink" Target="../Polls/FM.pptx#-1,1,flocsedvelocity" TargetMode="External"/><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56.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60.png"/><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image" Target="../media/image59.png"/><Relationship Id="rId17" Type="http://schemas.openxmlformats.org/officeDocument/2006/relationships/image" Target="../media/image64.png"/><Relationship Id="rId2" Type="http://schemas.openxmlformats.org/officeDocument/2006/relationships/tags" Target="../tags/tag26.xml"/><Relationship Id="rId16" Type="http://schemas.openxmlformats.org/officeDocument/2006/relationships/image" Target="../media/image63.png"/><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image" Target="../media/image58.png"/><Relationship Id="rId5" Type="http://schemas.openxmlformats.org/officeDocument/2006/relationships/tags" Target="../tags/tag29.xml"/><Relationship Id="rId15" Type="http://schemas.openxmlformats.org/officeDocument/2006/relationships/image" Target="../media/image62.png"/><Relationship Id="rId10" Type="http://schemas.openxmlformats.org/officeDocument/2006/relationships/image" Target="../media/image57.wmf"/><Relationship Id="rId4" Type="http://schemas.openxmlformats.org/officeDocument/2006/relationships/tags" Target="../tags/tag28.xml"/><Relationship Id="rId9" Type="http://schemas.openxmlformats.org/officeDocument/2006/relationships/notesSlide" Target="../notesSlides/notesSlide19.xml"/><Relationship Id="rId14" Type="http://schemas.openxmlformats.org/officeDocument/2006/relationships/image" Target="../media/image61.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image" Target="../media/image66.png"/><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slideLayout" Target="../slideLayouts/slideLayout12.xml"/><Relationship Id="rId1" Type="http://schemas.openxmlformats.org/officeDocument/2006/relationships/tags" Target="../tags/tag34.xml"/><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66.png"/><Relationship Id="rId2" Type="http://schemas.openxmlformats.org/officeDocument/2006/relationships/tags" Target="../tags/tag35.xml"/><Relationship Id="rId1" Type="http://schemas.openxmlformats.org/officeDocument/2006/relationships/vmlDrawing" Target="../drawings/vmlDrawing1.vml"/><Relationship Id="rId6" Type="http://schemas.openxmlformats.org/officeDocument/2006/relationships/image" Target="../media/image68.wmf"/><Relationship Id="rId5" Type="http://schemas.openxmlformats.org/officeDocument/2006/relationships/oleObject" Target="../embeddings/oleObject1.bin"/><Relationship Id="rId4" Type="http://schemas.openxmlformats.org/officeDocument/2006/relationships/notesSlide" Target="../notesSlides/notesSlide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tags" Target="../tags/tag38.xml"/><Relationship Id="rId7" Type="http://schemas.openxmlformats.org/officeDocument/2006/relationships/image" Target="../media/image70.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69.png"/><Relationship Id="rId5" Type="http://schemas.openxmlformats.org/officeDocument/2006/relationships/notesSlide" Target="../notesSlides/notesSlide21.xml"/><Relationship Id="rId4"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8" Type="http://schemas.openxmlformats.org/officeDocument/2006/relationships/notesSlide" Target="../notesSlides/notesSlide22.xml"/><Relationship Id="rId13" Type="http://schemas.openxmlformats.org/officeDocument/2006/relationships/image" Target="../media/image75.png"/><Relationship Id="rId3" Type="http://schemas.openxmlformats.org/officeDocument/2006/relationships/tags" Target="../tags/tag41.xml"/><Relationship Id="rId7" Type="http://schemas.openxmlformats.org/officeDocument/2006/relationships/slideLayout" Target="../slideLayouts/slideLayout9.xml"/><Relationship Id="rId12" Type="http://schemas.openxmlformats.org/officeDocument/2006/relationships/image" Target="../media/image74.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image" Target="../media/image73.png"/><Relationship Id="rId5" Type="http://schemas.openxmlformats.org/officeDocument/2006/relationships/tags" Target="../tags/tag43.xml"/><Relationship Id="rId15" Type="http://schemas.openxmlformats.org/officeDocument/2006/relationships/image" Target="../media/image77.png"/><Relationship Id="rId10" Type="http://schemas.openxmlformats.org/officeDocument/2006/relationships/image" Target="../media/image72.png"/><Relationship Id="rId4" Type="http://schemas.openxmlformats.org/officeDocument/2006/relationships/tags" Target="../tags/tag42.xml"/><Relationship Id="rId9" Type="http://schemas.openxmlformats.org/officeDocument/2006/relationships/image" Target="../media/image57.wmf"/><Relationship Id="rId14" Type="http://schemas.openxmlformats.org/officeDocument/2006/relationships/image" Target="../media/image76.png"/></Relationships>
</file>

<file path=ppt/slides/_rels/slide44.xml.rels><?xml version="1.0" encoding="UTF-8" standalone="yes"?>
<Relationships xmlns="http://schemas.openxmlformats.org/package/2006/relationships"><Relationship Id="rId8" Type="http://schemas.openxmlformats.org/officeDocument/2006/relationships/tags" Target="../tags/tag52.xml"/><Relationship Id="rId13" Type="http://schemas.openxmlformats.org/officeDocument/2006/relationships/tags" Target="../tags/tag57.xml"/><Relationship Id="rId18" Type="http://schemas.openxmlformats.org/officeDocument/2006/relationships/image" Target="../media/image78.png"/><Relationship Id="rId26" Type="http://schemas.openxmlformats.org/officeDocument/2006/relationships/image" Target="../media/image86.png"/><Relationship Id="rId3" Type="http://schemas.openxmlformats.org/officeDocument/2006/relationships/tags" Target="../tags/tag47.xml"/><Relationship Id="rId21" Type="http://schemas.openxmlformats.org/officeDocument/2006/relationships/image" Target="../media/image81.png"/><Relationship Id="rId7" Type="http://schemas.openxmlformats.org/officeDocument/2006/relationships/tags" Target="../tags/tag51.xml"/><Relationship Id="rId12" Type="http://schemas.openxmlformats.org/officeDocument/2006/relationships/tags" Target="../tags/tag56.xml"/><Relationship Id="rId17" Type="http://schemas.openxmlformats.org/officeDocument/2006/relationships/image" Target="../media/image62.png"/><Relationship Id="rId25" Type="http://schemas.openxmlformats.org/officeDocument/2006/relationships/image" Target="../media/image85.png"/><Relationship Id="rId2" Type="http://schemas.openxmlformats.org/officeDocument/2006/relationships/tags" Target="../tags/tag46.xml"/><Relationship Id="rId16" Type="http://schemas.openxmlformats.org/officeDocument/2006/relationships/notesSlide" Target="../notesSlides/notesSlide23.xml"/><Relationship Id="rId20" Type="http://schemas.openxmlformats.org/officeDocument/2006/relationships/image" Target="../media/image80.png"/><Relationship Id="rId29" Type="http://schemas.openxmlformats.org/officeDocument/2006/relationships/image" Target="../media/image89.png"/><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tags" Target="../tags/tag55.xml"/><Relationship Id="rId24" Type="http://schemas.openxmlformats.org/officeDocument/2006/relationships/image" Target="../media/image84.png"/><Relationship Id="rId5" Type="http://schemas.openxmlformats.org/officeDocument/2006/relationships/tags" Target="../tags/tag49.xml"/><Relationship Id="rId15" Type="http://schemas.openxmlformats.org/officeDocument/2006/relationships/slideLayout" Target="../slideLayouts/slideLayout12.xml"/><Relationship Id="rId23" Type="http://schemas.openxmlformats.org/officeDocument/2006/relationships/image" Target="../media/image83.png"/><Relationship Id="rId28" Type="http://schemas.openxmlformats.org/officeDocument/2006/relationships/image" Target="../media/image88.png"/><Relationship Id="rId10" Type="http://schemas.openxmlformats.org/officeDocument/2006/relationships/tags" Target="../tags/tag54.xml"/><Relationship Id="rId19" Type="http://schemas.openxmlformats.org/officeDocument/2006/relationships/image" Target="../media/image79.png"/><Relationship Id="rId4" Type="http://schemas.openxmlformats.org/officeDocument/2006/relationships/tags" Target="../tags/tag48.xml"/><Relationship Id="rId9" Type="http://schemas.openxmlformats.org/officeDocument/2006/relationships/tags" Target="../tags/tag53.xml"/><Relationship Id="rId14" Type="http://schemas.openxmlformats.org/officeDocument/2006/relationships/tags" Target="../tags/tag58.xml"/><Relationship Id="rId22" Type="http://schemas.openxmlformats.org/officeDocument/2006/relationships/image" Target="../media/image82.png"/><Relationship Id="rId27" Type="http://schemas.openxmlformats.org/officeDocument/2006/relationships/image" Target="../media/image87.png"/><Relationship Id="rId30" Type="http://schemas.openxmlformats.org/officeDocument/2006/relationships/image" Target="../media/image90.png"/></Relationships>
</file>

<file path=ppt/slides/_rels/slide45.xml.rels><?xml version="1.0" encoding="UTF-8" standalone="yes"?>
<Relationships xmlns="http://schemas.openxmlformats.org/package/2006/relationships"><Relationship Id="rId8" Type="http://schemas.openxmlformats.org/officeDocument/2006/relationships/tags" Target="../tags/tag65.xml"/><Relationship Id="rId13" Type="http://schemas.openxmlformats.org/officeDocument/2006/relationships/slideLayout" Target="../slideLayouts/slideLayout12.xml"/><Relationship Id="rId18" Type="http://schemas.openxmlformats.org/officeDocument/2006/relationships/image" Target="../media/image92.png"/><Relationship Id="rId26" Type="http://schemas.openxmlformats.org/officeDocument/2006/relationships/image" Target="../media/image98.png"/><Relationship Id="rId3" Type="http://schemas.openxmlformats.org/officeDocument/2006/relationships/tags" Target="../tags/tag60.xml"/><Relationship Id="rId21" Type="http://schemas.openxmlformats.org/officeDocument/2006/relationships/image" Target="../media/image93.png"/><Relationship Id="rId7" Type="http://schemas.openxmlformats.org/officeDocument/2006/relationships/tags" Target="../tags/tag64.xml"/><Relationship Id="rId12" Type="http://schemas.openxmlformats.org/officeDocument/2006/relationships/tags" Target="../tags/tag69.xml"/><Relationship Id="rId17" Type="http://schemas.openxmlformats.org/officeDocument/2006/relationships/image" Target="../media/image102.png"/><Relationship Id="rId25" Type="http://schemas.openxmlformats.org/officeDocument/2006/relationships/image" Target="../media/image97.png"/><Relationship Id="rId2" Type="http://schemas.openxmlformats.org/officeDocument/2006/relationships/tags" Target="../tags/tag59.xml"/><Relationship Id="rId16" Type="http://schemas.openxmlformats.org/officeDocument/2006/relationships/image" Target="../media/image91.wmf"/><Relationship Id="rId20" Type="http://schemas.openxmlformats.org/officeDocument/2006/relationships/image" Target="../media/image87.png"/><Relationship Id="rId1" Type="http://schemas.openxmlformats.org/officeDocument/2006/relationships/vmlDrawing" Target="../drawings/vmlDrawing2.vml"/><Relationship Id="rId6" Type="http://schemas.openxmlformats.org/officeDocument/2006/relationships/tags" Target="../tags/tag63.xml"/><Relationship Id="rId11" Type="http://schemas.openxmlformats.org/officeDocument/2006/relationships/tags" Target="../tags/tag68.xml"/><Relationship Id="rId24" Type="http://schemas.openxmlformats.org/officeDocument/2006/relationships/image" Target="../media/image96.png"/><Relationship Id="rId5" Type="http://schemas.openxmlformats.org/officeDocument/2006/relationships/tags" Target="../tags/tag62.xml"/><Relationship Id="rId15" Type="http://schemas.openxmlformats.org/officeDocument/2006/relationships/oleObject" Target="../embeddings/oleObject2.bin"/><Relationship Id="rId23" Type="http://schemas.openxmlformats.org/officeDocument/2006/relationships/image" Target="../media/image95.png"/><Relationship Id="rId28" Type="http://schemas.openxmlformats.org/officeDocument/2006/relationships/image" Target="../media/image100.png"/><Relationship Id="rId10" Type="http://schemas.openxmlformats.org/officeDocument/2006/relationships/tags" Target="../tags/tag67.xml"/><Relationship Id="rId19" Type="http://schemas.openxmlformats.org/officeDocument/2006/relationships/image" Target="../media/image86.png"/><Relationship Id="rId4" Type="http://schemas.openxmlformats.org/officeDocument/2006/relationships/tags" Target="../tags/tag61.xml"/><Relationship Id="rId9" Type="http://schemas.openxmlformats.org/officeDocument/2006/relationships/tags" Target="../tags/tag66.xml"/><Relationship Id="rId14" Type="http://schemas.openxmlformats.org/officeDocument/2006/relationships/notesSlide" Target="../notesSlides/notesSlide24.xml"/><Relationship Id="rId22" Type="http://schemas.openxmlformats.org/officeDocument/2006/relationships/image" Target="../media/image94.png"/><Relationship Id="rId27" Type="http://schemas.openxmlformats.org/officeDocument/2006/relationships/image" Target="../media/image99.png"/></Relationships>
</file>

<file path=ppt/slides/_rels/slide46.xml.rels><?xml version="1.0" encoding="UTF-8" standalone="yes"?>
<Relationships xmlns="http://schemas.openxmlformats.org/package/2006/relationships"><Relationship Id="rId8" Type="http://schemas.openxmlformats.org/officeDocument/2006/relationships/tags" Target="../tags/tag77.xml"/><Relationship Id="rId13" Type="http://schemas.openxmlformats.org/officeDocument/2006/relationships/tags" Target="../tags/tag82.xml"/><Relationship Id="rId18" Type="http://schemas.openxmlformats.org/officeDocument/2006/relationships/image" Target="../media/image98.png"/><Relationship Id="rId26" Type="http://schemas.openxmlformats.org/officeDocument/2006/relationships/image" Target="../media/image99.png"/><Relationship Id="rId3" Type="http://schemas.openxmlformats.org/officeDocument/2006/relationships/tags" Target="../tags/tag72.xml"/><Relationship Id="rId21" Type="http://schemas.openxmlformats.org/officeDocument/2006/relationships/image" Target="../media/image105.png"/><Relationship Id="rId7" Type="http://schemas.openxmlformats.org/officeDocument/2006/relationships/tags" Target="../tags/tag76.xml"/><Relationship Id="rId12" Type="http://schemas.openxmlformats.org/officeDocument/2006/relationships/tags" Target="../tags/tag81.xml"/><Relationship Id="rId17" Type="http://schemas.openxmlformats.org/officeDocument/2006/relationships/image" Target="../media/image101.png"/><Relationship Id="rId25" Type="http://schemas.openxmlformats.org/officeDocument/2006/relationships/image" Target="../media/image109.png"/><Relationship Id="rId2" Type="http://schemas.openxmlformats.org/officeDocument/2006/relationships/tags" Target="../tags/tag71.xml"/><Relationship Id="rId16" Type="http://schemas.openxmlformats.org/officeDocument/2006/relationships/image" Target="../media/image97.png"/><Relationship Id="rId20" Type="http://schemas.openxmlformats.org/officeDocument/2006/relationships/image" Target="../media/image104.png"/><Relationship Id="rId1" Type="http://schemas.openxmlformats.org/officeDocument/2006/relationships/tags" Target="../tags/tag70.xml"/><Relationship Id="rId6" Type="http://schemas.openxmlformats.org/officeDocument/2006/relationships/tags" Target="../tags/tag75.xml"/><Relationship Id="rId11" Type="http://schemas.openxmlformats.org/officeDocument/2006/relationships/tags" Target="../tags/tag80.xml"/><Relationship Id="rId24" Type="http://schemas.openxmlformats.org/officeDocument/2006/relationships/image" Target="../media/image108.png"/><Relationship Id="rId5" Type="http://schemas.openxmlformats.org/officeDocument/2006/relationships/tags" Target="../tags/tag74.xml"/><Relationship Id="rId15" Type="http://schemas.openxmlformats.org/officeDocument/2006/relationships/notesSlide" Target="../notesSlides/notesSlide25.xml"/><Relationship Id="rId23" Type="http://schemas.openxmlformats.org/officeDocument/2006/relationships/image" Target="../media/image107.png"/><Relationship Id="rId28" Type="http://schemas.openxmlformats.org/officeDocument/2006/relationships/image" Target="../media/image62.png"/><Relationship Id="rId10" Type="http://schemas.openxmlformats.org/officeDocument/2006/relationships/tags" Target="../tags/tag79.xml"/><Relationship Id="rId19" Type="http://schemas.openxmlformats.org/officeDocument/2006/relationships/image" Target="../media/image103.png"/><Relationship Id="rId4" Type="http://schemas.openxmlformats.org/officeDocument/2006/relationships/tags" Target="../tags/tag73.xml"/><Relationship Id="rId9" Type="http://schemas.openxmlformats.org/officeDocument/2006/relationships/tags" Target="../tags/tag78.xml"/><Relationship Id="rId14" Type="http://schemas.openxmlformats.org/officeDocument/2006/relationships/slideLayout" Target="../slideLayouts/slideLayout12.xml"/><Relationship Id="rId22" Type="http://schemas.openxmlformats.org/officeDocument/2006/relationships/image" Target="../media/image106.png"/><Relationship Id="rId27" Type="http://schemas.openxmlformats.org/officeDocument/2006/relationships/image" Target="../media/image100.png"/></Relationships>
</file>

<file path=ppt/slides/_rels/slide47.xml.rels><?xml version="1.0" encoding="UTF-8" standalone="yes"?>
<Relationships xmlns="http://schemas.openxmlformats.org/package/2006/relationships"><Relationship Id="rId13" Type="http://schemas.openxmlformats.org/officeDocument/2006/relationships/tags" Target="../tags/tag95.xml"/><Relationship Id="rId18" Type="http://schemas.openxmlformats.org/officeDocument/2006/relationships/tags" Target="../tags/tag100.xml"/><Relationship Id="rId26" Type="http://schemas.openxmlformats.org/officeDocument/2006/relationships/image" Target="../media/image106.png"/><Relationship Id="rId39" Type="http://schemas.openxmlformats.org/officeDocument/2006/relationships/image" Target="../media/image119.png"/><Relationship Id="rId3" Type="http://schemas.openxmlformats.org/officeDocument/2006/relationships/tags" Target="../tags/tag85.xml"/><Relationship Id="rId21" Type="http://schemas.openxmlformats.org/officeDocument/2006/relationships/tags" Target="../tags/tag103.xml"/><Relationship Id="rId34" Type="http://schemas.openxmlformats.org/officeDocument/2006/relationships/image" Target="../media/image114.png"/><Relationship Id="rId42" Type="http://schemas.openxmlformats.org/officeDocument/2006/relationships/image" Target="../media/image121.png"/><Relationship Id="rId47" Type="http://schemas.openxmlformats.org/officeDocument/2006/relationships/image" Target="../media/image126.png"/><Relationship Id="rId7" Type="http://schemas.openxmlformats.org/officeDocument/2006/relationships/tags" Target="../tags/tag89.xml"/><Relationship Id="rId12" Type="http://schemas.openxmlformats.org/officeDocument/2006/relationships/tags" Target="../tags/tag94.xml"/><Relationship Id="rId17" Type="http://schemas.openxmlformats.org/officeDocument/2006/relationships/tags" Target="../tags/tag99.xml"/><Relationship Id="rId25" Type="http://schemas.openxmlformats.org/officeDocument/2006/relationships/slideLayout" Target="../slideLayouts/slideLayout12.xml"/><Relationship Id="rId33" Type="http://schemas.openxmlformats.org/officeDocument/2006/relationships/image" Target="../media/image113.png"/><Relationship Id="rId38" Type="http://schemas.openxmlformats.org/officeDocument/2006/relationships/image" Target="../media/image118.png"/><Relationship Id="rId46" Type="http://schemas.openxmlformats.org/officeDocument/2006/relationships/image" Target="../media/image125.png"/><Relationship Id="rId2" Type="http://schemas.openxmlformats.org/officeDocument/2006/relationships/tags" Target="../tags/tag84.xml"/><Relationship Id="rId16" Type="http://schemas.openxmlformats.org/officeDocument/2006/relationships/tags" Target="../tags/tag98.xml"/><Relationship Id="rId20" Type="http://schemas.openxmlformats.org/officeDocument/2006/relationships/tags" Target="../tags/tag102.xml"/><Relationship Id="rId29" Type="http://schemas.openxmlformats.org/officeDocument/2006/relationships/image" Target="../media/image100.png"/><Relationship Id="rId41" Type="http://schemas.openxmlformats.org/officeDocument/2006/relationships/image" Target="../media/image120.png"/><Relationship Id="rId1" Type="http://schemas.openxmlformats.org/officeDocument/2006/relationships/tags" Target="../tags/tag83.xml"/><Relationship Id="rId6" Type="http://schemas.openxmlformats.org/officeDocument/2006/relationships/tags" Target="../tags/tag88.xml"/><Relationship Id="rId11" Type="http://schemas.openxmlformats.org/officeDocument/2006/relationships/tags" Target="../tags/tag93.xml"/><Relationship Id="rId24" Type="http://schemas.openxmlformats.org/officeDocument/2006/relationships/tags" Target="../tags/tag106.xml"/><Relationship Id="rId32" Type="http://schemas.openxmlformats.org/officeDocument/2006/relationships/image" Target="../media/image112.png"/><Relationship Id="rId37" Type="http://schemas.openxmlformats.org/officeDocument/2006/relationships/image" Target="../media/image117.png"/><Relationship Id="rId40" Type="http://schemas.openxmlformats.org/officeDocument/2006/relationships/image" Target="../media/image109.png"/><Relationship Id="rId45" Type="http://schemas.openxmlformats.org/officeDocument/2006/relationships/image" Target="../media/image124.png"/><Relationship Id="rId5" Type="http://schemas.openxmlformats.org/officeDocument/2006/relationships/tags" Target="../tags/tag87.xml"/><Relationship Id="rId15" Type="http://schemas.openxmlformats.org/officeDocument/2006/relationships/tags" Target="../tags/tag97.xml"/><Relationship Id="rId23" Type="http://schemas.openxmlformats.org/officeDocument/2006/relationships/tags" Target="../tags/tag105.xml"/><Relationship Id="rId28" Type="http://schemas.openxmlformats.org/officeDocument/2006/relationships/image" Target="../media/image99.png"/><Relationship Id="rId36" Type="http://schemas.openxmlformats.org/officeDocument/2006/relationships/image" Target="../media/image116.png"/><Relationship Id="rId49" Type="http://schemas.openxmlformats.org/officeDocument/2006/relationships/image" Target="../media/image128.png"/><Relationship Id="rId10" Type="http://schemas.openxmlformats.org/officeDocument/2006/relationships/tags" Target="../tags/tag92.xml"/><Relationship Id="rId19" Type="http://schemas.openxmlformats.org/officeDocument/2006/relationships/tags" Target="../tags/tag101.xml"/><Relationship Id="rId31" Type="http://schemas.openxmlformats.org/officeDocument/2006/relationships/image" Target="../media/image111.png"/><Relationship Id="rId44" Type="http://schemas.openxmlformats.org/officeDocument/2006/relationships/image" Target="../media/image123.png"/><Relationship Id="rId4" Type="http://schemas.openxmlformats.org/officeDocument/2006/relationships/tags" Target="../tags/tag86.xml"/><Relationship Id="rId9" Type="http://schemas.openxmlformats.org/officeDocument/2006/relationships/tags" Target="../tags/tag91.xml"/><Relationship Id="rId14" Type="http://schemas.openxmlformats.org/officeDocument/2006/relationships/tags" Target="../tags/tag96.xml"/><Relationship Id="rId22" Type="http://schemas.openxmlformats.org/officeDocument/2006/relationships/tags" Target="../tags/tag104.xml"/><Relationship Id="rId27" Type="http://schemas.openxmlformats.org/officeDocument/2006/relationships/image" Target="../media/image107.png"/><Relationship Id="rId30" Type="http://schemas.openxmlformats.org/officeDocument/2006/relationships/image" Target="../media/image110.png"/><Relationship Id="rId35" Type="http://schemas.openxmlformats.org/officeDocument/2006/relationships/image" Target="../media/image115.png"/><Relationship Id="rId43" Type="http://schemas.openxmlformats.org/officeDocument/2006/relationships/image" Target="../media/image122.png"/><Relationship Id="rId48" Type="http://schemas.openxmlformats.org/officeDocument/2006/relationships/image" Target="../media/image127.png"/><Relationship Id="rId8" Type="http://schemas.openxmlformats.org/officeDocument/2006/relationships/tags" Target="../tags/tag9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8" Type="http://schemas.openxmlformats.org/officeDocument/2006/relationships/tags" Target="../tags/tag114.xml"/><Relationship Id="rId13" Type="http://schemas.openxmlformats.org/officeDocument/2006/relationships/image" Target="../media/image129.png"/><Relationship Id="rId18" Type="http://schemas.openxmlformats.org/officeDocument/2006/relationships/image" Target="../media/image62.png"/><Relationship Id="rId3" Type="http://schemas.openxmlformats.org/officeDocument/2006/relationships/tags" Target="../tags/tag109.xml"/><Relationship Id="rId21" Type="http://schemas.openxmlformats.org/officeDocument/2006/relationships/image" Target="../media/image136.png"/><Relationship Id="rId7" Type="http://schemas.openxmlformats.org/officeDocument/2006/relationships/tags" Target="../tags/tag113.xml"/><Relationship Id="rId12" Type="http://schemas.openxmlformats.org/officeDocument/2006/relationships/slideLayout" Target="../slideLayouts/slideLayout9.xml"/><Relationship Id="rId17" Type="http://schemas.openxmlformats.org/officeDocument/2006/relationships/image" Target="../media/image133.png"/><Relationship Id="rId2" Type="http://schemas.openxmlformats.org/officeDocument/2006/relationships/tags" Target="../tags/tag108.xml"/><Relationship Id="rId16" Type="http://schemas.openxmlformats.org/officeDocument/2006/relationships/image" Target="../media/image132.png"/><Relationship Id="rId20" Type="http://schemas.openxmlformats.org/officeDocument/2006/relationships/image" Target="../media/image135.png"/><Relationship Id="rId1" Type="http://schemas.openxmlformats.org/officeDocument/2006/relationships/tags" Target="../tags/tag107.xml"/><Relationship Id="rId6" Type="http://schemas.openxmlformats.org/officeDocument/2006/relationships/tags" Target="../tags/tag112.xml"/><Relationship Id="rId11" Type="http://schemas.openxmlformats.org/officeDocument/2006/relationships/tags" Target="../tags/tag117.xml"/><Relationship Id="rId5" Type="http://schemas.openxmlformats.org/officeDocument/2006/relationships/tags" Target="../tags/tag111.xml"/><Relationship Id="rId15" Type="http://schemas.openxmlformats.org/officeDocument/2006/relationships/image" Target="../media/image131.png"/><Relationship Id="rId23" Type="http://schemas.openxmlformats.org/officeDocument/2006/relationships/image" Target="../media/image138.png"/><Relationship Id="rId10" Type="http://schemas.openxmlformats.org/officeDocument/2006/relationships/tags" Target="../tags/tag116.xml"/><Relationship Id="rId19" Type="http://schemas.openxmlformats.org/officeDocument/2006/relationships/image" Target="../media/image134.png"/><Relationship Id="rId4" Type="http://schemas.openxmlformats.org/officeDocument/2006/relationships/tags" Target="../tags/tag110.xml"/><Relationship Id="rId9" Type="http://schemas.openxmlformats.org/officeDocument/2006/relationships/tags" Target="../tags/tag115.xml"/><Relationship Id="rId14" Type="http://schemas.openxmlformats.org/officeDocument/2006/relationships/image" Target="../media/image130.png"/><Relationship Id="rId22" Type="http://schemas.openxmlformats.org/officeDocument/2006/relationships/image" Target="../media/image13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139.tiff"/><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140.jpeg"/></Relationships>
</file>

<file path=ppt/slides/_rels/slide51.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slideLayout" Target="../slideLayouts/slideLayout12.xml"/><Relationship Id="rId7" Type="http://schemas.openxmlformats.org/officeDocument/2006/relationships/image" Target="../media/image100.png"/><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image" Target="../media/image1270.png"/><Relationship Id="rId5" Type="http://schemas.openxmlformats.org/officeDocument/2006/relationships/image" Target="../media/image141.png"/><Relationship Id="rId4" Type="http://schemas.openxmlformats.org/officeDocument/2006/relationships/notesSlide" Target="../notesSlides/notesSlide28.xml"/></Relationships>
</file>

<file path=ppt/slides/_rels/slide52.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slideLayout" Target="../slideLayouts/slideLayout12.xml"/><Relationship Id="rId7" Type="http://schemas.openxmlformats.org/officeDocument/2006/relationships/image" Target="../media/image99.png"/><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image" Target="../media/image1300.png"/><Relationship Id="rId5" Type="http://schemas.openxmlformats.org/officeDocument/2006/relationships/image" Target="../media/image143.png"/><Relationship Id="rId4" Type="http://schemas.openxmlformats.org/officeDocument/2006/relationships/notesSlide" Target="../notesSlides/notesSlide2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tags" Target="../tags/tag124.xml"/><Relationship Id="rId7" Type="http://schemas.openxmlformats.org/officeDocument/2006/relationships/image" Target="../media/image7.png"/><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slide" Target="slide67.xml"/><Relationship Id="rId11" Type="http://schemas.openxmlformats.org/officeDocument/2006/relationships/image" Target="../media/image8.png"/><Relationship Id="rId5" Type="http://schemas.openxmlformats.org/officeDocument/2006/relationships/slideLayout" Target="../slideLayouts/slideLayout12.xml"/><Relationship Id="rId10" Type="http://schemas.openxmlformats.org/officeDocument/2006/relationships/image" Target="../media/image99.png"/><Relationship Id="rId4" Type="http://schemas.openxmlformats.org/officeDocument/2006/relationships/tags" Target="../tags/tag125.xml"/><Relationship Id="rId9" Type="http://schemas.openxmlformats.org/officeDocument/2006/relationships/image" Target="../media/image146.png"/></Relationships>
</file>

<file path=ppt/slides/_rels/slide55.xml.rels><?xml version="1.0" encoding="UTF-8" standalone="yes"?>
<Relationships xmlns="http://schemas.openxmlformats.org/package/2006/relationships"><Relationship Id="rId8" Type="http://schemas.openxmlformats.org/officeDocument/2006/relationships/tags" Target="../tags/tag133.xml"/><Relationship Id="rId13" Type="http://schemas.openxmlformats.org/officeDocument/2006/relationships/tags" Target="../tags/tag138.xml"/><Relationship Id="rId18" Type="http://schemas.openxmlformats.org/officeDocument/2006/relationships/image" Target="../media/image113.png"/><Relationship Id="rId26" Type="http://schemas.openxmlformats.org/officeDocument/2006/relationships/image" Target="../media/image153.png"/><Relationship Id="rId3" Type="http://schemas.openxmlformats.org/officeDocument/2006/relationships/tags" Target="../tags/tag128.xml"/><Relationship Id="rId21" Type="http://schemas.openxmlformats.org/officeDocument/2006/relationships/image" Target="../media/image148.png"/><Relationship Id="rId7" Type="http://schemas.openxmlformats.org/officeDocument/2006/relationships/tags" Target="../tags/tag132.xml"/><Relationship Id="rId12" Type="http://schemas.openxmlformats.org/officeDocument/2006/relationships/tags" Target="../tags/tag137.xml"/><Relationship Id="rId17" Type="http://schemas.openxmlformats.org/officeDocument/2006/relationships/image" Target="../media/image62.png"/><Relationship Id="rId25" Type="http://schemas.openxmlformats.org/officeDocument/2006/relationships/image" Target="../media/image152.png"/><Relationship Id="rId2" Type="http://schemas.openxmlformats.org/officeDocument/2006/relationships/tags" Target="../tags/tag127.xml"/><Relationship Id="rId16" Type="http://schemas.openxmlformats.org/officeDocument/2006/relationships/image" Target="../media/image100.png"/><Relationship Id="rId20" Type="http://schemas.openxmlformats.org/officeDocument/2006/relationships/image" Target="../media/image147.png"/><Relationship Id="rId1" Type="http://schemas.openxmlformats.org/officeDocument/2006/relationships/tags" Target="../tags/tag126.xml"/><Relationship Id="rId6" Type="http://schemas.openxmlformats.org/officeDocument/2006/relationships/tags" Target="../tags/tag131.xml"/><Relationship Id="rId11" Type="http://schemas.openxmlformats.org/officeDocument/2006/relationships/tags" Target="../tags/tag136.xml"/><Relationship Id="rId24" Type="http://schemas.openxmlformats.org/officeDocument/2006/relationships/image" Target="../media/image151.png"/><Relationship Id="rId5" Type="http://schemas.openxmlformats.org/officeDocument/2006/relationships/tags" Target="../tags/tag130.xml"/><Relationship Id="rId15" Type="http://schemas.openxmlformats.org/officeDocument/2006/relationships/image" Target="../media/image99.png"/><Relationship Id="rId23" Type="http://schemas.openxmlformats.org/officeDocument/2006/relationships/image" Target="../media/image150.png"/><Relationship Id="rId10" Type="http://schemas.openxmlformats.org/officeDocument/2006/relationships/tags" Target="../tags/tag135.xml"/><Relationship Id="rId19" Type="http://schemas.openxmlformats.org/officeDocument/2006/relationships/image" Target="../media/image114.png"/><Relationship Id="rId4" Type="http://schemas.openxmlformats.org/officeDocument/2006/relationships/tags" Target="../tags/tag129.xml"/><Relationship Id="rId9" Type="http://schemas.openxmlformats.org/officeDocument/2006/relationships/tags" Target="../tags/tag134.xml"/><Relationship Id="rId14" Type="http://schemas.openxmlformats.org/officeDocument/2006/relationships/slideLayout" Target="../slideLayouts/slideLayout12.xml"/><Relationship Id="rId22" Type="http://schemas.openxmlformats.org/officeDocument/2006/relationships/image" Target="../media/image149.png"/><Relationship Id="rId27" Type="http://schemas.openxmlformats.org/officeDocument/2006/relationships/image" Target="../media/image154.png"/></Relationships>
</file>

<file path=ppt/slides/_rels/slide56.xml.rels><?xml version="1.0" encoding="UTF-8" standalone="yes"?>
<Relationships xmlns="http://schemas.openxmlformats.org/package/2006/relationships"><Relationship Id="rId8" Type="http://schemas.openxmlformats.org/officeDocument/2006/relationships/image" Target="../media/image155.png"/><Relationship Id="rId13" Type="http://schemas.openxmlformats.org/officeDocument/2006/relationships/image" Target="../media/image157.png"/><Relationship Id="rId3" Type="http://schemas.openxmlformats.org/officeDocument/2006/relationships/tags" Target="../tags/tag141.xml"/><Relationship Id="rId7" Type="http://schemas.openxmlformats.org/officeDocument/2006/relationships/slideLayout" Target="../slideLayouts/slideLayout12.xml"/><Relationship Id="rId12" Type="http://schemas.openxmlformats.org/officeDocument/2006/relationships/image" Target="../media/image156.png"/><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tags" Target="../tags/tag144.xml"/><Relationship Id="rId11" Type="http://schemas.openxmlformats.org/officeDocument/2006/relationships/image" Target="../media/image110.png"/><Relationship Id="rId5" Type="http://schemas.openxmlformats.org/officeDocument/2006/relationships/tags" Target="../tags/tag143.xml"/><Relationship Id="rId10" Type="http://schemas.openxmlformats.org/officeDocument/2006/relationships/image" Target="../media/image62.png"/><Relationship Id="rId4" Type="http://schemas.openxmlformats.org/officeDocument/2006/relationships/tags" Target="../tags/tag142.xml"/><Relationship Id="rId9" Type="http://schemas.openxmlformats.org/officeDocument/2006/relationships/image" Target="../media/image151.png"/></Relationships>
</file>

<file path=ppt/slides/_rels/slide57.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tags" Target="../tags/tag146.xml"/><Relationship Id="rId7" Type="http://schemas.openxmlformats.org/officeDocument/2006/relationships/image" Target="../media/image158.wmf"/><Relationship Id="rId2" Type="http://schemas.openxmlformats.org/officeDocument/2006/relationships/tags" Target="../tags/tag145.xml"/><Relationship Id="rId1" Type="http://schemas.openxmlformats.org/officeDocument/2006/relationships/vmlDrawing" Target="../drawings/vmlDrawing3.vml"/><Relationship Id="rId6" Type="http://schemas.openxmlformats.org/officeDocument/2006/relationships/oleObject" Target="file:///C:\Users\mw24\Google%20Drive\Mathcad%2015%20files\Flocculation%20model%20diameter%20vs%20particle%20spacing.xmcd\Selection%20107%20655%20533%201062" TargetMode="External"/><Relationship Id="rId5" Type="http://schemas.openxmlformats.org/officeDocument/2006/relationships/slideLayout" Target="../slideLayouts/slideLayout12.xml"/><Relationship Id="rId10" Type="http://schemas.openxmlformats.org/officeDocument/2006/relationships/image" Target="../media/image159.png"/><Relationship Id="rId4" Type="http://schemas.openxmlformats.org/officeDocument/2006/relationships/tags" Target="../tags/tag147.xml"/><Relationship Id="rId9" Type="http://schemas.openxmlformats.org/officeDocument/2006/relationships/image" Target="../media/image87.png"/></Relationships>
</file>

<file path=ppt/slides/_rels/slide58.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tags" Target="../tags/tag150.xml"/><Relationship Id="rId7" Type="http://schemas.openxmlformats.org/officeDocument/2006/relationships/image" Target="../media/image160.png"/><Relationship Id="rId12" Type="http://schemas.openxmlformats.org/officeDocument/2006/relationships/image" Target="../media/image165.png"/><Relationship Id="rId2" Type="http://schemas.openxmlformats.org/officeDocument/2006/relationships/tags" Target="../tags/tag149.xml"/><Relationship Id="rId1" Type="http://schemas.openxmlformats.org/officeDocument/2006/relationships/tags" Target="../tags/tag148.xml"/><Relationship Id="rId6" Type="http://schemas.openxmlformats.org/officeDocument/2006/relationships/slideLayout" Target="../slideLayouts/slideLayout12.xml"/><Relationship Id="rId11" Type="http://schemas.openxmlformats.org/officeDocument/2006/relationships/image" Target="../media/image164.png"/><Relationship Id="rId5" Type="http://schemas.openxmlformats.org/officeDocument/2006/relationships/tags" Target="../tags/tag152.xml"/><Relationship Id="rId10" Type="http://schemas.openxmlformats.org/officeDocument/2006/relationships/image" Target="../media/image163.png"/><Relationship Id="rId4" Type="http://schemas.openxmlformats.org/officeDocument/2006/relationships/tags" Target="../tags/tag151.xml"/><Relationship Id="rId9" Type="http://schemas.openxmlformats.org/officeDocument/2006/relationships/image" Target="../media/image162.png"/></Relationships>
</file>

<file path=ppt/slides/_rels/slide59.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tags" Target="../tags/tag155.xml"/><Relationship Id="rId7" Type="http://schemas.openxmlformats.org/officeDocument/2006/relationships/image" Target="../media/image167.png"/><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image" Target="../media/image166.png"/><Relationship Id="rId11" Type="http://schemas.openxmlformats.org/officeDocument/2006/relationships/image" Target="../media/image170.png"/><Relationship Id="rId5" Type="http://schemas.openxmlformats.org/officeDocument/2006/relationships/slideLayout" Target="../slideLayouts/slideLayout12.xml"/><Relationship Id="rId10" Type="http://schemas.openxmlformats.org/officeDocument/2006/relationships/image" Target="../media/image169.png"/><Relationship Id="rId4" Type="http://schemas.openxmlformats.org/officeDocument/2006/relationships/tags" Target="../tags/tag156.xml"/><Relationship Id="rId9" Type="http://schemas.openxmlformats.org/officeDocument/2006/relationships/image" Target="../media/image165.png"/></Relationships>
</file>

<file path=ppt/slides/_rels/slide6.xml.rels><?xml version="1.0" encoding="UTF-8" standalone="yes"?>
<Relationships xmlns="http://schemas.openxmlformats.org/package/2006/relationships"><Relationship Id="rId2" Type="http://schemas.openxmlformats.org/officeDocument/2006/relationships/hyperlink" Target="http://10statesstandards.com/waterrev2012.pdf" TargetMode="Externa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slideLayout" Target="../slideLayouts/slideLayout9.xml"/><Relationship Id="rId1" Type="http://schemas.openxmlformats.org/officeDocument/2006/relationships/tags" Target="../tags/tag157.xml"/></Relationships>
</file>

<file path=ppt/slides/_rels/slide62.xml.rels><?xml version="1.0" encoding="UTF-8" standalone="yes"?>
<Relationships xmlns="http://schemas.openxmlformats.org/package/2006/relationships"><Relationship Id="rId8" Type="http://schemas.openxmlformats.org/officeDocument/2006/relationships/oleObject" Target="file:///C:\Users\mw24\Google%20Drive\Mathcad%2015%20files\Rapid%20mix%20exploration%202.xmcd\Selection%20635%20843%201011%201130" TargetMode="External"/><Relationship Id="rId3" Type="http://schemas.openxmlformats.org/officeDocument/2006/relationships/tags" Target="../tags/tag159.xml"/><Relationship Id="rId7" Type="http://schemas.openxmlformats.org/officeDocument/2006/relationships/image" Target="../media/image171.wmf"/><Relationship Id="rId2" Type="http://schemas.openxmlformats.org/officeDocument/2006/relationships/tags" Target="../tags/tag158.xml"/><Relationship Id="rId1" Type="http://schemas.openxmlformats.org/officeDocument/2006/relationships/vmlDrawing" Target="../drawings/vmlDrawing4.vml"/><Relationship Id="rId6" Type="http://schemas.openxmlformats.org/officeDocument/2006/relationships/oleObject" Target="file:///C:\Users\mw24\Google%20Drive\Mathcad%2015%20files\Rapid%20mix%20exploration%202.xmcd\Selection%2043%20795%20408%201090" TargetMode="External"/><Relationship Id="rId11" Type="http://schemas.openxmlformats.org/officeDocument/2006/relationships/image" Target="../media/image174.png"/><Relationship Id="rId5" Type="http://schemas.openxmlformats.org/officeDocument/2006/relationships/notesSlide" Target="../notesSlides/notesSlide30.xml"/><Relationship Id="rId10" Type="http://schemas.openxmlformats.org/officeDocument/2006/relationships/image" Target="../media/image173.png"/><Relationship Id="rId4" Type="http://schemas.openxmlformats.org/officeDocument/2006/relationships/slideLayout" Target="../slideLayouts/slideLayout12.xml"/><Relationship Id="rId9" Type="http://schemas.openxmlformats.org/officeDocument/2006/relationships/image" Target="../media/image172.wmf"/></Relationships>
</file>

<file path=ppt/slides/_rels/slide63.xml.rels><?xml version="1.0" encoding="UTF-8" standalone="yes"?>
<Relationships xmlns="http://schemas.openxmlformats.org/package/2006/relationships"><Relationship Id="rId8" Type="http://schemas.openxmlformats.org/officeDocument/2006/relationships/image" Target="../media/image1520.png"/><Relationship Id="rId3" Type="http://schemas.openxmlformats.org/officeDocument/2006/relationships/slideLayout" Target="../slideLayouts/slideLayout12.xml"/><Relationship Id="rId7" Type="http://schemas.openxmlformats.org/officeDocument/2006/relationships/image" Target="../media/image41.png"/><Relationship Id="rId12" Type="http://schemas.openxmlformats.org/officeDocument/2006/relationships/image" Target="../media/image176.png"/><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image" Target="../media/image900.png"/><Relationship Id="rId11" Type="http://schemas.openxmlformats.org/officeDocument/2006/relationships/image" Target="../media/image175.png"/><Relationship Id="rId10" Type="http://schemas.openxmlformats.org/officeDocument/2006/relationships/image" Target="../media/image1540.png"/><Relationship Id="rId4" Type="http://schemas.openxmlformats.org/officeDocument/2006/relationships/notesSlide" Target="../notesSlides/notesSlide31.xml"/><Relationship Id="rId9" Type="http://schemas.openxmlformats.org/officeDocument/2006/relationships/image" Target="../media/image1530.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9.xml"/><Relationship Id="rId1" Type="http://schemas.openxmlformats.org/officeDocument/2006/relationships/tags" Target="../tags/tag162.xml"/><Relationship Id="rId4" Type="http://schemas.openxmlformats.org/officeDocument/2006/relationships/image" Target="../media/image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image" Target="../media/image8.png"/><Relationship Id="rId5" Type="http://schemas.openxmlformats.org/officeDocument/2006/relationships/image" Target="../media/image151.png"/><Relationship Id="rId4" Type="http://schemas.openxmlformats.org/officeDocument/2006/relationships/notesSlide" Target="../notesSlides/notesSlide33.xml"/></Relationships>
</file>

<file path=ppt/slides/_rels/slide6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slideLayout" Target="../slideLayouts/slideLayout9.xml"/><Relationship Id="rId1" Type="http://schemas.openxmlformats.org/officeDocument/2006/relationships/tags" Target="../tags/tag165.xml"/></Relationships>
</file>

<file path=ppt/slides/_rels/slide68.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182.png"/><Relationship Id="rId3" Type="http://schemas.openxmlformats.org/officeDocument/2006/relationships/tags" Target="../tags/tag168.xml"/><Relationship Id="rId7" Type="http://schemas.openxmlformats.org/officeDocument/2006/relationships/tags" Target="../tags/tag172.xml"/><Relationship Id="rId12" Type="http://schemas.openxmlformats.org/officeDocument/2006/relationships/image" Target="../media/image181.png"/><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tags" Target="../tags/tag171.xml"/><Relationship Id="rId11" Type="http://schemas.openxmlformats.org/officeDocument/2006/relationships/image" Target="../media/image180.png"/><Relationship Id="rId5" Type="http://schemas.openxmlformats.org/officeDocument/2006/relationships/tags" Target="../tags/tag170.xml"/><Relationship Id="rId15" Type="http://schemas.openxmlformats.org/officeDocument/2006/relationships/image" Target="../media/image184.png"/><Relationship Id="rId10" Type="http://schemas.openxmlformats.org/officeDocument/2006/relationships/image" Target="../media/image179.png"/><Relationship Id="rId4" Type="http://schemas.openxmlformats.org/officeDocument/2006/relationships/tags" Target="../tags/tag169.xml"/><Relationship Id="rId9" Type="http://schemas.openxmlformats.org/officeDocument/2006/relationships/image" Target="../media/image178.png"/><Relationship Id="rId14" Type="http://schemas.openxmlformats.org/officeDocument/2006/relationships/image" Target="../media/image183.png"/></Relationships>
</file>

<file path=ppt/slides/_rels/slide69.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tags" Target="../tags/tag175.xml"/><Relationship Id="rId7" Type="http://schemas.openxmlformats.org/officeDocument/2006/relationships/image" Target="../media/image185.png"/><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slideLayout" Target="../slideLayouts/slideLayout12.xml"/><Relationship Id="rId11" Type="http://schemas.openxmlformats.org/officeDocument/2006/relationships/image" Target="../media/image189.png"/><Relationship Id="rId5" Type="http://schemas.openxmlformats.org/officeDocument/2006/relationships/tags" Target="../tags/tag177.xml"/><Relationship Id="rId10" Type="http://schemas.openxmlformats.org/officeDocument/2006/relationships/image" Target="../media/image188.png"/><Relationship Id="rId4" Type="http://schemas.openxmlformats.org/officeDocument/2006/relationships/tags" Target="../tags/tag176.xml"/><Relationship Id="rId9" Type="http://schemas.openxmlformats.org/officeDocument/2006/relationships/image" Target="../media/image187.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79.xml"/><Relationship Id="rId1" Type="http://schemas.openxmlformats.org/officeDocument/2006/relationships/tags" Target="../tags/tag178.xml"/><Relationship Id="rId5" Type="http://schemas.openxmlformats.org/officeDocument/2006/relationships/image" Target="../media/image191.png"/><Relationship Id="rId4" Type="http://schemas.openxmlformats.org/officeDocument/2006/relationships/image" Target="../media/image190.png"/></Relationships>
</file>

<file path=ppt/slides/_rels/slide7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slideLayout" Target="../slideLayouts/slideLayout12.xml"/><Relationship Id="rId1" Type="http://schemas.openxmlformats.org/officeDocument/2006/relationships/tags" Target="../tags/tag180.xml"/></Relationships>
</file>

<file path=ppt/slides/_rels/slide72.xml.rels><?xml version="1.0" encoding="UTF-8" standalone="yes"?>
<Relationships xmlns="http://schemas.openxmlformats.org/package/2006/relationships"><Relationship Id="rId8" Type="http://schemas.openxmlformats.org/officeDocument/2006/relationships/tags" Target="../tags/tag188.xml"/><Relationship Id="rId13" Type="http://schemas.openxmlformats.org/officeDocument/2006/relationships/image" Target="../media/image196.png"/><Relationship Id="rId3" Type="http://schemas.openxmlformats.org/officeDocument/2006/relationships/tags" Target="../tags/tag183.xml"/><Relationship Id="rId7" Type="http://schemas.openxmlformats.org/officeDocument/2006/relationships/tags" Target="../tags/tag187.xml"/><Relationship Id="rId12" Type="http://schemas.openxmlformats.org/officeDocument/2006/relationships/image" Target="../media/image195.png"/><Relationship Id="rId17" Type="http://schemas.openxmlformats.org/officeDocument/2006/relationships/image" Target="../media/image200.png"/><Relationship Id="rId2" Type="http://schemas.openxmlformats.org/officeDocument/2006/relationships/tags" Target="../tags/tag182.xml"/><Relationship Id="rId16" Type="http://schemas.openxmlformats.org/officeDocument/2006/relationships/image" Target="../media/image199.png"/><Relationship Id="rId1" Type="http://schemas.openxmlformats.org/officeDocument/2006/relationships/tags" Target="../tags/tag181.xml"/><Relationship Id="rId6" Type="http://schemas.openxmlformats.org/officeDocument/2006/relationships/tags" Target="../tags/tag186.xml"/><Relationship Id="rId11" Type="http://schemas.openxmlformats.org/officeDocument/2006/relationships/image" Target="../media/image194.png"/><Relationship Id="rId5" Type="http://schemas.openxmlformats.org/officeDocument/2006/relationships/tags" Target="../tags/tag185.xml"/><Relationship Id="rId15" Type="http://schemas.openxmlformats.org/officeDocument/2006/relationships/image" Target="../media/image198.png"/><Relationship Id="rId10" Type="http://schemas.openxmlformats.org/officeDocument/2006/relationships/image" Target="../media/image193.png"/><Relationship Id="rId4" Type="http://schemas.openxmlformats.org/officeDocument/2006/relationships/tags" Target="../tags/tag184.xml"/><Relationship Id="rId9" Type="http://schemas.openxmlformats.org/officeDocument/2006/relationships/slideLayout" Target="../slideLayouts/slideLayout12.xml"/><Relationship Id="rId14" Type="http://schemas.openxmlformats.org/officeDocument/2006/relationships/image" Target="../media/image197.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90.xml"/><Relationship Id="rId1" Type="http://schemas.openxmlformats.org/officeDocument/2006/relationships/tags" Target="../tags/tag189.xml"/><Relationship Id="rId5" Type="http://schemas.openxmlformats.org/officeDocument/2006/relationships/image" Target="../media/image202.png"/><Relationship Id="rId4" Type="http://schemas.openxmlformats.org/officeDocument/2006/relationships/image" Target="../media/image201.png"/></Relationships>
</file>

<file path=ppt/slides/_rels/slide74.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tags" Target="../tags/tag193.xml"/><Relationship Id="rId7" Type="http://schemas.openxmlformats.org/officeDocument/2006/relationships/image" Target="../media/image202.png"/><Relationship Id="rId2" Type="http://schemas.openxmlformats.org/officeDocument/2006/relationships/tags" Target="../tags/tag192.xml"/><Relationship Id="rId1" Type="http://schemas.openxmlformats.org/officeDocument/2006/relationships/tags" Target="../tags/tag191.xml"/><Relationship Id="rId6" Type="http://schemas.openxmlformats.org/officeDocument/2006/relationships/image" Target="../media/image203.png"/><Relationship Id="rId5" Type="http://schemas.openxmlformats.org/officeDocument/2006/relationships/slideLayout" Target="../slideLayouts/slideLayout12.xml"/><Relationship Id="rId4" Type="http://schemas.openxmlformats.org/officeDocument/2006/relationships/tags" Target="../tags/tag194.xml"/><Relationship Id="rId9" Type="http://schemas.openxmlformats.org/officeDocument/2006/relationships/image" Target="../media/image198.png"/></Relationships>
</file>

<file path=ppt/slides/_rels/slide75.xml.rels><?xml version="1.0" encoding="UTF-8" standalone="yes"?>
<Relationships xmlns="http://schemas.openxmlformats.org/package/2006/relationships"><Relationship Id="rId3" Type="http://schemas.openxmlformats.org/officeDocument/2006/relationships/tags" Target="../tags/tag197.xml"/><Relationship Id="rId7" Type="http://schemas.openxmlformats.org/officeDocument/2006/relationships/image" Target="../media/image207.png"/><Relationship Id="rId2" Type="http://schemas.openxmlformats.org/officeDocument/2006/relationships/tags" Target="../tags/tag196.xml"/><Relationship Id="rId1" Type="http://schemas.openxmlformats.org/officeDocument/2006/relationships/tags" Target="../tags/tag195.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8" Type="http://schemas.openxmlformats.org/officeDocument/2006/relationships/image" Target="../media/image208.png"/><Relationship Id="rId13" Type="http://schemas.openxmlformats.org/officeDocument/2006/relationships/image" Target="../media/image213.png"/><Relationship Id="rId3" Type="http://schemas.openxmlformats.org/officeDocument/2006/relationships/tags" Target="../tags/tag200.xml"/><Relationship Id="rId7" Type="http://schemas.openxmlformats.org/officeDocument/2006/relationships/slideLayout" Target="../slideLayouts/slideLayout12.xml"/><Relationship Id="rId12" Type="http://schemas.openxmlformats.org/officeDocument/2006/relationships/image" Target="../media/image212.png"/><Relationship Id="rId2" Type="http://schemas.openxmlformats.org/officeDocument/2006/relationships/tags" Target="../tags/tag199.xml"/><Relationship Id="rId1" Type="http://schemas.openxmlformats.org/officeDocument/2006/relationships/tags" Target="../tags/tag198.xml"/><Relationship Id="rId6" Type="http://schemas.openxmlformats.org/officeDocument/2006/relationships/tags" Target="../tags/tag203.xml"/><Relationship Id="rId11" Type="http://schemas.openxmlformats.org/officeDocument/2006/relationships/image" Target="../media/image211.png"/><Relationship Id="rId5" Type="http://schemas.openxmlformats.org/officeDocument/2006/relationships/tags" Target="../tags/tag202.xml"/><Relationship Id="rId10" Type="http://schemas.openxmlformats.org/officeDocument/2006/relationships/image" Target="../media/image210.png"/><Relationship Id="rId4" Type="http://schemas.openxmlformats.org/officeDocument/2006/relationships/tags" Target="../tags/tag201.xml"/><Relationship Id="rId9" Type="http://schemas.openxmlformats.org/officeDocument/2006/relationships/image" Target="../media/image209.png"/></Relationships>
</file>

<file path=ppt/slides/_rels/slide77.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216.png"/><Relationship Id="rId3" Type="http://schemas.openxmlformats.org/officeDocument/2006/relationships/tags" Target="../tags/tag206.xml"/><Relationship Id="rId7" Type="http://schemas.openxmlformats.org/officeDocument/2006/relationships/tags" Target="../tags/tag210.xml"/><Relationship Id="rId12" Type="http://schemas.openxmlformats.org/officeDocument/2006/relationships/image" Target="../media/image215.png"/><Relationship Id="rId2" Type="http://schemas.openxmlformats.org/officeDocument/2006/relationships/tags" Target="../tags/tag205.xml"/><Relationship Id="rId1" Type="http://schemas.openxmlformats.org/officeDocument/2006/relationships/tags" Target="../tags/tag204.xml"/><Relationship Id="rId6" Type="http://schemas.openxmlformats.org/officeDocument/2006/relationships/tags" Target="../tags/tag209.xml"/><Relationship Id="rId11" Type="http://schemas.openxmlformats.org/officeDocument/2006/relationships/image" Target="../media/image208.png"/><Relationship Id="rId5" Type="http://schemas.openxmlformats.org/officeDocument/2006/relationships/tags" Target="../tags/tag208.xml"/><Relationship Id="rId15" Type="http://schemas.openxmlformats.org/officeDocument/2006/relationships/image" Target="../media/image218.png"/><Relationship Id="rId10" Type="http://schemas.openxmlformats.org/officeDocument/2006/relationships/image" Target="../media/image214.png"/><Relationship Id="rId4" Type="http://schemas.openxmlformats.org/officeDocument/2006/relationships/tags" Target="../tags/tag207.xml"/><Relationship Id="rId9" Type="http://schemas.openxmlformats.org/officeDocument/2006/relationships/image" Target="../media/image213.png"/><Relationship Id="rId14" Type="http://schemas.openxmlformats.org/officeDocument/2006/relationships/image" Target="../media/image217.png"/></Relationships>
</file>

<file path=ppt/slides/_rels/slide78.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219.png"/><Relationship Id="rId3" Type="http://schemas.openxmlformats.org/officeDocument/2006/relationships/tags" Target="../tags/tag213.xml"/><Relationship Id="rId7" Type="http://schemas.openxmlformats.org/officeDocument/2006/relationships/tags" Target="../tags/tag217.xml"/><Relationship Id="rId12" Type="http://schemas.openxmlformats.org/officeDocument/2006/relationships/image" Target="../media/image202.png"/><Relationship Id="rId2" Type="http://schemas.openxmlformats.org/officeDocument/2006/relationships/tags" Target="../tags/tag212.xml"/><Relationship Id="rId16" Type="http://schemas.openxmlformats.org/officeDocument/2006/relationships/image" Target="../media/image222.png"/><Relationship Id="rId1" Type="http://schemas.openxmlformats.org/officeDocument/2006/relationships/tags" Target="../tags/tag211.xml"/><Relationship Id="rId6" Type="http://schemas.openxmlformats.org/officeDocument/2006/relationships/tags" Target="../tags/tag216.xml"/><Relationship Id="rId11" Type="http://schemas.openxmlformats.org/officeDocument/2006/relationships/image" Target="../media/image218.png"/><Relationship Id="rId5" Type="http://schemas.openxmlformats.org/officeDocument/2006/relationships/tags" Target="../tags/tag215.xml"/><Relationship Id="rId15" Type="http://schemas.openxmlformats.org/officeDocument/2006/relationships/image" Target="../media/image221.png"/><Relationship Id="rId10" Type="http://schemas.openxmlformats.org/officeDocument/2006/relationships/image" Target="../media/image206.png"/><Relationship Id="rId4" Type="http://schemas.openxmlformats.org/officeDocument/2006/relationships/tags" Target="../tags/tag214.xml"/><Relationship Id="rId9" Type="http://schemas.openxmlformats.org/officeDocument/2006/relationships/notesSlide" Target="../notesSlides/notesSlide34.xml"/><Relationship Id="rId14" Type="http://schemas.openxmlformats.org/officeDocument/2006/relationships/image" Target="../media/image220.png"/></Relationships>
</file>

<file path=ppt/slides/_rels/slide79.xml.rels><?xml version="1.0" encoding="UTF-8" standalone="yes"?>
<Relationships xmlns="http://schemas.openxmlformats.org/package/2006/relationships"><Relationship Id="rId8" Type="http://schemas.openxmlformats.org/officeDocument/2006/relationships/image" Target="../media/image223.png"/><Relationship Id="rId3" Type="http://schemas.openxmlformats.org/officeDocument/2006/relationships/tags" Target="../tags/tag220.xml"/><Relationship Id="rId7" Type="http://schemas.openxmlformats.org/officeDocument/2006/relationships/image" Target="../media/image222.png"/><Relationship Id="rId2" Type="http://schemas.openxmlformats.org/officeDocument/2006/relationships/tags" Target="../tags/tag219.xml"/><Relationship Id="rId1" Type="http://schemas.openxmlformats.org/officeDocument/2006/relationships/tags" Target="../tags/tag218.xml"/><Relationship Id="rId6" Type="http://schemas.openxmlformats.org/officeDocument/2006/relationships/slideLayout" Target="../slideLayouts/slideLayout12.xml"/><Relationship Id="rId11" Type="http://schemas.openxmlformats.org/officeDocument/2006/relationships/image" Target="../media/image226.png"/><Relationship Id="rId5" Type="http://schemas.openxmlformats.org/officeDocument/2006/relationships/tags" Target="../tags/tag222.xml"/><Relationship Id="rId10" Type="http://schemas.openxmlformats.org/officeDocument/2006/relationships/image" Target="../media/image225.png"/><Relationship Id="rId4" Type="http://schemas.openxmlformats.org/officeDocument/2006/relationships/tags" Target="../tags/tag221.xml"/><Relationship Id="rId9" Type="http://schemas.openxmlformats.org/officeDocument/2006/relationships/image" Target="../media/image224.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4.xml"/><Relationship Id="rId7" Type="http://schemas.openxmlformats.org/officeDocument/2006/relationships/image" Target="../media/image10.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1.png"/><Relationship Id="rId5" Type="http://schemas.openxmlformats.org/officeDocument/2006/relationships/notesSlide" Target="../notesSlides/notesSlide6.xml"/><Relationship Id="rId4" Type="http://schemas.openxmlformats.org/officeDocument/2006/relationships/slideLayout" Target="../slideLayouts/slideLayout9.xml"/><Relationship Id="rId9"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2.xml"/><Relationship Id="rId1" Type="http://schemas.openxmlformats.org/officeDocument/2006/relationships/vmlDrawing" Target="../drawings/vmlDrawing5.vml"/><Relationship Id="rId5" Type="http://schemas.openxmlformats.org/officeDocument/2006/relationships/image" Target="../media/image227.wmf"/><Relationship Id="rId4" Type="http://schemas.openxmlformats.org/officeDocument/2006/relationships/oleObject" Target="file:///C:\Users\mw24\Google%20Drive\Mathcad%2015%20files\FractalFlocModel.xmcd\Selection%2067%205067%20461%205346" TargetMode="External"/></Relationships>
</file>

<file path=ppt/slides/_rels/slide81.xml.rels><?xml version="1.0" encoding="UTF-8" standalone="yes"?>
<Relationships xmlns="http://schemas.openxmlformats.org/package/2006/relationships"><Relationship Id="rId2" Type="http://schemas.openxmlformats.org/officeDocument/2006/relationships/image" Target="../media/image228.emf"/><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8" Type="http://schemas.openxmlformats.org/officeDocument/2006/relationships/tags" Target="../tags/tag230.xml"/><Relationship Id="rId13" Type="http://schemas.openxmlformats.org/officeDocument/2006/relationships/image" Target="../media/image231.png"/><Relationship Id="rId18" Type="http://schemas.openxmlformats.org/officeDocument/2006/relationships/image" Target="../media/image236.png"/><Relationship Id="rId3" Type="http://schemas.openxmlformats.org/officeDocument/2006/relationships/tags" Target="../tags/tag225.xml"/><Relationship Id="rId7" Type="http://schemas.openxmlformats.org/officeDocument/2006/relationships/tags" Target="../tags/tag229.xml"/><Relationship Id="rId12" Type="http://schemas.openxmlformats.org/officeDocument/2006/relationships/image" Target="../media/image230.png"/><Relationship Id="rId17" Type="http://schemas.openxmlformats.org/officeDocument/2006/relationships/image" Target="../media/image235.png"/><Relationship Id="rId2" Type="http://schemas.openxmlformats.org/officeDocument/2006/relationships/tags" Target="../tags/tag224.xml"/><Relationship Id="rId16" Type="http://schemas.openxmlformats.org/officeDocument/2006/relationships/image" Target="../media/image234.png"/><Relationship Id="rId1" Type="http://schemas.openxmlformats.org/officeDocument/2006/relationships/tags" Target="../tags/tag223.xml"/><Relationship Id="rId6" Type="http://schemas.openxmlformats.org/officeDocument/2006/relationships/tags" Target="../tags/tag228.xml"/><Relationship Id="rId11" Type="http://schemas.openxmlformats.org/officeDocument/2006/relationships/image" Target="../media/image229.png"/><Relationship Id="rId5" Type="http://schemas.openxmlformats.org/officeDocument/2006/relationships/tags" Target="../tags/tag227.xml"/><Relationship Id="rId15" Type="http://schemas.openxmlformats.org/officeDocument/2006/relationships/image" Target="../media/image233.png"/><Relationship Id="rId10" Type="http://schemas.openxmlformats.org/officeDocument/2006/relationships/slideLayout" Target="../slideLayouts/slideLayout12.xml"/><Relationship Id="rId19" Type="http://schemas.openxmlformats.org/officeDocument/2006/relationships/image" Target="../media/image237.png"/><Relationship Id="rId4" Type="http://schemas.openxmlformats.org/officeDocument/2006/relationships/tags" Target="../tags/tag226.xml"/><Relationship Id="rId9" Type="http://schemas.openxmlformats.org/officeDocument/2006/relationships/tags" Target="../tags/tag231.xml"/><Relationship Id="rId14" Type="http://schemas.openxmlformats.org/officeDocument/2006/relationships/image" Target="../media/image232.png"/></Relationships>
</file>

<file path=ppt/slides/_rels/slide83.xml.rels><?xml version="1.0" encoding="UTF-8" standalone="yes"?>
<Relationships xmlns="http://schemas.openxmlformats.org/package/2006/relationships"><Relationship Id="rId8" Type="http://schemas.openxmlformats.org/officeDocument/2006/relationships/image" Target="../media/image239.png"/><Relationship Id="rId3" Type="http://schemas.openxmlformats.org/officeDocument/2006/relationships/tags" Target="../tags/tag234.xml"/><Relationship Id="rId7" Type="http://schemas.openxmlformats.org/officeDocument/2006/relationships/image" Target="../media/image238.png"/><Relationship Id="rId2" Type="http://schemas.openxmlformats.org/officeDocument/2006/relationships/tags" Target="../tags/tag233.xml"/><Relationship Id="rId1" Type="http://schemas.openxmlformats.org/officeDocument/2006/relationships/tags" Target="../tags/tag232.xml"/><Relationship Id="rId6" Type="http://schemas.openxmlformats.org/officeDocument/2006/relationships/slideLayout" Target="../slideLayouts/slideLayout12.xml"/><Relationship Id="rId11" Type="http://schemas.openxmlformats.org/officeDocument/2006/relationships/image" Target="../media/image242.png"/><Relationship Id="rId5" Type="http://schemas.openxmlformats.org/officeDocument/2006/relationships/tags" Target="../tags/tag236.xml"/><Relationship Id="rId10" Type="http://schemas.openxmlformats.org/officeDocument/2006/relationships/image" Target="../media/image241.png"/><Relationship Id="rId4" Type="http://schemas.openxmlformats.org/officeDocument/2006/relationships/tags" Target="../tags/tag235.xml"/><Relationship Id="rId9" Type="http://schemas.openxmlformats.org/officeDocument/2006/relationships/image" Target="../media/image240.png"/></Relationships>
</file>

<file path=ppt/slides/_rels/slide84.xml.rels><?xml version="1.0" encoding="UTF-8" standalone="yes"?>
<Relationships xmlns="http://schemas.openxmlformats.org/package/2006/relationships"><Relationship Id="rId8" Type="http://schemas.openxmlformats.org/officeDocument/2006/relationships/oleObject" Target="file:///C:\Users\mw24\Google%20Drive\Mathcad%2015%20files\Rapid%20mix%20exploration%202.xmcd\Selection%2051%207947%20380%208242" TargetMode="External"/><Relationship Id="rId13" Type="http://schemas.openxmlformats.org/officeDocument/2006/relationships/image" Target="../media/image245.png"/><Relationship Id="rId3" Type="http://schemas.openxmlformats.org/officeDocument/2006/relationships/tags" Target="../tags/tag238.xml"/><Relationship Id="rId7" Type="http://schemas.openxmlformats.org/officeDocument/2006/relationships/slideLayout" Target="../slideLayouts/slideLayout12.xml"/><Relationship Id="rId12" Type="http://schemas.openxmlformats.org/officeDocument/2006/relationships/image" Target="../media/image244.png"/><Relationship Id="rId2" Type="http://schemas.openxmlformats.org/officeDocument/2006/relationships/tags" Target="../tags/tag237.xml"/><Relationship Id="rId1" Type="http://schemas.openxmlformats.org/officeDocument/2006/relationships/vmlDrawing" Target="../drawings/vmlDrawing6.vml"/><Relationship Id="rId6" Type="http://schemas.openxmlformats.org/officeDocument/2006/relationships/tags" Target="../tags/tag241.xml"/><Relationship Id="rId11" Type="http://schemas.openxmlformats.org/officeDocument/2006/relationships/image" Target="../media/image110.png"/><Relationship Id="rId5" Type="http://schemas.openxmlformats.org/officeDocument/2006/relationships/tags" Target="../tags/tag240.xml"/><Relationship Id="rId10" Type="http://schemas.openxmlformats.org/officeDocument/2006/relationships/image" Target="../media/image113.png"/><Relationship Id="rId4" Type="http://schemas.openxmlformats.org/officeDocument/2006/relationships/tags" Target="../tags/tag239.xml"/><Relationship Id="rId9" Type="http://schemas.openxmlformats.org/officeDocument/2006/relationships/image" Target="../media/image243.wmf"/><Relationship Id="rId14" Type="http://schemas.openxmlformats.org/officeDocument/2006/relationships/image" Target="../media/image246.png"/></Relationships>
</file>

<file path=ppt/slides/_rels/slide85.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250.png"/><Relationship Id="rId3" Type="http://schemas.openxmlformats.org/officeDocument/2006/relationships/tags" Target="../tags/tag243.xml"/><Relationship Id="rId7" Type="http://schemas.openxmlformats.org/officeDocument/2006/relationships/slideLayout" Target="../slideLayouts/slideLayout12.xml"/><Relationship Id="rId12" Type="http://schemas.openxmlformats.org/officeDocument/2006/relationships/image" Target="../media/image249.png"/><Relationship Id="rId2" Type="http://schemas.openxmlformats.org/officeDocument/2006/relationships/tags" Target="../tags/tag242.xml"/><Relationship Id="rId1" Type="http://schemas.openxmlformats.org/officeDocument/2006/relationships/vmlDrawing" Target="../drawings/vmlDrawing7.vml"/><Relationship Id="rId6" Type="http://schemas.openxmlformats.org/officeDocument/2006/relationships/tags" Target="../tags/tag246.xml"/><Relationship Id="rId11" Type="http://schemas.openxmlformats.org/officeDocument/2006/relationships/image" Target="../media/image248.png"/><Relationship Id="rId5" Type="http://schemas.openxmlformats.org/officeDocument/2006/relationships/tags" Target="../tags/tag245.xml"/><Relationship Id="rId10" Type="http://schemas.openxmlformats.org/officeDocument/2006/relationships/image" Target="../media/image145.png"/><Relationship Id="rId4" Type="http://schemas.openxmlformats.org/officeDocument/2006/relationships/tags" Target="../tags/tag244.xml"/><Relationship Id="rId9" Type="http://schemas.openxmlformats.org/officeDocument/2006/relationships/image" Target="../media/image247.wmf"/><Relationship Id="rId14" Type="http://schemas.openxmlformats.org/officeDocument/2006/relationships/image" Target="../media/image251.png"/></Relationships>
</file>

<file path=ppt/slides/_rels/slide86.xml.rels><?xml version="1.0" encoding="UTF-8" standalone="yes"?>
<Relationships xmlns="http://schemas.openxmlformats.org/package/2006/relationships"><Relationship Id="rId8" Type="http://schemas.openxmlformats.org/officeDocument/2006/relationships/image" Target="../media/image252.png"/><Relationship Id="rId13" Type="http://schemas.openxmlformats.org/officeDocument/2006/relationships/image" Target="../media/image257.png"/><Relationship Id="rId3" Type="http://schemas.openxmlformats.org/officeDocument/2006/relationships/tags" Target="../tags/tag249.xml"/><Relationship Id="rId7" Type="http://schemas.openxmlformats.org/officeDocument/2006/relationships/slideLayout" Target="../slideLayouts/slideLayout12.xml"/><Relationship Id="rId12" Type="http://schemas.openxmlformats.org/officeDocument/2006/relationships/image" Target="../media/image256.png"/><Relationship Id="rId2" Type="http://schemas.openxmlformats.org/officeDocument/2006/relationships/tags" Target="../tags/tag248.xml"/><Relationship Id="rId1" Type="http://schemas.openxmlformats.org/officeDocument/2006/relationships/tags" Target="../tags/tag247.xml"/><Relationship Id="rId6" Type="http://schemas.openxmlformats.org/officeDocument/2006/relationships/tags" Target="../tags/tag252.xml"/><Relationship Id="rId11" Type="http://schemas.openxmlformats.org/officeDocument/2006/relationships/image" Target="../media/image255.png"/><Relationship Id="rId5" Type="http://schemas.openxmlformats.org/officeDocument/2006/relationships/tags" Target="../tags/tag251.xml"/><Relationship Id="rId10" Type="http://schemas.openxmlformats.org/officeDocument/2006/relationships/image" Target="../media/image254.png"/><Relationship Id="rId4" Type="http://schemas.openxmlformats.org/officeDocument/2006/relationships/tags" Target="../tags/tag250.xml"/><Relationship Id="rId9" Type="http://schemas.openxmlformats.org/officeDocument/2006/relationships/image" Target="../media/image25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9.xml"/><Relationship Id="rId1" Type="http://schemas.openxmlformats.org/officeDocument/2006/relationships/tags" Target="../tags/tag253.xml"/><Relationship Id="rId5" Type="http://schemas.openxmlformats.org/officeDocument/2006/relationships/image" Target="../media/image67.jpeg"/><Relationship Id="rId4" Type="http://schemas.openxmlformats.org/officeDocument/2006/relationships/image" Target="../media/image25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8" Type="http://schemas.openxmlformats.org/officeDocument/2006/relationships/image" Target="../media/image1880.png"/><Relationship Id="rId3" Type="http://schemas.openxmlformats.org/officeDocument/2006/relationships/slideLayout" Target="../slideLayouts/slideLayout9.xml"/><Relationship Id="rId2" Type="http://schemas.openxmlformats.org/officeDocument/2006/relationships/tags" Target="../tags/tag255.xml"/><Relationship Id="rId1" Type="http://schemas.openxmlformats.org/officeDocument/2006/relationships/tags" Target="../tags/tag254.xml"/><Relationship Id="rId6" Type="http://schemas.openxmlformats.org/officeDocument/2006/relationships/image" Target="../media/image1870.png"/><Relationship Id="rId5" Type="http://schemas.openxmlformats.org/officeDocument/2006/relationships/image" Target="../media/image1860.png"/><Relationship Id="rId10" Type="http://schemas.openxmlformats.org/officeDocument/2006/relationships/image" Target="../media/image260.png"/><Relationship Id="rId4" Type="http://schemas.openxmlformats.org/officeDocument/2006/relationships/image" Target="../media/image67.jpeg"/><Relationship Id="rId9" Type="http://schemas.openxmlformats.org/officeDocument/2006/relationships/image" Target="../media/image2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9144000" cy="6858000"/>
          </a:xfrm>
          <a:prstGeom prst="rect">
            <a:avLst/>
          </a:prstGeom>
          <a:noFill/>
          <a:ln w="12700">
            <a:noFill/>
            <a:miter lim="800000"/>
            <a:headEnd type="none" w="lg" len="med"/>
            <a:tailEnd type="none" w="lg" len="med"/>
          </a:ln>
        </p:spPr>
      </p:pic>
      <p:sp>
        <p:nvSpPr>
          <p:cNvPr id="44035" name="Rectangle 2"/>
          <p:cNvSpPr>
            <a:spLocks noGrp="1" noChangeArrowheads="1"/>
          </p:cNvSpPr>
          <p:nvPr>
            <p:ph type="ctrTitle" sz="quarter"/>
          </p:nvPr>
        </p:nvSpPr>
        <p:spPr>
          <a:xfrm>
            <a:off x="685800" y="533400"/>
            <a:ext cx="7772400" cy="1143000"/>
          </a:xfrm>
        </p:spPr>
        <p:txBody>
          <a:bodyPr/>
          <a:lstStyle/>
          <a:p>
            <a:pPr>
              <a:defRPr/>
            </a:pPr>
            <a:r>
              <a:rPr lang="en-US" dirty="0"/>
              <a:t>Flocculation Models</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Mechanical Flocculators and Energy Dissipation Rate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Model the mixing unit as a flat plate moving normal to the fluid (infinite fluid)</a:t>
                </a:r>
              </a:p>
              <a:p>
                <a:r>
                  <a:rPr lang="en-US" dirty="0"/>
                  <a:t>The maximum energy dissipation rate is given by</a:t>
                </a:r>
              </a:p>
              <a:p>
                <a:endParaRPr lang="en-US" dirty="0"/>
              </a:p>
              <a:p>
                <a:r>
                  <a:rPr lang="en-US" dirty="0"/>
                  <a:t>Closely spaced plates will</a:t>
                </a:r>
                <a:br>
                  <a:rPr lang="en-US" dirty="0"/>
                </a:br>
                <a:r>
                  <a:rPr lang="en-US" dirty="0"/>
                  <a:t>have higher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3407" t="-7547" r="-1407"/>
                </a:stretch>
              </a:blipFill>
            </p:spPr>
            <p:txBody>
              <a:bodyPr/>
              <a:lstStyle/>
              <a:p>
                <a:r>
                  <a:rPr lang="en-US">
                    <a:noFill/>
                  </a:rPr>
                  <a:t> </a:t>
                </a:r>
              </a:p>
            </p:txBody>
          </p:sp>
        </mc:Fallback>
      </mc:AlternateContent>
      <p:pic>
        <p:nvPicPr>
          <p:cNvPr id="2225160" name="Picture 8" descr="http://spsengineering.com/wp-content/uploads/2010/12/Picture2-300x211.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9540" y="4461226"/>
            <a:ext cx="2857500" cy="20097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017274" y="3291842"/>
            <a:ext cx="3896138" cy="954107"/>
          </a:xfrm>
          <a:prstGeom prst="rect">
            <a:avLst/>
          </a:prstGeom>
          <a:noFill/>
        </p:spPr>
        <p:txBody>
          <a:bodyPr wrap="square" rtlCol="0">
            <a:spAutoFit/>
          </a:bodyPr>
          <a:lstStyle/>
          <a:p>
            <a:r>
              <a:rPr lang="en-US" dirty="0"/>
              <a:t>V is relative velocity between fluid and plate</a:t>
            </a:r>
          </a:p>
        </p:txBody>
      </p:sp>
      <p:pic>
        <p:nvPicPr>
          <p:cNvPr id="7" name="Picture 6">
            <a:extLst>
              <a:ext uri="{FF2B5EF4-FFF2-40B4-BE49-F238E27FC236}">
                <a16:creationId xmlns:a16="http://schemas.microsoft.com/office/drawing/2014/main" id="{017698DA-F472-47DF-A7F5-A6B430C4855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19727" y="3404732"/>
            <a:ext cx="2629814" cy="772158"/>
          </a:xfrm>
          <a:prstGeom prst="rect">
            <a:avLst/>
          </a:prstGeom>
        </p:spPr>
      </p:pic>
    </p:spTree>
    <p:extLst>
      <p:ext uri="{BB962C8B-B14F-4D97-AF65-F5344CB8AC3E}">
        <p14:creationId xmlns:p14="http://schemas.microsoft.com/office/powerpoint/2010/main" val="124769711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Computational Fluid Dynamics Analysis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Flat plate normal to the flow</a:t>
                </a:r>
              </a:p>
              <a:p>
                <a:r>
                  <a:rPr lang="en-US" sz="2800" dirty="0"/>
                  <a:t>1 m wide</a:t>
                </a:r>
              </a:p>
              <a:p>
                <a:r>
                  <a:rPr lang="en-US" sz="2800" dirty="0"/>
                  <a:t>Flow was 2-D</a:t>
                </a:r>
              </a:p>
              <a:p>
                <a:r>
                  <a:rPr lang="en-US" sz="2800" dirty="0"/>
                  <a:t>V=1 m/s</a:t>
                </a:r>
              </a:p>
              <a:p>
                <a:r>
                  <a:rPr lang="en-US" sz="2800" dirty="0"/>
                  <a:t>Re = 100,000</a:t>
                </a:r>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𝜀</m:t>
                        </m:r>
                      </m:e>
                      <m:sub>
                        <m:r>
                          <a:rPr lang="en-US" sz="2800" i="1">
                            <a:latin typeface="Cambria Math"/>
                          </a:rPr>
                          <m:t>𝑀𝑎𝑥</m:t>
                        </m:r>
                      </m:sub>
                    </m:sSub>
                  </m:oMath>
                </a14:m>
                <a:r>
                  <a:rPr lang="en-US" sz="2800" dirty="0"/>
                  <a:t> = 0.04 W/kg</a:t>
                </a:r>
              </a:p>
              <a:p>
                <a:endParaRPr lang="en-US" sz="2800" dirty="0"/>
              </a:p>
              <a:p>
                <a:endParaRPr lang="en-US" sz="2800" dirty="0"/>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𝛱</m:t>
                        </m:r>
                      </m:e>
                      <m:sub>
                        <m:r>
                          <a:rPr lang="en-US" sz="2800" i="1">
                            <a:latin typeface="Cambria Math"/>
                          </a:rPr>
                          <m:t>𝑃𝑙𝑎𝑡𝑒</m:t>
                        </m:r>
                      </m:sub>
                    </m:sSub>
                  </m:oMath>
                </a14:m>
                <a:r>
                  <a:rPr lang="en-US" sz="2800" dirty="0"/>
                  <a:t> </a:t>
                </a:r>
                <a:r>
                  <a:rPr lang="en-US" sz="2800"/>
                  <a:t>= </a:t>
                </a:r>
                <a:r>
                  <a:rPr lang="en-US" sz="2800" smtClean="0"/>
                  <a:t>0.04</a:t>
                </a:r>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2889" t="-6604" b="-5795"/>
                </a:stretch>
              </a:blipFill>
            </p:spPr>
            <p:txBody>
              <a:bodyPr/>
              <a:lstStyle/>
              <a:p>
                <a:r>
                  <a:rPr lang="en-US">
                    <a:noFill/>
                  </a:rPr>
                  <a:t> </a:t>
                </a:r>
              </a:p>
            </p:txBody>
          </p:sp>
        </mc:Fallback>
      </mc:AlternateContent>
      <p:pic>
        <p:nvPicPr>
          <p:cNvPr id="2223106" name="Picture 2 1"/>
          <p:cNvPicPr>
            <a:picLocks noChangeAspect="1" noChangeArrowheads="1"/>
          </p:cNvPicPr>
          <p:nvPr/>
        </p:nvPicPr>
        <p:blipFill rotWithShape="1">
          <a:blip r:embed="rId6">
            <a:extLst>
              <a:ext uri="{28A0092B-C50C-407E-A947-70E740481C1C}">
                <a14:useLocalDpi xmlns:a14="http://schemas.microsoft.com/office/drawing/2010/main" val="0"/>
              </a:ext>
            </a:extLst>
          </a:blip>
          <a:srcRect t="10317" r="90699" b="35565"/>
          <a:stretch/>
        </p:blipFill>
        <p:spPr bwMode="auto">
          <a:xfrm>
            <a:off x="8164864" y="1570184"/>
            <a:ext cx="708964" cy="2739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2"/>
          <p:cNvPicPr>
            <a:picLocks noChangeAspect="1" noChangeArrowheads="1"/>
          </p:cNvPicPr>
          <p:nvPr/>
        </p:nvPicPr>
        <p:blipFill rotWithShape="1">
          <a:blip r:embed="rId6">
            <a:extLst>
              <a:ext uri="{28A0092B-C50C-407E-A947-70E740481C1C}">
                <a14:useLocalDpi xmlns:a14="http://schemas.microsoft.com/office/drawing/2010/main" val="0"/>
              </a:ext>
            </a:extLst>
          </a:blip>
          <a:srcRect l="29746" t="31362" r="27783" b="44387"/>
          <a:stretch/>
        </p:blipFill>
        <p:spPr bwMode="auto">
          <a:xfrm>
            <a:off x="4730375" y="2968084"/>
            <a:ext cx="3237470" cy="122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3"/>
          <p:cNvPicPr>
            <a:picLocks noChangeAspect="1" noChangeArrowheads="1"/>
          </p:cNvPicPr>
          <p:nvPr/>
        </p:nvPicPr>
        <p:blipFill rotWithShape="1">
          <a:blip r:embed="rId6">
            <a:extLst>
              <a:ext uri="{28A0092B-C50C-407E-A947-70E740481C1C}">
                <a14:useLocalDpi xmlns:a14="http://schemas.microsoft.com/office/drawing/2010/main" val="0"/>
              </a:ext>
            </a:extLst>
          </a:blip>
          <a:srcRect l="37202" t="91361" r="35197" b="1764"/>
          <a:stretch/>
        </p:blipFill>
        <p:spPr bwMode="auto">
          <a:xfrm>
            <a:off x="4868396" y="5921055"/>
            <a:ext cx="2103929" cy="347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rot="5400000">
            <a:off x="4786100" y="3570514"/>
            <a:ext cx="1828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26181" name="Picture 5 1"/>
          <p:cNvPicPr>
            <a:picLocks noChangeAspect="1" noChangeArrowheads="1"/>
          </p:cNvPicPr>
          <p:nvPr/>
        </p:nvPicPr>
        <p:blipFill rotWithShape="1">
          <a:blip r:embed="rId7">
            <a:extLst>
              <a:ext uri="{28A0092B-C50C-407E-A947-70E740481C1C}">
                <a14:useLocalDpi xmlns:a14="http://schemas.microsoft.com/office/drawing/2010/main" val="0"/>
              </a:ext>
            </a:extLst>
          </a:blip>
          <a:srcRect t="4749" r="90752" b="40534"/>
          <a:stretch/>
        </p:blipFill>
        <p:spPr bwMode="auto">
          <a:xfrm>
            <a:off x="8168420" y="4078223"/>
            <a:ext cx="706424" cy="2775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2"/>
          <p:cNvPicPr>
            <a:picLocks noChangeAspect="1" noChangeArrowheads="1"/>
          </p:cNvPicPr>
          <p:nvPr/>
        </p:nvPicPr>
        <p:blipFill rotWithShape="1">
          <a:blip r:embed="rId7">
            <a:extLst>
              <a:ext uri="{28A0092B-C50C-407E-A947-70E740481C1C}">
                <a14:useLocalDpi xmlns:a14="http://schemas.microsoft.com/office/drawing/2010/main" val="0"/>
              </a:ext>
            </a:extLst>
          </a:blip>
          <a:srcRect l="29632" t="33966" r="29151" b="47030"/>
          <a:stretch/>
        </p:blipFill>
        <p:spPr bwMode="auto">
          <a:xfrm>
            <a:off x="4730375" y="4880925"/>
            <a:ext cx="3148277" cy="963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4797914" y="2578277"/>
            <a:ext cx="3013197" cy="461665"/>
          </a:xfrm>
          <a:prstGeom prst="rect">
            <a:avLst/>
          </a:prstGeom>
          <a:noFill/>
        </p:spPr>
        <p:txBody>
          <a:bodyPr wrap="none" rtlCol="0">
            <a:spAutoFit/>
          </a:bodyPr>
          <a:lstStyle/>
          <a:p>
            <a:r>
              <a:rPr lang="en-US" sz="2400" dirty="0"/>
              <a:t>Energy dissipation rate</a:t>
            </a:r>
          </a:p>
        </p:txBody>
      </p:sp>
      <p:sp>
        <p:nvSpPr>
          <p:cNvPr id="14" name="TextBox 13"/>
          <p:cNvSpPr txBox="1"/>
          <p:nvPr/>
        </p:nvSpPr>
        <p:spPr>
          <a:xfrm>
            <a:off x="5486820" y="4419086"/>
            <a:ext cx="1635384" cy="461665"/>
          </a:xfrm>
          <a:prstGeom prst="rect">
            <a:avLst/>
          </a:prstGeom>
          <a:noFill/>
        </p:spPr>
        <p:txBody>
          <a:bodyPr wrap="none" rtlCol="0">
            <a:spAutoFit/>
          </a:bodyPr>
          <a:lstStyle/>
          <a:p>
            <a:r>
              <a:rPr lang="en-US" sz="2400" dirty="0"/>
              <a:t>Streamlines</a:t>
            </a:r>
          </a:p>
        </p:txBody>
      </p:sp>
      <p:pic>
        <p:nvPicPr>
          <p:cNvPr id="5" name="Picture 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486820" y="1871116"/>
            <a:ext cx="2389333" cy="595810"/>
          </a:xfrm>
          <a:prstGeom prst="rect">
            <a:avLst/>
          </a:prstGeom>
        </p:spPr>
      </p:pic>
      <p:pic>
        <p:nvPicPr>
          <p:cNvPr id="10" name="Picture 9"/>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32558" y="4808179"/>
            <a:ext cx="2887436" cy="598926"/>
          </a:xfrm>
          <a:prstGeom prst="rect">
            <a:avLst/>
          </a:prstGeom>
        </p:spPr>
      </p:pic>
    </p:spTree>
    <p:extLst>
      <p:ext uri="{BB962C8B-B14F-4D97-AF65-F5344CB8AC3E}">
        <p14:creationId xmlns:p14="http://schemas.microsoft.com/office/powerpoint/2010/main" val="83587277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57200" y="228600"/>
                <a:ext cx="6008336" cy="1143000"/>
              </a:xfrm>
            </p:spPr>
            <p:txBody>
              <a:bodyPr/>
              <a:lstStyle/>
              <a:p>
                <a:r>
                  <a:rPr lang="en-US" dirty="0"/>
                  <a:t>What is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r>
                  <a:rPr lang="en-US" dirty="0"/>
                  <a:t> for mechanical flocculators?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7200" y="228600"/>
                <a:ext cx="6008336" cy="1143000"/>
              </a:xfrm>
              <a:blipFill rotWithShape="1">
                <a:blip r:embed="rId3"/>
                <a:stretch>
                  <a:fillRect l="-3550" t="-23529" r="-3550" b="-385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maximum velocity for mixing units given by 10 State Standards is 3 </a:t>
                </a:r>
                <a:r>
                  <a:rPr lang="en-US" dirty="0" err="1"/>
                  <a:t>ft</a:t>
                </a:r>
                <a:r>
                  <a:rPr lang="en-US" dirty="0"/>
                  <a:t>/s</a:t>
                </a:r>
              </a:p>
              <a:p>
                <a:r>
                  <a:rPr lang="en-US" dirty="0"/>
                  <a:t>No minimum plate width is specified</a:t>
                </a:r>
              </a:p>
              <a:p>
                <a:r>
                  <a:rPr lang="en-US" dirty="0"/>
                  <a:t>For narrow plates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r>
                  <a:rPr lang="en-US" dirty="0"/>
                  <a:t> is comparable to rapid mix!</a:t>
                </a:r>
              </a:p>
              <a:p>
                <a:r>
                  <a:rPr lang="en-US" dirty="0"/>
                  <a:t>Mechanical flocculators may be breaking flocs in the wake of the mixer</a:t>
                </a:r>
              </a:p>
              <a:p>
                <a:r>
                  <a:rPr lang="en-US" dirty="0"/>
                  <a:t>Nonuniformity of the energy dissipation rate is an inefficient use of energy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l="-3407" t="-7547" r="-2815" b="-11995"/>
                </a:stretch>
              </a:blipFill>
            </p:spPr>
            <p:txBody>
              <a:bodyPr/>
              <a:lstStyle/>
              <a:p>
                <a:r>
                  <a:rPr lang="en-US">
                    <a:noFill/>
                  </a:rPr>
                  <a:t> </a:t>
                </a:r>
              </a:p>
            </p:txBody>
          </p:sp>
        </mc:Fallback>
      </mc:AlternateContent>
      <p:sp>
        <p:nvSpPr>
          <p:cNvPr id="4" name="Rectangle 3"/>
          <p:cNvSpPr/>
          <p:nvPr/>
        </p:nvSpPr>
        <p:spPr>
          <a:xfrm>
            <a:off x="2869533" y="6488668"/>
            <a:ext cx="6209731" cy="369332"/>
          </a:xfrm>
          <a:prstGeom prst="rect">
            <a:avLst/>
          </a:prstGeom>
        </p:spPr>
        <p:txBody>
          <a:bodyPr wrap="square">
            <a:spAutoFit/>
          </a:bodyPr>
          <a:lstStyle/>
          <a:p>
            <a:pPr algn="r"/>
            <a:r>
              <a:rPr lang="en-US" sz="1800" dirty="0">
                <a:hlinkClick r:id="rId5"/>
              </a:rPr>
              <a:t>http://10statesstandards.com/waterrev2012.pdf</a:t>
            </a:r>
            <a:endParaRPr lang="en-US" sz="1800" dirty="0"/>
          </a:p>
        </p:txBody>
      </p:sp>
      <p:pic>
        <p:nvPicPr>
          <p:cNvPr id="5" name="Picture 4"/>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295276" y="140361"/>
            <a:ext cx="2783988" cy="735059"/>
          </a:xfrm>
          <a:prstGeom prst="rect">
            <a:avLst/>
          </a:prstGeom>
        </p:spPr>
      </p:pic>
    </p:spTree>
    <p:extLst>
      <p:ext uri="{BB962C8B-B14F-4D97-AF65-F5344CB8AC3E}">
        <p14:creationId xmlns:p14="http://schemas.microsoft.com/office/powerpoint/2010/main" val="88099125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Uniformity of mixing requires </a:t>
            </a:r>
          </a:p>
        </p:txBody>
      </p:sp>
      <p:sp>
        <p:nvSpPr>
          <p:cNvPr id="3" name="Content Placeholder 2"/>
          <p:cNvSpPr>
            <a:spLocks noGrp="1"/>
          </p:cNvSpPr>
          <p:nvPr>
            <p:ph idx="1"/>
          </p:nvPr>
        </p:nvSpPr>
        <p:spPr/>
        <p:txBody>
          <a:bodyPr/>
          <a:lstStyle/>
          <a:p>
            <a:r>
              <a:rPr lang="en-US" dirty="0"/>
              <a:t>“Flocculation reactors should be designed to have </a:t>
            </a:r>
            <a:r>
              <a:rPr lang="en-US" b="1" dirty="0"/>
              <a:t>relatively uniform mixing </a:t>
            </a:r>
            <a:r>
              <a:rPr lang="en-US" dirty="0"/>
              <a:t>intensities throughout the reactor.”</a:t>
            </a:r>
          </a:p>
          <a:p>
            <a:r>
              <a:rPr lang="en-US" dirty="0"/>
              <a:t>“If the mixing intensity varies considerably across the reactor, substantial breakup will occur in the portions of the reactor with the highest intensities, thereby acting against the flocculation desired.”</a:t>
            </a:r>
          </a:p>
        </p:txBody>
      </p:sp>
      <p:sp>
        <p:nvSpPr>
          <p:cNvPr id="4" name="TextBox 3"/>
          <p:cNvSpPr txBox="1"/>
          <p:nvPr/>
        </p:nvSpPr>
        <p:spPr>
          <a:xfrm>
            <a:off x="474453" y="6208202"/>
            <a:ext cx="8350370" cy="707886"/>
          </a:xfrm>
          <a:prstGeom prst="rect">
            <a:avLst/>
          </a:prstGeom>
          <a:noFill/>
        </p:spPr>
        <p:txBody>
          <a:bodyPr wrap="square" rtlCol="0">
            <a:spAutoFit/>
          </a:bodyPr>
          <a:lstStyle/>
          <a:p>
            <a:r>
              <a:rPr lang="en-US" sz="2000" dirty="0"/>
              <a:t>Benjamin and Lawler. Water Quality Engineering: Physical/Chemical Treatment Processes (page 833)</a:t>
            </a:r>
          </a:p>
        </p:txBody>
      </p:sp>
    </p:spTree>
    <p:extLst>
      <p:ext uri="{BB962C8B-B14F-4D97-AF65-F5344CB8AC3E}">
        <p14:creationId xmlns:p14="http://schemas.microsoft.com/office/powerpoint/2010/main" val="293670777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Mechanical Flocculators Summary</a:t>
            </a:r>
          </a:p>
        </p:txBody>
      </p:sp>
      <p:sp>
        <p:nvSpPr>
          <p:cNvPr id="3" name="Content Placeholder 2"/>
          <p:cNvSpPr>
            <a:spLocks noGrp="1"/>
          </p:cNvSpPr>
          <p:nvPr>
            <p:ph idx="1"/>
          </p:nvPr>
        </p:nvSpPr>
        <p:spPr/>
        <p:txBody>
          <a:bodyPr/>
          <a:lstStyle/>
          <a:p>
            <a:r>
              <a:rPr lang="en-US" dirty="0"/>
              <a:t>Waste (a small amount of) electricity</a:t>
            </a:r>
          </a:p>
          <a:p>
            <a:r>
              <a:rPr lang="en-US" dirty="0"/>
              <a:t>Require unnecessary mechanical components</a:t>
            </a:r>
          </a:p>
          <a:p>
            <a:r>
              <a:rPr lang="en-US" dirty="0"/>
              <a:t>Have a wide distribution of energy dissipation rates (highest in the wake of the paddles) that may break flocs</a:t>
            </a:r>
          </a:p>
          <a:p>
            <a:r>
              <a:rPr lang="en-US" dirty="0"/>
              <a:t>Have a wide distribution of particle residence times (completely mixed flow reactors)</a:t>
            </a:r>
          </a:p>
          <a:p>
            <a:endParaRPr lang="en-US" dirty="0"/>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457200" y="228600"/>
            <a:ext cx="5923072" cy="1143000"/>
          </a:xfrm>
        </p:spPr>
        <p:txBody>
          <a:bodyPr/>
          <a:lstStyle/>
          <a:p>
            <a:r>
              <a:rPr lang="en-US" dirty="0"/>
              <a:t>Hydraulic Flocculators</a:t>
            </a:r>
          </a:p>
        </p:txBody>
      </p:sp>
      <p:sp>
        <p:nvSpPr>
          <p:cNvPr id="101379" name="Rectangle 3"/>
          <p:cNvSpPr>
            <a:spLocks noGrp="1" noChangeArrowheads="1"/>
          </p:cNvSpPr>
          <p:nvPr>
            <p:ph idx="1"/>
          </p:nvPr>
        </p:nvSpPr>
        <p:spPr/>
        <p:txBody>
          <a:bodyPr/>
          <a:lstStyle/>
          <a:p>
            <a:r>
              <a:rPr lang="en-US" dirty="0"/>
              <a:t>Horizontal baffle</a:t>
            </a:r>
          </a:p>
          <a:p>
            <a:pPr lvl="1"/>
            <a:endParaRPr lang="en-US" dirty="0"/>
          </a:p>
          <a:p>
            <a:r>
              <a:rPr lang="en-US" dirty="0"/>
              <a:t>Vertical baffle</a:t>
            </a:r>
          </a:p>
          <a:p>
            <a:pPr lvl="1"/>
            <a:endParaRPr lang="en-US" dirty="0"/>
          </a:p>
          <a:p>
            <a:r>
              <a:rPr lang="en-US" dirty="0"/>
              <a:t>Pipe flow (w/ orifices)</a:t>
            </a:r>
          </a:p>
          <a:p>
            <a:pPr lvl="1"/>
            <a:endParaRPr lang="en-US" dirty="0"/>
          </a:p>
          <a:p>
            <a:r>
              <a:rPr lang="en-US" dirty="0"/>
              <a:t>Gravel bed</a:t>
            </a:r>
          </a:p>
        </p:txBody>
      </p:sp>
      <p:pic>
        <p:nvPicPr>
          <p:cNvPr id="101380" name="Picture 4" descr="R001-021"/>
          <p:cNvPicPr>
            <a:picLocks noChangeAspect="1" noChangeArrowheads="1"/>
          </p:cNvPicPr>
          <p:nvPr/>
        </p:nvPicPr>
        <p:blipFill>
          <a:blip r:embed="rId3" cstate="screen"/>
          <a:srcRect/>
          <a:stretch>
            <a:fillRect/>
          </a:stretch>
        </p:blipFill>
        <p:spPr bwMode="auto">
          <a:xfrm>
            <a:off x="4069101" y="1207672"/>
            <a:ext cx="2355850" cy="1649412"/>
          </a:xfrm>
          <a:prstGeom prst="rect">
            <a:avLst/>
          </a:prstGeom>
          <a:noFill/>
          <a:ln w="9525">
            <a:noFill/>
            <a:miter lim="800000"/>
            <a:headEnd/>
            <a:tailEnd/>
          </a:ln>
        </p:spPr>
      </p:pic>
      <p:pic>
        <p:nvPicPr>
          <p:cNvPr id="101381" name="Picture 5" descr="P1100262"/>
          <p:cNvPicPr>
            <a:picLocks noChangeAspect="1" noChangeArrowheads="1"/>
          </p:cNvPicPr>
          <p:nvPr/>
        </p:nvPicPr>
        <p:blipFill>
          <a:blip r:embed="rId4" cstate="screen"/>
          <a:srcRect/>
          <a:stretch>
            <a:fillRect/>
          </a:stretch>
        </p:blipFill>
        <p:spPr bwMode="auto">
          <a:xfrm>
            <a:off x="7200900" y="1774825"/>
            <a:ext cx="1333500" cy="1096963"/>
          </a:xfrm>
          <a:prstGeom prst="rect">
            <a:avLst/>
          </a:prstGeom>
          <a:noFill/>
          <a:ln w="9525">
            <a:noFill/>
            <a:miter lim="800000"/>
            <a:headEnd/>
            <a:tailEnd/>
          </a:ln>
        </p:spPr>
      </p:pic>
      <p:pic>
        <p:nvPicPr>
          <p:cNvPr id="101382" name="Picture 6"/>
          <p:cNvPicPr>
            <a:picLocks noChangeAspect="1" noChangeArrowheads="1"/>
          </p:cNvPicPr>
          <p:nvPr/>
        </p:nvPicPr>
        <p:blipFill>
          <a:blip r:embed="rId5" cstate="screen"/>
          <a:srcRect/>
          <a:stretch>
            <a:fillRect/>
          </a:stretch>
        </p:blipFill>
        <p:spPr bwMode="auto">
          <a:xfrm>
            <a:off x="5593670" y="4510202"/>
            <a:ext cx="2701925" cy="1820863"/>
          </a:xfrm>
          <a:prstGeom prst="rect">
            <a:avLst/>
          </a:prstGeom>
          <a:noFill/>
          <a:ln w="12700">
            <a:noFill/>
            <a:miter lim="800000"/>
            <a:headEnd type="none" w="lg" len="med"/>
            <a:tailEnd type="none" w="lg" len="med"/>
          </a:ln>
        </p:spPr>
      </p:pic>
      <p:sp>
        <p:nvSpPr>
          <p:cNvPr id="184327" name="Oval 7"/>
          <p:cNvSpPr>
            <a:spLocks noChangeArrowheads="1"/>
          </p:cNvSpPr>
          <p:nvPr/>
        </p:nvSpPr>
        <p:spPr bwMode="auto">
          <a:xfrm>
            <a:off x="8242300" y="1905000"/>
            <a:ext cx="88900" cy="88900"/>
          </a:xfrm>
          <a:prstGeom prst="ellipse">
            <a:avLst/>
          </a:prstGeom>
          <a:solidFill>
            <a:schemeClr val="accent1"/>
          </a:solidFill>
          <a:ln w="12700">
            <a:solidFill>
              <a:schemeClr val="tx1"/>
            </a:solidFill>
            <a:round/>
            <a:headEnd type="none" w="lg" len="med"/>
            <a:tailEnd type="none" w="lg" len="med"/>
          </a:ln>
        </p:spPr>
        <p:txBody>
          <a:bodyPr wrap="none" anchor="ctr">
            <a:spAutoFit/>
          </a:bodyPr>
          <a:lstStyle/>
          <a:p>
            <a:endParaRPr lang="en-US"/>
          </a:p>
        </p:txBody>
      </p:sp>
      <p:grpSp>
        <p:nvGrpSpPr>
          <p:cNvPr id="2" name="Group 8"/>
          <p:cNvGrpSpPr>
            <a:grpSpLocks/>
          </p:cNvGrpSpPr>
          <p:nvPr/>
        </p:nvGrpSpPr>
        <p:grpSpPr bwMode="auto">
          <a:xfrm>
            <a:off x="6184900" y="-71438"/>
            <a:ext cx="2970213" cy="1674813"/>
            <a:chOff x="2191" y="1296"/>
            <a:chExt cx="3185" cy="1796"/>
          </a:xfrm>
        </p:grpSpPr>
        <p:sp>
          <p:nvSpPr>
            <p:cNvPr id="101385" name="Rectangle 9"/>
            <p:cNvSpPr>
              <a:spLocks noChangeArrowheads="1"/>
            </p:cNvSpPr>
            <p:nvPr/>
          </p:nvSpPr>
          <p:spPr bwMode="auto">
            <a:xfrm>
              <a:off x="2235" y="1528"/>
              <a:ext cx="331" cy="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6" name="Rectangle 10"/>
            <p:cNvSpPr>
              <a:spLocks noChangeArrowheads="1"/>
            </p:cNvSpPr>
            <p:nvPr/>
          </p:nvSpPr>
          <p:spPr bwMode="auto">
            <a:xfrm>
              <a:off x="2561" y="1528"/>
              <a:ext cx="330" cy="1501"/>
            </a:xfrm>
            <a:prstGeom prst="rect">
              <a:avLst/>
            </a:prstGeom>
            <a:solidFill>
              <a:schemeClr val="hlink"/>
            </a:solidFill>
            <a:ln w="12700">
              <a:noFill/>
              <a:miter lim="800000"/>
              <a:headEnd type="none" w="lg" len="med"/>
              <a:tailEnd type="none" w="lg" len="med"/>
            </a:ln>
          </p:spPr>
          <p:txBody>
            <a:bodyPr wrap="none" anchor="ctr">
              <a:spAutoFit/>
            </a:bodyPr>
            <a:lstStyle/>
            <a:p>
              <a:endParaRPr lang="en-US"/>
            </a:p>
          </p:txBody>
        </p:sp>
        <p:sp>
          <p:nvSpPr>
            <p:cNvPr id="101387" name="Rectangle 11"/>
            <p:cNvSpPr>
              <a:spLocks noChangeArrowheads="1"/>
            </p:cNvSpPr>
            <p:nvPr/>
          </p:nvSpPr>
          <p:spPr bwMode="auto">
            <a:xfrm>
              <a:off x="2886" y="1562"/>
              <a:ext cx="958"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8" name="Rectangle 12"/>
            <p:cNvSpPr>
              <a:spLocks noChangeArrowheads="1"/>
            </p:cNvSpPr>
            <p:nvPr/>
          </p:nvSpPr>
          <p:spPr bwMode="auto">
            <a:xfrm>
              <a:off x="3844" y="1585"/>
              <a:ext cx="958"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9" name="Rectangle 13"/>
            <p:cNvSpPr>
              <a:spLocks noChangeArrowheads="1"/>
            </p:cNvSpPr>
            <p:nvPr/>
          </p:nvSpPr>
          <p:spPr bwMode="auto">
            <a:xfrm>
              <a:off x="4801" y="1608"/>
              <a:ext cx="575"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90" name="Freeform 14"/>
            <p:cNvSpPr>
              <a:spLocks/>
            </p:cNvSpPr>
            <p:nvPr/>
          </p:nvSpPr>
          <p:spPr bwMode="auto">
            <a:xfrm>
              <a:off x="2213" y="1612"/>
              <a:ext cx="3161" cy="1479"/>
            </a:xfrm>
            <a:custGeom>
              <a:avLst/>
              <a:gdLst>
                <a:gd name="T0" fmla="*/ 0 w 4407"/>
                <a:gd name="T1" fmla="*/ 0 h 2357"/>
                <a:gd name="T2" fmla="*/ 338 w 4407"/>
                <a:gd name="T3" fmla="*/ 0 h 2357"/>
                <a:gd name="T4" fmla="*/ 338 w 4407"/>
                <a:gd name="T5" fmla="*/ 1419 h 2357"/>
                <a:gd name="T6" fmla="*/ 3161 w 4407"/>
                <a:gd name="T7" fmla="*/ 1479 h 2357"/>
                <a:gd name="T8" fmla="*/ 0 60000 65536"/>
                <a:gd name="T9" fmla="*/ 0 60000 65536"/>
                <a:gd name="T10" fmla="*/ 0 60000 65536"/>
                <a:gd name="T11" fmla="*/ 0 60000 65536"/>
                <a:gd name="T12" fmla="*/ 0 w 4407"/>
                <a:gd name="T13" fmla="*/ 0 h 2357"/>
                <a:gd name="T14" fmla="*/ 4407 w 4407"/>
                <a:gd name="T15" fmla="*/ 2357 h 2357"/>
              </a:gdLst>
              <a:ahLst/>
              <a:cxnLst>
                <a:cxn ang="T8">
                  <a:pos x="T0" y="T1"/>
                </a:cxn>
                <a:cxn ang="T9">
                  <a:pos x="T2" y="T3"/>
                </a:cxn>
                <a:cxn ang="T10">
                  <a:pos x="T4" y="T5"/>
                </a:cxn>
                <a:cxn ang="T11">
                  <a:pos x="T6" y="T7"/>
                </a:cxn>
              </a:cxnLst>
              <a:rect l="T12" t="T13" r="T14" b="T15"/>
              <a:pathLst>
                <a:path w="4407" h="2357">
                  <a:moveTo>
                    <a:pt x="0" y="0"/>
                  </a:moveTo>
                  <a:lnTo>
                    <a:pt x="471" y="0"/>
                  </a:lnTo>
                  <a:lnTo>
                    <a:pt x="471" y="2261"/>
                  </a:lnTo>
                  <a:lnTo>
                    <a:pt x="4407" y="2357"/>
                  </a:lnTo>
                </a:path>
              </a:pathLst>
            </a:custGeom>
            <a:noFill/>
            <a:ln w="76200">
              <a:solidFill>
                <a:schemeClr val="tx1"/>
              </a:solidFill>
              <a:round/>
              <a:headEnd type="none" w="lg" len="med"/>
              <a:tailEnd type="none" w="lg" len="med"/>
            </a:ln>
          </p:spPr>
          <p:txBody>
            <a:bodyPr anchor="ctr">
              <a:spAutoFit/>
            </a:bodyPr>
            <a:lstStyle/>
            <a:p>
              <a:endParaRPr lang="en-US"/>
            </a:p>
          </p:txBody>
        </p:sp>
        <p:sp>
          <p:nvSpPr>
            <p:cNvPr id="101391" name="Line 15"/>
            <p:cNvSpPr>
              <a:spLocks noChangeShapeType="1"/>
            </p:cNvSpPr>
            <p:nvPr/>
          </p:nvSpPr>
          <p:spPr bwMode="auto">
            <a:xfrm>
              <a:off x="2191" y="1296"/>
              <a:ext cx="3070"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nvGrpSpPr>
            <p:cNvPr id="3" name="Group 16"/>
            <p:cNvGrpSpPr>
              <a:grpSpLocks/>
            </p:cNvGrpSpPr>
            <p:nvPr/>
          </p:nvGrpSpPr>
          <p:grpSpPr bwMode="auto">
            <a:xfrm>
              <a:off x="2879" y="1298"/>
              <a:ext cx="1930" cy="1288"/>
              <a:chOff x="1561" y="1187"/>
              <a:chExt cx="3006" cy="1763"/>
            </a:xfrm>
          </p:grpSpPr>
          <p:sp>
            <p:nvSpPr>
              <p:cNvPr id="101396" name="Rectangle 17" descr="Wide upward diagonal"/>
              <p:cNvSpPr>
                <a:spLocks noChangeArrowheads="1"/>
              </p:cNvSpPr>
              <p:nvPr/>
            </p:nvSpPr>
            <p:spPr bwMode="auto">
              <a:xfrm>
                <a:off x="1561"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7" name="Rectangle 18" descr="Wide upward diagonal"/>
              <p:cNvSpPr>
                <a:spLocks noChangeArrowheads="1"/>
              </p:cNvSpPr>
              <p:nvPr/>
            </p:nvSpPr>
            <p:spPr bwMode="auto">
              <a:xfrm>
                <a:off x="3036"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8" name="Rectangle 19" descr="Wide upward diagonal"/>
              <p:cNvSpPr>
                <a:spLocks noChangeArrowheads="1"/>
              </p:cNvSpPr>
              <p:nvPr/>
            </p:nvSpPr>
            <p:spPr bwMode="auto">
              <a:xfrm>
                <a:off x="4511"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grpSp>
        <p:sp>
          <p:nvSpPr>
            <p:cNvPr id="101393" name="Rectangle 20" descr="Wide upward diagonal"/>
            <p:cNvSpPr>
              <a:spLocks noChangeArrowheads="1"/>
            </p:cNvSpPr>
            <p:nvPr/>
          </p:nvSpPr>
          <p:spPr bwMode="auto">
            <a:xfrm>
              <a:off x="3340" y="1903"/>
              <a:ext cx="36" cy="1131"/>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4" name="Rectangle 21" descr="Wide upward diagonal"/>
            <p:cNvSpPr>
              <a:spLocks noChangeArrowheads="1"/>
            </p:cNvSpPr>
            <p:nvPr/>
          </p:nvSpPr>
          <p:spPr bwMode="auto">
            <a:xfrm>
              <a:off x="4287" y="1926"/>
              <a:ext cx="36" cy="1131"/>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5" name="Rectangle 22" descr="Wide upward diagonal"/>
            <p:cNvSpPr>
              <a:spLocks noChangeArrowheads="1"/>
            </p:cNvSpPr>
            <p:nvPr/>
          </p:nvSpPr>
          <p:spPr bwMode="auto">
            <a:xfrm>
              <a:off x="5234" y="1943"/>
              <a:ext cx="35" cy="1132"/>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grpSp>
      <p:pic>
        <p:nvPicPr>
          <p:cNvPr id="414722" name="Picture 2"/>
          <p:cNvPicPr>
            <a:picLocks noChangeAspect="1" noChangeArrowheads="1"/>
          </p:cNvPicPr>
          <p:nvPr/>
        </p:nvPicPr>
        <p:blipFill>
          <a:blip r:embed="rId6" cstate="screen"/>
          <a:srcRect/>
          <a:stretch>
            <a:fillRect/>
          </a:stretch>
        </p:blipFill>
        <p:spPr bwMode="auto">
          <a:xfrm>
            <a:off x="4690934" y="3004262"/>
            <a:ext cx="4116858" cy="1326630"/>
          </a:xfrm>
          <a:prstGeom prst="rect">
            <a:avLst/>
          </a:prstGeom>
          <a:noFill/>
          <a:ln w="9525">
            <a:noFill/>
            <a:miter lim="800000"/>
            <a:headEnd/>
            <a:tailEnd/>
          </a:ln>
        </p:spPr>
      </p:pic>
      <p:sp>
        <p:nvSpPr>
          <p:cNvPr id="24" name="TextBox 23"/>
          <p:cNvSpPr txBox="1"/>
          <p:nvPr/>
        </p:nvSpPr>
        <p:spPr>
          <a:xfrm>
            <a:off x="1078679" y="4494109"/>
            <a:ext cx="4140429" cy="461665"/>
          </a:xfrm>
          <a:prstGeom prst="rect">
            <a:avLst/>
          </a:prstGeom>
          <a:noFill/>
        </p:spPr>
        <p:txBody>
          <a:bodyPr wrap="none" rtlCol="0">
            <a:spAutoFit/>
          </a:bodyPr>
          <a:lstStyle/>
          <a:p>
            <a:r>
              <a:rPr lang="en-US" sz="2400" dirty="0">
                <a:solidFill>
                  <a:schemeClr val="accent4"/>
                </a:solidFill>
              </a:rPr>
              <a:t>Very low flows and pilot plants</a:t>
            </a:r>
          </a:p>
        </p:txBody>
      </p:sp>
      <p:sp>
        <p:nvSpPr>
          <p:cNvPr id="25" name="TextBox 24"/>
          <p:cNvSpPr txBox="1"/>
          <p:nvPr/>
        </p:nvSpPr>
        <p:spPr>
          <a:xfrm>
            <a:off x="1114305" y="5479761"/>
            <a:ext cx="4241466" cy="830997"/>
          </a:xfrm>
          <a:prstGeom prst="rect">
            <a:avLst/>
          </a:prstGeom>
          <a:noFill/>
        </p:spPr>
        <p:txBody>
          <a:bodyPr wrap="square" rtlCol="0">
            <a:spAutoFit/>
          </a:bodyPr>
          <a:lstStyle/>
          <a:p>
            <a:r>
              <a:rPr lang="en-US" sz="2400" dirty="0">
                <a:solidFill>
                  <a:schemeClr val="accent4"/>
                </a:solidFill>
              </a:rPr>
              <a:t>A bad idea (cleaning would require a lot of work)</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grpId="0" nodeType="withEffect">
                                  <p:stCondLst>
                                    <p:cond delay="0"/>
                                  </p:stCondLst>
                                  <p:childTnLst>
                                    <p:animMotion origin="layout" path="M 0.0 7.40741E-7 C -0.01094 0.00393 -0.0625 -0.02593 -0.06597 0.02315 C -0.06944 0.07222 0.00069 0.0213 0.00278 0.07407 C 0.00486 0.12685 -0.05885 0.10255 -0.07431 0.11389 C -0.08802 0.12546 -0.07865 0.13727 -0.07986 0.14352 " pathEditMode="relative" rAng="0" ptsTypes="assaa">
                                      <p:cBhvr>
                                        <p:cTn id="6" dur="5000" fill="hold"/>
                                        <p:tgtEl>
                                          <p:spTgt spid="184327"/>
                                        </p:tgtEl>
                                        <p:attrNameLst>
                                          <p:attrName>ppt_x</p:attrName>
                                          <p:attrName>ppt_y</p:attrName>
                                        </p:attrNameLst>
                                      </p:cBhvr>
                                      <p:rCtr x="-4200" y="590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7" grpId="0" animBg="1"/>
      <p:bldP spid="24"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2226"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1286633" y="2425086"/>
            <a:ext cx="6000688" cy="3362683"/>
          </a:xfrm>
          <a:prstGeom prst="rect">
            <a:avLst/>
          </a:prstGeom>
          <a:noFill/>
          <a:ln w="9525">
            <a:noFill/>
            <a:miter lim="800000"/>
            <a:headEnd/>
            <a:tailEnd/>
          </a:ln>
        </p:spPr>
      </p:pic>
      <p:sp>
        <p:nvSpPr>
          <p:cNvPr id="56322" name="Rectangle 2"/>
          <p:cNvSpPr>
            <a:spLocks noGrp="1" noChangeArrowheads="1"/>
          </p:cNvSpPr>
          <p:nvPr>
            <p:ph type="title"/>
          </p:nvPr>
        </p:nvSpPr>
        <p:spPr>
          <a:effectLst/>
        </p:spPr>
        <p:txBody>
          <a:bodyPr/>
          <a:lstStyle/>
          <a:p>
            <a:r>
              <a:rPr lang="en-US" dirty="0"/>
              <a:t>Flocculator Geometry</a:t>
            </a:r>
          </a:p>
        </p:txBody>
      </p:sp>
      <p:sp>
        <p:nvSpPr>
          <p:cNvPr id="56325" name="Text Box 5"/>
          <p:cNvSpPr txBox="1">
            <a:spLocks noChangeArrowheads="1"/>
          </p:cNvSpPr>
          <p:nvPr/>
        </p:nvSpPr>
        <p:spPr bwMode="auto">
          <a:xfrm>
            <a:off x="5534220" y="2027768"/>
            <a:ext cx="1787669" cy="523220"/>
          </a:xfrm>
          <a:prstGeom prst="rect">
            <a:avLst/>
          </a:prstGeom>
          <a:noFill/>
          <a:ln w="12700">
            <a:noFill/>
            <a:miter lim="800000"/>
            <a:headEnd type="none" w="lg" len="med"/>
            <a:tailEnd type="none" w="lg" len="med"/>
          </a:ln>
          <a:effectLst/>
        </p:spPr>
        <p:txBody>
          <a:bodyPr wrap="none">
            <a:spAutoFit/>
          </a:bodyPr>
          <a:lstStyle/>
          <a:p>
            <a:r>
              <a:rPr lang="en-US" dirty="0"/>
              <a:t>2 Channels</a:t>
            </a:r>
          </a:p>
        </p:txBody>
      </p:sp>
      <p:sp>
        <p:nvSpPr>
          <p:cNvPr id="56326" name="Text Box 6"/>
          <p:cNvSpPr txBox="1">
            <a:spLocks noChangeArrowheads="1"/>
          </p:cNvSpPr>
          <p:nvPr/>
        </p:nvSpPr>
        <p:spPr bwMode="auto">
          <a:xfrm>
            <a:off x="4920939" y="5674888"/>
            <a:ext cx="2201180" cy="523220"/>
          </a:xfrm>
          <a:prstGeom prst="rect">
            <a:avLst/>
          </a:prstGeom>
          <a:noFill/>
          <a:ln w="12700">
            <a:noFill/>
            <a:miter lim="800000"/>
            <a:headEnd type="none" w="lg" len="med"/>
            <a:tailEnd type="none" w="lg" len="med"/>
          </a:ln>
          <a:effectLst/>
        </p:spPr>
        <p:txBody>
          <a:bodyPr wrap="none">
            <a:spAutoFit/>
          </a:bodyPr>
          <a:lstStyle/>
          <a:p>
            <a:r>
              <a:rPr lang="en-US" dirty="0"/>
              <a:t>Upper Baffles</a:t>
            </a:r>
          </a:p>
        </p:txBody>
      </p:sp>
      <p:sp>
        <p:nvSpPr>
          <p:cNvPr id="56327" name="Text Box 7"/>
          <p:cNvSpPr txBox="1">
            <a:spLocks noChangeArrowheads="1"/>
          </p:cNvSpPr>
          <p:nvPr/>
        </p:nvSpPr>
        <p:spPr bwMode="auto">
          <a:xfrm>
            <a:off x="7639442" y="3285971"/>
            <a:ext cx="1441450" cy="1384995"/>
          </a:xfrm>
          <a:prstGeom prst="rect">
            <a:avLst/>
          </a:prstGeom>
          <a:noFill/>
          <a:ln w="12700">
            <a:noFill/>
            <a:miter lim="800000"/>
            <a:headEnd type="none" w="lg" len="med"/>
            <a:tailEnd type="none" w="lg" len="med"/>
          </a:ln>
          <a:effectLst/>
        </p:spPr>
        <p:txBody>
          <a:bodyPr>
            <a:spAutoFit/>
          </a:bodyPr>
          <a:lstStyle/>
          <a:p>
            <a:r>
              <a:rPr lang="en-US" dirty="0"/>
              <a:t>Port between channels</a:t>
            </a:r>
          </a:p>
        </p:txBody>
      </p:sp>
      <p:sp>
        <p:nvSpPr>
          <p:cNvPr id="56328" name="Text Box 8"/>
          <p:cNvSpPr txBox="1">
            <a:spLocks noChangeArrowheads="1"/>
          </p:cNvSpPr>
          <p:nvPr/>
        </p:nvSpPr>
        <p:spPr bwMode="auto">
          <a:xfrm>
            <a:off x="691568" y="1821045"/>
            <a:ext cx="1459054" cy="523220"/>
          </a:xfrm>
          <a:prstGeom prst="rect">
            <a:avLst/>
          </a:prstGeom>
          <a:noFill/>
          <a:ln w="12700">
            <a:noFill/>
            <a:miter lim="800000"/>
            <a:headEnd type="none" w="lg" len="med"/>
            <a:tailEnd type="none" w="lg" len="med"/>
          </a:ln>
          <a:effectLst/>
        </p:spPr>
        <p:txBody>
          <a:bodyPr wrap="none">
            <a:spAutoFit/>
          </a:bodyPr>
          <a:lstStyle/>
          <a:p>
            <a:r>
              <a:rPr lang="en-US" dirty="0"/>
              <a:t>Entrance</a:t>
            </a:r>
          </a:p>
        </p:txBody>
      </p:sp>
      <p:sp>
        <p:nvSpPr>
          <p:cNvPr id="56329" name="Text Box 9"/>
          <p:cNvSpPr txBox="1">
            <a:spLocks noChangeArrowheads="1"/>
          </p:cNvSpPr>
          <p:nvPr/>
        </p:nvSpPr>
        <p:spPr bwMode="auto">
          <a:xfrm>
            <a:off x="2360436" y="5582335"/>
            <a:ext cx="2241255" cy="523220"/>
          </a:xfrm>
          <a:prstGeom prst="rect">
            <a:avLst/>
          </a:prstGeom>
          <a:noFill/>
          <a:ln w="12700">
            <a:noFill/>
            <a:miter lim="800000"/>
            <a:headEnd type="none" w="lg" len="med"/>
            <a:tailEnd type="none" w="lg" len="med"/>
          </a:ln>
          <a:effectLst/>
        </p:spPr>
        <p:txBody>
          <a:bodyPr wrap="none">
            <a:spAutoFit/>
          </a:bodyPr>
          <a:lstStyle/>
          <a:p>
            <a:r>
              <a:rPr lang="en-US" dirty="0"/>
              <a:t>Lower Baffles</a:t>
            </a:r>
          </a:p>
        </p:txBody>
      </p:sp>
      <p:sp>
        <p:nvSpPr>
          <p:cNvPr id="56338" name="Text Box 18"/>
          <p:cNvSpPr txBox="1">
            <a:spLocks noChangeArrowheads="1"/>
          </p:cNvSpPr>
          <p:nvPr/>
        </p:nvSpPr>
        <p:spPr bwMode="auto">
          <a:xfrm>
            <a:off x="1383391" y="5016797"/>
            <a:ext cx="782587" cy="523220"/>
          </a:xfrm>
          <a:prstGeom prst="rect">
            <a:avLst/>
          </a:prstGeom>
          <a:noFill/>
          <a:ln w="12700">
            <a:noFill/>
            <a:miter lim="800000"/>
            <a:headEnd type="none" w="lg" len="med"/>
            <a:tailEnd type="none" w="lg" len="med"/>
          </a:ln>
          <a:effectLst/>
        </p:spPr>
        <p:txBody>
          <a:bodyPr wrap="none">
            <a:spAutoFit/>
          </a:bodyPr>
          <a:lstStyle/>
          <a:p>
            <a:r>
              <a:rPr lang="en-US" dirty="0"/>
              <a:t>Exit</a:t>
            </a:r>
          </a:p>
        </p:txBody>
      </p:sp>
      <p:sp>
        <p:nvSpPr>
          <p:cNvPr id="18" name="Action Button: Movie 17">
            <a:hlinkClick r:id="rId4" highlightClick="1"/>
          </p:cNvPr>
          <p:cNvSpPr/>
          <p:nvPr/>
        </p:nvSpPr>
        <p:spPr bwMode="auto">
          <a:xfrm>
            <a:off x="569626" y="2503357"/>
            <a:ext cx="929390" cy="539646"/>
          </a:xfrm>
          <a:prstGeom prst="actionButtonMovie">
            <a:avLst/>
          </a:prstGeom>
          <a:solidFill>
            <a:schemeClr val="accent3"/>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Line 19"/>
          <p:cNvSpPr>
            <a:spLocks noChangeShapeType="1"/>
          </p:cNvSpPr>
          <p:nvPr/>
        </p:nvSpPr>
        <p:spPr bwMode="auto">
          <a:xfrm flipH="1">
            <a:off x="6853953" y="3679903"/>
            <a:ext cx="884991" cy="94065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
        <p:nvSpPr>
          <p:cNvPr id="23" name="Line 10"/>
          <p:cNvSpPr>
            <a:spLocks noChangeShapeType="1"/>
          </p:cNvSpPr>
          <p:nvPr/>
        </p:nvSpPr>
        <p:spPr bwMode="auto">
          <a:xfrm flipV="1">
            <a:off x="5348835" y="4762805"/>
            <a:ext cx="295472" cy="99063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4" name="Line 11"/>
          <p:cNvSpPr>
            <a:spLocks noChangeShapeType="1"/>
          </p:cNvSpPr>
          <p:nvPr/>
        </p:nvSpPr>
        <p:spPr bwMode="auto">
          <a:xfrm flipH="1" flipV="1">
            <a:off x="5238571" y="4733157"/>
            <a:ext cx="85987" cy="101218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5" name="Line 12"/>
          <p:cNvSpPr>
            <a:spLocks noChangeShapeType="1"/>
          </p:cNvSpPr>
          <p:nvPr/>
        </p:nvSpPr>
        <p:spPr bwMode="auto">
          <a:xfrm flipH="1" flipV="1">
            <a:off x="4832833" y="4691337"/>
            <a:ext cx="475541" cy="106210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6" name="Line 13"/>
          <p:cNvSpPr>
            <a:spLocks noChangeShapeType="1"/>
          </p:cNvSpPr>
          <p:nvPr/>
        </p:nvSpPr>
        <p:spPr bwMode="auto">
          <a:xfrm flipH="1" flipV="1">
            <a:off x="3058789" y="4377791"/>
            <a:ext cx="461331" cy="117473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7" name="Line 14"/>
          <p:cNvSpPr>
            <a:spLocks noChangeShapeType="1"/>
          </p:cNvSpPr>
          <p:nvPr/>
        </p:nvSpPr>
        <p:spPr bwMode="auto">
          <a:xfrm flipH="1" flipV="1">
            <a:off x="2670372" y="4304962"/>
            <a:ext cx="840222" cy="125550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8" name="Line 15"/>
          <p:cNvSpPr>
            <a:spLocks noChangeShapeType="1"/>
          </p:cNvSpPr>
          <p:nvPr/>
        </p:nvSpPr>
        <p:spPr bwMode="auto">
          <a:xfrm flipH="1" flipV="1">
            <a:off x="2272878" y="4239545"/>
            <a:ext cx="1247239" cy="130186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9" name="Line 15"/>
          <p:cNvSpPr>
            <a:spLocks noChangeShapeType="1"/>
          </p:cNvSpPr>
          <p:nvPr/>
        </p:nvSpPr>
        <p:spPr bwMode="auto">
          <a:xfrm flipH="1" flipV="1">
            <a:off x="1754698" y="4302481"/>
            <a:ext cx="1426" cy="72781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0" name="Oval 1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30" name="Line 19"/>
          <p:cNvSpPr>
            <a:spLocks noChangeShapeType="1"/>
          </p:cNvSpPr>
          <p:nvPr/>
        </p:nvSpPr>
        <p:spPr bwMode="auto">
          <a:xfrm flipH="1">
            <a:off x="1982548" y="2166692"/>
            <a:ext cx="124338" cy="1070122"/>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r>
              <a:rPr lang="en-US"/>
              <a:t>Why aren’t hydraulic flocculators used more often?</a:t>
            </a:r>
            <a:endParaRPr lang="en-US" dirty="0"/>
          </a:p>
        </p:txBody>
      </p:sp>
      <p:sp>
        <p:nvSpPr>
          <p:cNvPr id="104451" name="Rectangle 3"/>
          <p:cNvSpPr>
            <a:spLocks noGrp="1" noChangeArrowheads="1"/>
          </p:cNvSpPr>
          <p:nvPr>
            <p:ph idx="1"/>
          </p:nvPr>
        </p:nvSpPr>
        <p:spPr/>
        <p:txBody>
          <a:bodyPr/>
          <a:lstStyle/>
          <a:p>
            <a:r>
              <a:rPr lang="en-US" sz="2400" dirty="0"/>
              <a:t>Simple construction means that there aren’t any items that private companies (venders) can sell as specialized components</a:t>
            </a:r>
          </a:p>
          <a:p>
            <a:r>
              <a:rPr lang="en-US" sz="2400" dirty="0"/>
              <a:t>Consulting firms want to be able to pass the design responsibility off to a vender</a:t>
            </a:r>
          </a:p>
          <a:p>
            <a:r>
              <a:rPr lang="en-US" sz="2400" dirty="0"/>
              <a:t>The presumed operation flexibility of mechanical flocculators (variable speed motor driving a slow mixing unit) </a:t>
            </a:r>
          </a:p>
          <a:p>
            <a:r>
              <a:rPr lang="en-US" sz="2400" dirty="0"/>
              <a:t>Poor documentation of design approach for hydraulic flocculators (special permission required to use in the US!)</a:t>
            </a:r>
          </a:p>
          <a:p>
            <a:r>
              <a:rPr lang="en-US" sz="2400" dirty="0"/>
              <a:t>Using electricity is cool, design innovation is suspect…</a:t>
            </a:r>
          </a:p>
          <a:p>
            <a:r>
              <a:rPr lang="en-US" sz="2400" dirty="0"/>
              <a:t>Prior to AguaClara we didn’t have a design algorithm based on the fundamental physics</a:t>
            </a: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203200" y="228600"/>
            <a:ext cx="5719805" cy="1143000"/>
          </a:xfrm>
        </p:spPr>
        <p:txBody>
          <a:bodyPr/>
          <a:lstStyle/>
          <a:p>
            <a:r>
              <a:rPr lang="en-US" dirty="0"/>
              <a:t>Schulz and Okun (Hydraulic flocculators)</a:t>
            </a:r>
          </a:p>
        </p:txBody>
      </p:sp>
      <p:sp>
        <p:nvSpPr>
          <p:cNvPr id="102403" name="Rectangle 3"/>
          <p:cNvSpPr>
            <a:spLocks noGrp="1" noChangeArrowheads="1"/>
          </p:cNvSpPr>
          <p:nvPr>
            <p:ph idx="1"/>
          </p:nvPr>
        </p:nvSpPr>
        <p:spPr/>
        <p:txBody>
          <a:bodyPr/>
          <a:lstStyle/>
          <a:p>
            <a:r>
              <a:rPr lang="en-US" sz="2800" dirty="0"/>
              <a:t>Recommend velocity between 0.1 and 0.3 m/s</a:t>
            </a:r>
          </a:p>
          <a:p>
            <a:r>
              <a:rPr lang="en-US" sz="2800" dirty="0"/>
              <a:t>Distance between baffles at least 45 cm</a:t>
            </a:r>
          </a:p>
          <a:p>
            <a:r>
              <a:rPr lang="en-US" sz="2800" dirty="0"/>
              <a:t>Water must be at least 1 m deep</a:t>
            </a:r>
          </a:p>
          <a:p>
            <a:r>
              <a:rPr lang="en-US" sz="2800" dirty="0"/>
              <a:t>Q must be greater than 10,000 m</a:t>
            </a:r>
            <a:r>
              <a:rPr lang="en-US" sz="2800" baseline="30000" dirty="0"/>
              <a:t>3</a:t>
            </a:r>
            <a:r>
              <a:rPr lang="en-US" sz="2800" dirty="0"/>
              <a:t>/day (115 L/s)</a:t>
            </a:r>
          </a:p>
          <a:p>
            <a:r>
              <a:rPr lang="en-US" sz="2800" dirty="0" err="1"/>
              <a:t>G</a:t>
            </a:r>
            <a:r>
              <a:rPr lang="en-US" sz="2800" dirty="0" err="1">
                <a:latin typeface="Symbol" pitchFamily="18" charset="2"/>
              </a:rPr>
              <a:t>q</a:t>
            </a:r>
            <a:r>
              <a:rPr lang="en-US" sz="2800" dirty="0"/>
              <a:t> of 20,000 to 150,000</a:t>
            </a:r>
          </a:p>
        </p:txBody>
      </p:sp>
      <p:sp>
        <p:nvSpPr>
          <p:cNvPr id="164868" name="Text Box 4"/>
          <p:cNvSpPr txBox="1">
            <a:spLocks noChangeArrowheads="1"/>
          </p:cNvSpPr>
          <p:nvPr/>
        </p:nvSpPr>
        <p:spPr bwMode="auto">
          <a:xfrm>
            <a:off x="203200" y="4302155"/>
            <a:ext cx="4943475" cy="519113"/>
          </a:xfrm>
          <a:prstGeom prst="rect">
            <a:avLst/>
          </a:prstGeom>
          <a:noFill/>
          <a:ln w="12700">
            <a:noFill/>
            <a:miter lim="800000"/>
            <a:headEnd type="none" w="lg" len="med"/>
            <a:tailEnd type="none" w="lg" len="med"/>
          </a:ln>
        </p:spPr>
        <p:txBody>
          <a:bodyPr>
            <a:spAutoFit/>
          </a:bodyPr>
          <a:lstStyle/>
          <a:p>
            <a:r>
              <a:rPr lang="en-US" dirty="0">
                <a:solidFill>
                  <a:schemeClr val="folHlink"/>
                </a:solidFill>
              </a:rPr>
              <a:t>These aren’t universal constants!</a:t>
            </a:r>
          </a:p>
        </p:txBody>
      </p:sp>
      <p:sp>
        <p:nvSpPr>
          <p:cNvPr id="164869" name="Oval 5"/>
          <p:cNvSpPr>
            <a:spLocks noChangeArrowheads="1"/>
          </p:cNvSpPr>
          <p:nvPr/>
        </p:nvSpPr>
        <p:spPr bwMode="auto">
          <a:xfrm>
            <a:off x="7157908" y="1575019"/>
            <a:ext cx="798512" cy="723900"/>
          </a:xfrm>
          <a:prstGeom prst="ellipse">
            <a:avLst/>
          </a:prstGeom>
          <a:noFill/>
          <a:ln w="28575">
            <a:solidFill>
              <a:schemeClr val="folHlink"/>
            </a:solidFill>
            <a:round/>
            <a:headEnd type="none" w="lg" len="med"/>
            <a:tailEnd type="none" w="lg" len="med"/>
          </a:ln>
        </p:spPr>
        <p:txBody>
          <a:bodyPr anchor="ctr">
            <a:spAutoFit/>
          </a:bodyPr>
          <a:lstStyle/>
          <a:p>
            <a:endParaRPr lang="en-US"/>
          </a:p>
        </p:txBody>
      </p:sp>
      <p:sp>
        <p:nvSpPr>
          <p:cNvPr id="164870" name="Oval 6"/>
          <p:cNvSpPr>
            <a:spLocks noChangeArrowheads="1"/>
          </p:cNvSpPr>
          <p:nvPr/>
        </p:nvSpPr>
        <p:spPr bwMode="auto">
          <a:xfrm>
            <a:off x="4378239" y="2567000"/>
            <a:ext cx="547988"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1" name="Oval 7"/>
          <p:cNvSpPr>
            <a:spLocks noChangeArrowheads="1"/>
          </p:cNvSpPr>
          <p:nvPr/>
        </p:nvSpPr>
        <p:spPr bwMode="auto">
          <a:xfrm>
            <a:off x="5939481" y="2064898"/>
            <a:ext cx="1076807"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2" name="Oval 8"/>
          <p:cNvSpPr>
            <a:spLocks noChangeArrowheads="1"/>
          </p:cNvSpPr>
          <p:nvPr/>
        </p:nvSpPr>
        <p:spPr bwMode="auto">
          <a:xfrm>
            <a:off x="4389439" y="3070986"/>
            <a:ext cx="2258496"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3" name="Text Box 9"/>
          <p:cNvSpPr txBox="1">
            <a:spLocks noChangeArrowheads="1"/>
          </p:cNvSpPr>
          <p:nvPr/>
        </p:nvSpPr>
        <p:spPr bwMode="auto">
          <a:xfrm>
            <a:off x="203200" y="4796318"/>
            <a:ext cx="8509000" cy="946150"/>
          </a:xfrm>
          <a:prstGeom prst="rect">
            <a:avLst/>
          </a:prstGeom>
          <a:noFill/>
          <a:ln w="12700">
            <a:noFill/>
            <a:miter lim="800000"/>
            <a:headEnd type="none" w="lg" len="med"/>
            <a:tailEnd type="none" w="lg" len="med"/>
          </a:ln>
        </p:spPr>
        <p:txBody>
          <a:bodyPr wrap="square">
            <a:spAutoFit/>
          </a:bodyPr>
          <a:lstStyle/>
          <a:p>
            <a:r>
              <a:rPr lang="en-US" dirty="0">
                <a:solidFill>
                  <a:schemeClr val="folHlink"/>
                </a:solidFill>
              </a:rPr>
              <a:t>We need to understand the real constraints so we can scale the designs correctly</a:t>
            </a:r>
          </a:p>
        </p:txBody>
      </p:sp>
      <p:sp>
        <p:nvSpPr>
          <p:cNvPr id="16" name="Text Box 4"/>
          <p:cNvSpPr txBox="1">
            <a:spLocks noChangeArrowheads="1"/>
          </p:cNvSpPr>
          <p:nvPr/>
        </p:nvSpPr>
        <p:spPr bwMode="auto">
          <a:xfrm>
            <a:off x="203200" y="5698064"/>
            <a:ext cx="8712200" cy="523220"/>
          </a:xfrm>
          <a:prstGeom prst="rect">
            <a:avLst/>
          </a:prstGeom>
          <a:noFill/>
          <a:ln w="12700">
            <a:noFill/>
            <a:miter lim="800000"/>
            <a:headEnd type="none" w="lg" len="med"/>
            <a:tailEnd type="none" w="lg" len="med"/>
          </a:ln>
        </p:spPr>
        <p:txBody>
          <a:bodyPr wrap="square">
            <a:spAutoFit/>
          </a:bodyPr>
          <a:lstStyle/>
          <a:p>
            <a:r>
              <a:rPr lang="en-US" dirty="0">
                <a:solidFill>
                  <a:schemeClr val="folHlink"/>
                </a:solidFill>
              </a:rPr>
              <a:t>What length scale could make a dimensionless parameter?</a:t>
            </a:r>
          </a:p>
        </p:txBody>
      </p:sp>
      <p:sp>
        <p:nvSpPr>
          <p:cNvPr id="2" name="Rectangle 1"/>
          <p:cNvSpPr/>
          <p:nvPr/>
        </p:nvSpPr>
        <p:spPr>
          <a:xfrm>
            <a:off x="5772151" y="92170"/>
            <a:ext cx="3351876" cy="1323439"/>
          </a:xfrm>
          <a:prstGeom prst="rect">
            <a:avLst/>
          </a:prstGeom>
        </p:spPr>
        <p:txBody>
          <a:bodyPr wrap="square">
            <a:spAutoFit/>
          </a:bodyPr>
          <a:lstStyle/>
          <a:p>
            <a:pPr eaLnBrk="1" hangingPunct="1"/>
            <a:r>
              <a:rPr lang="en-US" sz="1600" dirty="0"/>
              <a:t>Surface Water Treatment for Communities in Developing Countries, (1984) by Christopher R. Schulz and Daniel A. </a:t>
            </a:r>
            <a:r>
              <a:rPr lang="en-US" sz="1600" dirty="0" err="1"/>
              <a:t>Okun</a:t>
            </a:r>
            <a:r>
              <a:rPr lang="en-US" sz="1600" dirty="0"/>
              <a:t>. Intermediate Technology Publications</a:t>
            </a:r>
          </a:p>
        </p:txBody>
      </p:sp>
      <p:pic>
        <p:nvPicPr>
          <p:cNvPr id="4" name="Picture 3">
            <a:extLst>
              <a:ext uri="{FF2B5EF4-FFF2-40B4-BE49-F238E27FC236}">
                <a16:creationId xmlns:a16="http://schemas.microsoft.com/office/drawing/2014/main" id="{F356AACF-8A73-40DB-BC75-FF38125551FD}"/>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9256135" y="5960712"/>
            <a:ext cx="3500190" cy="52114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8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48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48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48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48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487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8" grpId="0"/>
      <p:bldP spid="164869" grpId="0" animBg="1"/>
      <p:bldP spid="164870" grpId="0" animBg="1"/>
      <p:bldP spid="164871" grpId="0" animBg="1"/>
      <p:bldP spid="164872" grpId="0" animBg="1"/>
      <p:bldP spid="164873"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effectLst/>
        </p:spPr>
        <p:txBody>
          <a:bodyPr/>
          <a:lstStyle/>
          <a:p>
            <a:r>
              <a:rPr lang="en-US" sz="4000" dirty="0"/>
              <a:t>AguaClara flocculator design continues to evolve rapidly</a:t>
            </a:r>
          </a:p>
        </p:txBody>
      </p:sp>
      <p:sp>
        <p:nvSpPr>
          <p:cNvPr id="92163" name="Rectangle 3"/>
          <p:cNvSpPr>
            <a:spLocks noGrp="1" noChangeArrowheads="1"/>
          </p:cNvSpPr>
          <p:nvPr>
            <p:ph idx="1"/>
          </p:nvPr>
        </p:nvSpPr>
        <p:spPr/>
        <p:txBody>
          <a:bodyPr/>
          <a:lstStyle/>
          <a:p>
            <a:r>
              <a:rPr lang="en-US" sz="2400" dirty="0"/>
              <a:t>2005 - We used conventional guidelines based on velocity gradient to design the first low flow vertical flocculator</a:t>
            </a:r>
          </a:p>
          <a:p>
            <a:r>
              <a:rPr lang="en-US" sz="2400" dirty="0"/>
              <a:t>2010 - We designed using energy dissipation rate and accounted for the nonuniformity of the energy dissipation rate (</a:t>
            </a:r>
            <a:r>
              <a:rPr lang="en-US" sz="2400" dirty="0">
                <a:latin typeface="Symbol" pitchFamily="18" charset="2"/>
              </a:rPr>
              <a:t>q </a:t>
            </a:r>
            <a:r>
              <a:rPr lang="en-US" sz="2400" dirty="0"/>
              <a:t>= 15 minutes)</a:t>
            </a:r>
          </a:p>
          <a:p>
            <a:r>
              <a:rPr lang="en-US" sz="2400" dirty="0"/>
              <a:t>2015 – We added obstacles to decrease the distance between expansions to make all of our flocculators have maximum collision efficiency (</a:t>
            </a:r>
            <a:r>
              <a:rPr lang="en-US" sz="2400" dirty="0">
                <a:latin typeface="Symbol" pitchFamily="18" charset="2"/>
              </a:rPr>
              <a:t>q </a:t>
            </a:r>
            <a:r>
              <a:rPr lang="en-US" sz="2400" dirty="0"/>
              <a:t>= 8 minutes)</a:t>
            </a:r>
          </a:p>
          <a:p>
            <a:r>
              <a:rPr lang="en-US" sz="2400" dirty="0"/>
              <a:t>2016 – Learned that particle/floc collisions are dominated by viscous shear (not by turbulent eddies)</a:t>
            </a:r>
          </a:p>
          <a:p>
            <a:r>
              <a:rPr lang="en-US" sz="2400" dirty="0"/>
              <a:t>201x –We increase the efficiency of removal of small particles (</a:t>
            </a:r>
            <a:r>
              <a:rPr lang="en-US" sz="2400" dirty="0">
                <a:latin typeface="Symbol" pitchFamily="18" charset="2"/>
              </a:rPr>
              <a:t>q </a:t>
            </a:r>
            <a:r>
              <a:rPr lang="en-US" sz="2400" dirty="0"/>
              <a:t>= 1 minute) ???????</a:t>
            </a:r>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02627" y="5614111"/>
            <a:ext cx="1177588" cy="62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13698"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Edge of Knowledge Alert</a:t>
            </a:r>
          </a:p>
        </p:txBody>
      </p:sp>
      <p:sp>
        <p:nvSpPr>
          <p:cNvPr id="3" name="Content Placeholder 2"/>
          <p:cNvSpPr>
            <a:spLocks noGrp="1"/>
          </p:cNvSpPr>
          <p:nvPr>
            <p:ph idx="1"/>
          </p:nvPr>
        </p:nvSpPr>
        <p:spPr/>
        <p:txBody>
          <a:bodyPr/>
          <a:lstStyle/>
          <a:p>
            <a:r>
              <a:rPr lang="en-US" sz="2800" dirty="0"/>
              <a:t>Why would we ever think that the baffled flocculators invented over 100 years ago were the optimal design for flocculation? (room to improve!)</a:t>
            </a:r>
          </a:p>
          <a:p>
            <a:r>
              <a:rPr lang="en-US" sz="2800" dirty="0"/>
              <a:t>We have better coagulants now. Might that influence flocculator design?</a:t>
            </a:r>
          </a:p>
          <a:p>
            <a:r>
              <a:rPr lang="en-US" sz="2800" dirty="0"/>
              <a:t>We are only now beginning to understand the physics of fractal flocculation</a:t>
            </a:r>
          </a:p>
          <a:p>
            <a:r>
              <a:rPr lang="en-US" sz="2800" dirty="0"/>
              <a:t>We are rapidly improving the design of hydraulic flocculators based on our evolving understanding of the physics of flocculation</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effectLst/>
        </p:spPr>
        <p:txBody>
          <a:bodyPr/>
          <a:lstStyle/>
          <a:p>
            <a:r>
              <a:rPr lang="en-US" dirty="0"/>
              <a:t>Fractal Flocculation Theory</a:t>
            </a:r>
          </a:p>
        </p:txBody>
      </p:sp>
      <p:sp>
        <p:nvSpPr>
          <p:cNvPr id="72707" name="Rectangle 3"/>
          <p:cNvSpPr>
            <a:spLocks noGrp="1" noChangeArrowheads="1"/>
          </p:cNvSpPr>
          <p:nvPr>
            <p:ph idx="1"/>
          </p:nvPr>
        </p:nvSpPr>
        <p:spPr>
          <a:xfrm>
            <a:off x="457198" y="1600200"/>
            <a:ext cx="7651631" cy="4525963"/>
          </a:xfrm>
        </p:spPr>
        <p:txBody>
          <a:bodyPr/>
          <a:lstStyle/>
          <a:p>
            <a:r>
              <a:rPr lang="en-US" sz="2800" dirty="0"/>
              <a:t>Turbulence is caused by expansions</a:t>
            </a:r>
          </a:p>
          <a:p>
            <a:r>
              <a:rPr lang="en-US" sz="2800" dirty="0"/>
              <a:t>Particles and flocs are transported to collide with each other by turbulent eddies and over short distances by viscous shear and Brownian motion.</a:t>
            </a:r>
          </a:p>
          <a:p>
            <a:r>
              <a:rPr lang="en-US" sz="2800" dirty="0"/>
              <a:t>Flocs grow in size with each successful collision</a:t>
            </a:r>
          </a:p>
          <a:p>
            <a:r>
              <a:rPr lang="en-US" sz="2800" dirty="0"/>
              <a:t>Collisions between particles of very different sizes are not very succesful.* </a:t>
            </a:r>
          </a:p>
        </p:txBody>
      </p:sp>
      <p:sp>
        <p:nvSpPr>
          <p:cNvPr id="10" name="Rectangle 9"/>
          <p:cNvSpPr/>
          <p:nvPr/>
        </p:nvSpPr>
        <p:spPr>
          <a:xfrm>
            <a:off x="655092" y="6119336"/>
            <a:ext cx="8202304" cy="738664"/>
          </a:xfrm>
          <a:prstGeom prst="rect">
            <a:avLst/>
          </a:prstGeom>
        </p:spPr>
        <p:txBody>
          <a:bodyPr wrap="square">
            <a:spAutoFit/>
          </a:bodyPr>
          <a:lstStyle/>
          <a:p>
            <a:pPr lvl="0" eaLnBrk="1" hangingPunct="1"/>
            <a:r>
              <a:rPr lang="en-US" sz="1400" dirty="0">
                <a:latin typeface="Arial" charset="0"/>
              </a:rPr>
              <a:t>Flocculation model and collision potential for reactors with flows characterized by high Peclet numbers </a:t>
            </a:r>
          </a:p>
          <a:p>
            <a:pPr lvl="0"/>
            <a:r>
              <a:rPr lang="en-US" sz="1400" b="1" dirty="0">
                <a:latin typeface="Arial" charset="0"/>
              </a:rPr>
              <a:t>Monroe L. Weber-Shirk</a:t>
            </a:r>
            <a:r>
              <a:rPr lang="en-US" sz="1400" b="1" dirty="0">
                <a:latin typeface="Arial" charset="0"/>
                <a:hlinkClick r:id="rId3"/>
              </a:rPr>
              <a:t>  </a:t>
            </a:r>
            <a:r>
              <a:rPr lang="en-US" sz="200" b="1" baseline="30000" dirty="0">
                <a:latin typeface="Arial" charset="0"/>
                <a:hlinkClick r:id="rId3"/>
              </a:rPr>
              <a:t> </a:t>
            </a:r>
            <a:r>
              <a:rPr lang="en-US" sz="1400" b="1" baseline="30000" dirty="0">
                <a:latin typeface="Arial" charset="0"/>
                <a:hlinkClick r:id="rId3"/>
              </a:rPr>
              <a:t> </a:t>
            </a:r>
            <a:r>
              <a:rPr lang="en-US" sz="700" b="1" baseline="30000" dirty="0">
                <a:latin typeface="Arial" charset="0"/>
              </a:rPr>
              <a:t>,</a:t>
            </a:r>
            <a:r>
              <a:rPr lang="en-US" sz="1400" b="1" baseline="30000" dirty="0">
                <a:latin typeface="Arial" charset="0"/>
              </a:rPr>
              <a:t> </a:t>
            </a:r>
            <a:r>
              <a:rPr lang="en-US" sz="1400" b="1" baseline="30000" dirty="0">
                <a:latin typeface="Arial" charset="0"/>
                <a:hlinkClick r:id="rId3"/>
              </a:rPr>
              <a:t>a</a:t>
            </a:r>
            <a:r>
              <a:rPr lang="en-US" sz="1400" b="1" baseline="30000" dirty="0">
                <a:latin typeface="Arial" charset="0"/>
              </a:rPr>
              <a:t>, </a:t>
            </a:r>
            <a:r>
              <a:rPr lang="en-US" sz="1400" b="1" baseline="30000" dirty="0">
                <a:latin typeface="Arial" charset="0"/>
                <a:hlinkClick r:id="rId4"/>
              </a:rPr>
              <a:t>  </a:t>
            </a:r>
            <a:r>
              <a:rPr lang="en-US" sz="700" b="1" dirty="0">
                <a:latin typeface="Arial" charset="0"/>
              </a:rPr>
              <a:t> </a:t>
            </a:r>
            <a:r>
              <a:rPr lang="en-US" sz="1400" b="1" dirty="0">
                <a:latin typeface="Arial" charset="0"/>
              </a:rPr>
              <a:t>and </a:t>
            </a:r>
            <a:r>
              <a:rPr lang="en-US" sz="1400" b="1" baseline="30000" dirty="0">
                <a:latin typeface="Arial" charset="0"/>
              </a:rPr>
              <a:t>Leonard W. </a:t>
            </a:r>
            <a:r>
              <a:rPr lang="en-US" sz="1400" b="1" baseline="30000" dirty="0" err="1">
                <a:latin typeface="Arial" charset="0"/>
              </a:rPr>
              <a:t>Lion</a:t>
            </a:r>
            <a:r>
              <a:rPr lang="en-US" sz="1400" b="1" baseline="30000" dirty="0" err="1">
                <a:latin typeface="Arial" charset="0"/>
                <a:hlinkClick r:id="rId3"/>
              </a:rPr>
              <a:t>a</a:t>
            </a:r>
            <a:endParaRPr lang="en-US" sz="1400" b="1" baseline="30000" dirty="0">
              <a:latin typeface="Arial" charset="0"/>
            </a:endParaRPr>
          </a:p>
          <a:p>
            <a:r>
              <a:rPr lang="en-US" sz="1400" dirty="0">
                <a:hlinkClick r:id="rId5"/>
              </a:rPr>
              <a:t>http://dx.doi.org/10.1016/j.watres.2010.06.026</a:t>
            </a:r>
            <a:endParaRPr lang="en-US" sz="1400" dirty="0"/>
          </a:p>
        </p:txBody>
      </p:sp>
      <p:sp>
        <p:nvSpPr>
          <p:cNvPr id="6" name="TextBox 5"/>
          <p:cNvSpPr txBox="1"/>
          <p:nvPr/>
        </p:nvSpPr>
        <p:spPr>
          <a:xfrm>
            <a:off x="904067" y="5304644"/>
            <a:ext cx="5997065" cy="707886"/>
          </a:xfrm>
          <a:prstGeom prst="rect">
            <a:avLst/>
          </a:prstGeom>
          <a:noFill/>
        </p:spPr>
        <p:txBody>
          <a:bodyPr wrap="square" rtlCol="0">
            <a:spAutoFit/>
          </a:bodyPr>
          <a:lstStyle/>
          <a:p>
            <a:r>
              <a:rPr lang="en-US" sz="2000" dirty="0"/>
              <a:t>*hypothesis from 2012. Might also be a limit on the sum of the diameters</a:t>
            </a:r>
          </a:p>
        </p:txBody>
      </p:sp>
      <p:pic>
        <p:nvPicPr>
          <p:cNvPr id="223539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10382" y="1335496"/>
            <a:ext cx="544886" cy="1634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5"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79433" y="3186204"/>
            <a:ext cx="1081807" cy="824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6"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38498" y="4207859"/>
            <a:ext cx="716770" cy="84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7"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02159" y="5304644"/>
            <a:ext cx="1177588" cy="62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Flocculation models based on geometry and stickiness of nanoparticles can predict performance</a:t>
            </a:r>
          </a:p>
        </p:txBody>
      </p:sp>
      <p:sp>
        <p:nvSpPr>
          <p:cNvPr id="2" name="Text Placeholder 1"/>
          <p:cNvSpPr>
            <a:spLocks noGrp="1"/>
          </p:cNvSpPr>
          <p:nvPr>
            <p:ph idx="1"/>
          </p:nvPr>
        </p:nvSpPr>
        <p:spPr/>
        <p:txBody>
          <a:bodyPr>
            <a:normAutofit/>
          </a:bodyPr>
          <a:lstStyle/>
          <a:p>
            <a:r>
              <a:rPr lang="en-US" dirty="0"/>
              <a:t>The coagulant forms sticky nanoparticles</a:t>
            </a:r>
          </a:p>
          <a:p>
            <a:r>
              <a:rPr lang="en-US" dirty="0"/>
              <a:t>The bond between a coagulant nanoparticle and a clay platelet is strong</a:t>
            </a:r>
          </a:p>
          <a:p>
            <a:r>
              <a:rPr lang="en-US" dirty="0"/>
              <a:t>The bond between two coagulant nanoparticles is weaker </a:t>
            </a:r>
          </a:p>
          <a:p>
            <a:r>
              <a:rPr lang="en-US" dirty="0"/>
              <a:t>Macromolecules of dissolved organic matter (DOM) cover the coagulant nanoparticles (and DOM isn’t sticky)</a:t>
            </a:r>
          </a:p>
        </p:txBody>
      </p:sp>
      <p:sp>
        <p:nvSpPr>
          <p:cNvPr id="4" name="TextBox 3"/>
          <p:cNvSpPr txBox="1"/>
          <p:nvPr/>
        </p:nvSpPr>
        <p:spPr>
          <a:xfrm>
            <a:off x="855329" y="6126163"/>
            <a:ext cx="7603958" cy="523220"/>
          </a:xfrm>
          <a:prstGeom prst="rect">
            <a:avLst/>
          </a:prstGeom>
          <a:noFill/>
        </p:spPr>
        <p:txBody>
          <a:bodyPr wrap="square" rtlCol="0">
            <a:spAutoFit/>
          </a:bodyPr>
          <a:lstStyle/>
          <a:p>
            <a:r>
              <a:rPr lang="en-US" dirty="0">
                <a:latin typeface="Helvetica" panose="020B0604020202020204" pitchFamily="34" charset="0"/>
                <a:cs typeface="Helvetica" panose="020B0604020202020204" pitchFamily="34" charset="0"/>
              </a:rPr>
              <a:t>There is still much to learn about flocculation!</a:t>
            </a:r>
          </a:p>
        </p:txBody>
      </p:sp>
    </p:spTree>
    <p:extLst>
      <p:ext uri="{BB962C8B-B14F-4D97-AF65-F5344CB8AC3E}">
        <p14:creationId xmlns:p14="http://schemas.microsoft.com/office/powerpoint/2010/main" val="250714817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1474" name="Picture 2" descr="Image result"/>
          <p:cNvPicPr>
            <a:picLocks noChangeAspect="1" noChangeArrowheads="1"/>
          </p:cNvPicPr>
          <p:nvPr/>
        </p:nvPicPr>
        <p:blipFill rotWithShape="1">
          <a:blip r:embed="rId2">
            <a:clrChange>
              <a:clrFrom>
                <a:srgbClr val="020202"/>
              </a:clrFrom>
              <a:clrTo>
                <a:srgbClr val="020202">
                  <a:alpha val="0"/>
                </a:srgbClr>
              </a:clrTo>
            </a:clrChange>
            <a:extLst>
              <a:ext uri="{28A0092B-C50C-407E-A947-70E740481C1C}">
                <a14:useLocalDpi xmlns:a14="http://schemas.microsoft.com/office/drawing/2010/main" val="0"/>
              </a:ext>
            </a:extLst>
          </a:blip>
          <a:srcRect l="16310" r="11374" b="5721"/>
          <a:stretch/>
        </p:blipFill>
        <p:spPr bwMode="auto">
          <a:xfrm>
            <a:off x="385354" y="1376226"/>
            <a:ext cx="4981303" cy="547932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Human hair is 50 mm in diameter</a:t>
            </a:r>
          </a:p>
        </p:txBody>
      </p:sp>
      <p:sp>
        <p:nvSpPr>
          <p:cNvPr id="8" name="Flowchart: Magnetic Disk 7"/>
          <p:cNvSpPr/>
          <p:nvPr/>
        </p:nvSpPr>
        <p:spPr>
          <a:xfrm>
            <a:off x="5734595" y="1607820"/>
            <a:ext cx="640080" cy="200297"/>
          </a:xfrm>
          <a:prstGeom prst="flowChartMagneticDisk">
            <a:avLst/>
          </a:prstGeom>
          <a:solidFill>
            <a:schemeClr val="accent5">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 name="Oval 8"/>
          <p:cNvSpPr/>
          <p:nvPr/>
        </p:nvSpPr>
        <p:spPr>
          <a:xfrm>
            <a:off x="6127565" y="4115888"/>
            <a:ext cx="9144" cy="9144"/>
          </a:xfrm>
          <a:prstGeom prst="ellipse">
            <a:avLst/>
          </a:prstGeom>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pic>
        <p:nvPicPr>
          <p:cNvPr id="2281476" name="Picture 4" descr="Image result for bacteria celul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03" t="11768" r="30242" b="14771"/>
          <a:stretch/>
        </p:blipFill>
        <p:spPr bwMode="auto">
          <a:xfrm>
            <a:off x="6113430" y="2847704"/>
            <a:ext cx="87518" cy="9144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123612" y="1394731"/>
            <a:ext cx="780983" cy="523220"/>
          </a:xfrm>
          <a:prstGeom prst="rect">
            <a:avLst/>
          </a:prstGeom>
          <a:noFill/>
        </p:spPr>
        <p:txBody>
          <a:bodyPr wrap="none" rtlCol="0">
            <a:spAutoFit/>
          </a:bodyPr>
          <a:lstStyle/>
          <a:p>
            <a:r>
              <a:rPr lang="en-US" dirty="0"/>
              <a:t>clay</a:t>
            </a:r>
          </a:p>
        </p:txBody>
      </p:sp>
      <p:sp>
        <p:nvSpPr>
          <p:cNvPr id="16" name="TextBox 15"/>
          <p:cNvSpPr txBox="1"/>
          <p:nvPr/>
        </p:nvSpPr>
        <p:spPr>
          <a:xfrm>
            <a:off x="6762206" y="2613931"/>
            <a:ext cx="2023311" cy="523220"/>
          </a:xfrm>
          <a:prstGeom prst="rect">
            <a:avLst/>
          </a:prstGeom>
          <a:noFill/>
        </p:spPr>
        <p:txBody>
          <a:bodyPr wrap="none" rtlCol="0">
            <a:spAutoFit/>
          </a:bodyPr>
          <a:lstStyle/>
          <a:p>
            <a:r>
              <a:rPr lang="en-US" dirty="0"/>
              <a:t>bacterial cell</a:t>
            </a:r>
          </a:p>
        </p:txBody>
      </p:sp>
    </p:spTree>
    <p:extLst>
      <p:ext uri="{BB962C8B-B14F-4D97-AF65-F5344CB8AC3E}">
        <p14:creationId xmlns:p14="http://schemas.microsoft.com/office/powerpoint/2010/main" val="133698188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Sizes of a few particles</a:t>
            </a:r>
          </a:p>
        </p:txBody>
      </p:sp>
      <p:sp>
        <p:nvSpPr>
          <p:cNvPr id="6" name="TextBox 5"/>
          <p:cNvSpPr txBox="1"/>
          <p:nvPr/>
        </p:nvSpPr>
        <p:spPr>
          <a:xfrm>
            <a:off x="3955834" y="2035833"/>
            <a:ext cx="4389343"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7000 nm, 7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 0.007 mm</a:t>
            </a:r>
          </a:p>
        </p:txBody>
      </p:sp>
      <p:sp>
        <p:nvSpPr>
          <p:cNvPr id="7" name="TextBox 6"/>
          <p:cNvSpPr txBox="1"/>
          <p:nvPr/>
        </p:nvSpPr>
        <p:spPr>
          <a:xfrm>
            <a:off x="3955834" y="4664603"/>
            <a:ext cx="2690160"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90 nm, 0.09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a:t>
            </a:r>
          </a:p>
        </p:txBody>
      </p:sp>
      <p:grpSp>
        <p:nvGrpSpPr>
          <p:cNvPr id="2" name="Group 1"/>
          <p:cNvGrpSpPr/>
          <p:nvPr/>
        </p:nvGrpSpPr>
        <p:grpSpPr>
          <a:xfrm>
            <a:off x="385708" y="1289414"/>
            <a:ext cx="3200400" cy="1543606"/>
            <a:chOff x="385708" y="1289414"/>
            <a:chExt cx="3200400" cy="1543606"/>
          </a:xfrm>
        </p:grpSpPr>
        <p:sp>
          <p:nvSpPr>
            <p:cNvPr id="4" name="Flowchart: Magnetic Disk 3"/>
            <p:cNvSpPr/>
            <p:nvPr/>
          </p:nvSpPr>
          <p:spPr>
            <a:xfrm>
              <a:off x="385708" y="1761866"/>
              <a:ext cx="3200400" cy="1071154"/>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1582176" y="1289414"/>
              <a:ext cx="824265"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clay</a:t>
              </a:r>
            </a:p>
          </p:txBody>
        </p:sp>
      </p:grpSp>
      <p:grpSp>
        <p:nvGrpSpPr>
          <p:cNvPr id="17" name="Group 16"/>
          <p:cNvGrpSpPr/>
          <p:nvPr/>
        </p:nvGrpSpPr>
        <p:grpSpPr>
          <a:xfrm>
            <a:off x="110039" y="4337487"/>
            <a:ext cx="3908442" cy="642240"/>
            <a:chOff x="110039" y="3969696"/>
            <a:chExt cx="3908442" cy="642240"/>
          </a:xfrm>
        </p:grpSpPr>
        <p:sp>
          <p:nvSpPr>
            <p:cNvPr id="5" name="Oval 4"/>
            <p:cNvSpPr/>
            <p:nvPr/>
          </p:nvSpPr>
          <p:spPr>
            <a:xfrm>
              <a:off x="2041396" y="4566216"/>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10039" y="3969696"/>
              <a:ext cx="3908442" cy="523220"/>
            </a:xfrm>
            <a:prstGeom prst="rect">
              <a:avLst/>
            </a:prstGeom>
            <a:noFill/>
          </p:spPr>
          <p:txBody>
            <a:bodyPr wrap="none" rtlCol="0">
              <a:spAutoFit/>
            </a:bodyPr>
            <a:lstStyle/>
            <a:p>
              <a:pPr algn="ctr"/>
              <a:r>
                <a:rPr lang="en-US" dirty="0"/>
                <a:t>Nanoparticle of coagulant</a:t>
              </a:r>
            </a:p>
          </p:txBody>
        </p:sp>
      </p:grpSp>
      <p:grpSp>
        <p:nvGrpSpPr>
          <p:cNvPr id="8" name="Group 7"/>
          <p:cNvGrpSpPr/>
          <p:nvPr/>
        </p:nvGrpSpPr>
        <p:grpSpPr>
          <a:xfrm>
            <a:off x="1371599" y="3120740"/>
            <a:ext cx="1465466" cy="929027"/>
            <a:chOff x="1371599" y="2967369"/>
            <a:chExt cx="1465466" cy="929027"/>
          </a:xfrm>
        </p:grpSpPr>
        <p:pic>
          <p:nvPicPr>
            <p:cNvPr id="10" name="Picture 4" descr="Image result for bacteria celul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303" t="11768" r="30242" b="14771"/>
            <a:stretch/>
          </p:blipFill>
          <p:spPr bwMode="auto">
            <a:xfrm>
              <a:off x="1875732" y="3418707"/>
              <a:ext cx="457200" cy="47768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371599" y="2967369"/>
              <a:ext cx="1465466"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bacteria</a:t>
              </a:r>
            </a:p>
          </p:txBody>
        </p:sp>
      </p:grpSp>
      <p:sp>
        <p:nvSpPr>
          <p:cNvPr id="14" name="TextBox 13"/>
          <p:cNvSpPr txBox="1"/>
          <p:nvPr/>
        </p:nvSpPr>
        <p:spPr>
          <a:xfrm>
            <a:off x="3955834" y="3350218"/>
            <a:ext cx="4389343"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1000 nm, 1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 0.001 mm</a:t>
            </a:r>
          </a:p>
        </p:txBody>
      </p:sp>
      <p:sp>
        <p:nvSpPr>
          <p:cNvPr id="15" name="TextBox 14"/>
          <p:cNvSpPr txBox="1"/>
          <p:nvPr/>
        </p:nvSpPr>
        <p:spPr>
          <a:xfrm>
            <a:off x="3955834" y="5978989"/>
            <a:ext cx="2690160"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50 nm, 0.05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a:t>
            </a:r>
          </a:p>
        </p:txBody>
      </p:sp>
      <p:grpSp>
        <p:nvGrpSpPr>
          <p:cNvPr id="18" name="Group 17"/>
          <p:cNvGrpSpPr/>
          <p:nvPr/>
        </p:nvGrpSpPr>
        <p:grpSpPr>
          <a:xfrm>
            <a:off x="707493" y="5234803"/>
            <a:ext cx="2545096" cy="1119886"/>
            <a:chOff x="707493" y="4939380"/>
            <a:chExt cx="2545096" cy="1119886"/>
          </a:xfrm>
        </p:grpSpPr>
        <p:sp>
          <p:nvSpPr>
            <p:cNvPr id="12" name="TextBox 11"/>
            <p:cNvSpPr txBox="1"/>
            <p:nvPr/>
          </p:nvSpPr>
          <p:spPr>
            <a:xfrm>
              <a:off x="707493" y="4939380"/>
              <a:ext cx="2545096" cy="954107"/>
            </a:xfrm>
            <a:prstGeom prst="rect">
              <a:avLst/>
            </a:prstGeom>
            <a:noFill/>
          </p:spPr>
          <p:txBody>
            <a:bodyPr wrap="square" rtlCol="0">
              <a:spAutoFit/>
            </a:bodyPr>
            <a:lstStyle/>
            <a:p>
              <a:pPr algn="ctr"/>
              <a:r>
                <a:rPr lang="en-US" dirty="0"/>
                <a:t>Dissolved organic matter</a:t>
              </a:r>
            </a:p>
          </p:txBody>
        </p:sp>
        <p:sp>
          <p:nvSpPr>
            <p:cNvPr id="16" name="Oval 15"/>
            <p:cNvSpPr/>
            <p:nvPr/>
          </p:nvSpPr>
          <p:spPr>
            <a:xfrm>
              <a:off x="1970897" y="6040978"/>
              <a:ext cx="18288" cy="182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0933876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coagulant should we add?</a:t>
            </a:r>
          </a:p>
        </p:txBody>
      </p:sp>
      <p:sp>
        <p:nvSpPr>
          <p:cNvPr id="4" name="Text Placeholder 3"/>
          <p:cNvSpPr>
            <a:spLocks noGrp="1"/>
          </p:cNvSpPr>
          <p:nvPr>
            <p:ph idx="1"/>
          </p:nvPr>
        </p:nvSpPr>
        <p:spPr>
          <a:xfrm>
            <a:off x="285751" y="1752600"/>
            <a:ext cx="4820822" cy="3998913"/>
          </a:xfrm>
        </p:spPr>
        <p:txBody>
          <a:bodyPr>
            <a:normAutofit lnSpcReduction="10000"/>
          </a:bodyPr>
          <a:lstStyle/>
          <a:p>
            <a:r>
              <a:rPr lang="en-US" dirty="0"/>
              <a:t>Our hypothesis:</a:t>
            </a:r>
          </a:p>
          <a:p>
            <a:r>
              <a:rPr lang="en-US" dirty="0"/>
              <a:t>When one clay platelet contacts another clay platelet, they will stick together if and only if there is a coagulant nanoparticle at the point of contact</a:t>
            </a:r>
          </a:p>
        </p:txBody>
      </p:sp>
      <p:sp>
        <p:nvSpPr>
          <p:cNvPr id="6" name="Flowchart: Magnetic Disk 5"/>
          <p:cNvSpPr/>
          <p:nvPr/>
        </p:nvSpPr>
        <p:spPr>
          <a:xfrm>
            <a:off x="5764213" y="2225052"/>
            <a:ext cx="3200400" cy="1071154"/>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6960681" y="1752600"/>
            <a:ext cx="824265"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clay</a:t>
            </a:r>
          </a:p>
        </p:txBody>
      </p:sp>
      <p:sp>
        <p:nvSpPr>
          <p:cNvPr id="9" name="Oval 8"/>
          <p:cNvSpPr/>
          <p:nvPr/>
        </p:nvSpPr>
        <p:spPr>
          <a:xfrm>
            <a:off x="6463294" y="233043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6615694" y="248283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6768094" y="239608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8116247" y="242187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7762210" y="232106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p:nvPr/>
        </p:nvSpPr>
        <p:spPr>
          <a:xfrm>
            <a:off x="7408173" y="243125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7054136" y="228824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6700099" y="275013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6346062" y="3212034"/>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5992025" y="270326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7635600" y="298227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8055287" y="2782995"/>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8474974" y="2907269"/>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7305012" y="2792393"/>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6135050" y="2944805"/>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8650824" y="260484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6735274" y="306674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p:cNvSpPr/>
          <p:nvPr/>
        </p:nvSpPr>
        <p:spPr>
          <a:xfrm>
            <a:off x="7802075" y="2529841"/>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8362439" y="249937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8922803" y="279246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7569961" y="308554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6540676" y="3012876"/>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8268659" y="2940204"/>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p:cNvSpPr/>
          <p:nvPr/>
        </p:nvSpPr>
        <p:spPr>
          <a:xfrm>
            <a:off x="7098697" y="2628381"/>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p:cNvSpPr/>
          <p:nvPr/>
        </p:nvSpPr>
        <p:spPr>
          <a:xfrm>
            <a:off x="5928735" y="262605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6068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10"/>
                            </p:stCondLst>
                            <p:childTnLst>
                              <p:par>
                                <p:cTn id="8" presetID="1" presetClass="entr" presetSubtype="0" fill="hold" grpId="0" nodeType="afterEffect">
                                  <p:stCondLst>
                                    <p:cond delay="10"/>
                                  </p:stCondLst>
                                  <p:childTnLst>
                                    <p:set>
                                      <p:cBhvr>
                                        <p:cTn id="9" dur="1" fill="hold">
                                          <p:stCondLst>
                                            <p:cond delay="0"/>
                                          </p:stCondLst>
                                        </p:cTn>
                                        <p:tgtEl>
                                          <p:spTgt spid="13"/>
                                        </p:tgtEl>
                                        <p:attrNameLst>
                                          <p:attrName>style.visibility</p:attrName>
                                        </p:attrNameLst>
                                      </p:cBhvr>
                                      <p:to>
                                        <p:strVal val="visible"/>
                                      </p:to>
                                    </p:set>
                                  </p:childTnLst>
                                </p:cTn>
                              </p:par>
                            </p:childTnLst>
                          </p:cTn>
                        </p:par>
                        <p:par>
                          <p:cTn id="10" fill="hold">
                            <p:stCondLst>
                              <p:cond delay="20"/>
                            </p:stCondLst>
                            <p:childTnLst>
                              <p:par>
                                <p:cTn id="11" presetID="1" presetClass="entr" presetSubtype="0" fill="hold" grpId="0" nodeType="afterEffect">
                                  <p:stCondLst>
                                    <p:cond delay="10"/>
                                  </p:stCondLst>
                                  <p:childTnLst>
                                    <p:set>
                                      <p:cBhvr>
                                        <p:cTn id="12" dur="1" fill="hold">
                                          <p:stCondLst>
                                            <p:cond delay="0"/>
                                          </p:stCondLst>
                                        </p:cTn>
                                        <p:tgtEl>
                                          <p:spTgt spid="14"/>
                                        </p:tgtEl>
                                        <p:attrNameLst>
                                          <p:attrName>style.visibility</p:attrName>
                                        </p:attrNameLst>
                                      </p:cBhvr>
                                      <p:to>
                                        <p:strVal val="visible"/>
                                      </p:to>
                                    </p:set>
                                  </p:childTnLst>
                                </p:cTn>
                              </p:par>
                            </p:childTnLst>
                          </p:cTn>
                        </p:par>
                        <p:par>
                          <p:cTn id="13" fill="hold">
                            <p:stCondLst>
                              <p:cond delay="30"/>
                            </p:stCondLst>
                            <p:childTnLst>
                              <p:par>
                                <p:cTn id="14" presetID="1" presetClass="entr" presetSubtype="0" fill="hold" grpId="0" nodeType="afterEffect">
                                  <p:stCondLst>
                                    <p:cond delay="10"/>
                                  </p:stCondLst>
                                  <p:childTnLst>
                                    <p:set>
                                      <p:cBhvr>
                                        <p:cTn id="15" dur="1" fill="hold">
                                          <p:stCondLst>
                                            <p:cond delay="0"/>
                                          </p:stCondLst>
                                        </p:cTn>
                                        <p:tgtEl>
                                          <p:spTgt spid="15"/>
                                        </p:tgtEl>
                                        <p:attrNameLst>
                                          <p:attrName>style.visibility</p:attrName>
                                        </p:attrNameLst>
                                      </p:cBhvr>
                                      <p:to>
                                        <p:strVal val="visible"/>
                                      </p:to>
                                    </p:set>
                                  </p:childTnLst>
                                </p:cTn>
                              </p:par>
                            </p:childTnLst>
                          </p:cTn>
                        </p:par>
                        <p:par>
                          <p:cTn id="16" fill="hold">
                            <p:stCondLst>
                              <p:cond delay="40"/>
                            </p:stCondLst>
                            <p:childTnLst>
                              <p:par>
                                <p:cTn id="17" presetID="1" presetClass="entr" presetSubtype="0" fill="hold" grpId="0" nodeType="afterEffect">
                                  <p:stCondLst>
                                    <p:cond delay="10"/>
                                  </p:stCondLst>
                                  <p:childTnLst>
                                    <p:set>
                                      <p:cBhvr>
                                        <p:cTn id="18" dur="1" fill="hold">
                                          <p:stCondLst>
                                            <p:cond delay="0"/>
                                          </p:stCondLst>
                                        </p:cTn>
                                        <p:tgtEl>
                                          <p:spTgt spid="16"/>
                                        </p:tgtEl>
                                        <p:attrNameLst>
                                          <p:attrName>style.visibility</p:attrName>
                                        </p:attrNameLst>
                                      </p:cBhvr>
                                      <p:to>
                                        <p:strVal val="visible"/>
                                      </p:to>
                                    </p:set>
                                  </p:childTnLst>
                                </p:cTn>
                              </p:par>
                            </p:childTnLst>
                          </p:cTn>
                        </p:par>
                        <p:par>
                          <p:cTn id="19" fill="hold">
                            <p:stCondLst>
                              <p:cond delay="50"/>
                            </p:stCondLst>
                            <p:childTnLst>
                              <p:par>
                                <p:cTn id="20" presetID="1" presetClass="entr" presetSubtype="0" fill="hold" grpId="0" nodeType="afterEffect">
                                  <p:stCondLst>
                                    <p:cond delay="10"/>
                                  </p:stCondLst>
                                  <p:childTnLst>
                                    <p:set>
                                      <p:cBhvr>
                                        <p:cTn id="21" dur="1" fill="hold">
                                          <p:stCondLst>
                                            <p:cond delay="0"/>
                                          </p:stCondLst>
                                        </p:cTn>
                                        <p:tgtEl>
                                          <p:spTgt spid="17"/>
                                        </p:tgtEl>
                                        <p:attrNameLst>
                                          <p:attrName>style.visibility</p:attrName>
                                        </p:attrNameLst>
                                      </p:cBhvr>
                                      <p:to>
                                        <p:strVal val="visible"/>
                                      </p:to>
                                    </p:set>
                                  </p:childTnLst>
                                </p:cTn>
                              </p:par>
                            </p:childTnLst>
                          </p:cTn>
                        </p:par>
                        <p:par>
                          <p:cTn id="22" fill="hold">
                            <p:stCondLst>
                              <p:cond delay="60"/>
                            </p:stCondLst>
                            <p:childTnLst>
                              <p:par>
                                <p:cTn id="23" presetID="1" presetClass="entr" presetSubtype="0" fill="hold" grpId="0" nodeType="afterEffect">
                                  <p:stCondLst>
                                    <p:cond delay="10"/>
                                  </p:stCondLst>
                                  <p:childTnLst>
                                    <p:set>
                                      <p:cBhvr>
                                        <p:cTn id="24" dur="1" fill="hold">
                                          <p:stCondLst>
                                            <p:cond delay="0"/>
                                          </p:stCondLst>
                                        </p:cTn>
                                        <p:tgtEl>
                                          <p:spTgt spid="18"/>
                                        </p:tgtEl>
                                        <p:attrNameLst>
                                          <p:attrName>style.visibility</p:attrName>
                                        </p:attrNameLst>
                                      </p:cBhvr>
                                      <p:to>
                                        <p:strVal val="visible"/>
                                      </p:to>
                                    </p:set>
                                  </p:childTnLst>
                                </p:cTn>
                              </p:par>
                            </p:childTnLst>
                          </p:cTn>
                        </p:par>
                        <p:par>
                          <p:cTn id="25" fill="hold">
                            <p:stCondLst>
                              <p:cond delay="70"/>
                            </p:stCondLst>
                            <p:childTnLst>
                              <p:par>
                                <p:cTn id="26" presetID="1" presetClass="entr" presetSubtype="0" fill="hold" grpId="0" nodeType="afterEffect">
                                  <p:stCondLst>
                                    <p:cond delay="10"/>
                                  </p:stCondLst>
                                  <p:childTnLst>
                                    <p:set>
                                      <p:cBhvr>
                                        <p:cTn id="27" dur="1" fill="hold">
                                          <p:stCondLst>
                                            <p:cond delay="0"/>
                                          </p:stCondLst>
                                        </p:cTn>
                                        <p:tgtEl>
                                          <p:spTgt spid="19"/>
                                        </p:tgtEl>
                                        <p:attrNameLst>
                                          <p:attrName>style.visibility</p:attrName>
                                        </p:attrNameLst>
                                      </p:cBhvr>
                                      <p:to>
                                        <p:strVal val="visible"/>
                                      </p:to>
                                    </p:set>
                                  </p:childTnLst>
                                </p:cTn>
                              </p:par>
                            </p:childTnLst>
                          </p:cTn>
                        </p:par>
                        <p:par>
                          <p:cTn id="28" fill="hold">
                            <p:stCondLst>
                              <p:cond delay="80"/>
                            </p:stCondLst>
                            <p:childTnLst>
                              <p:par>
                                <p:cTn id="29" presetID="1" presetClass="entr" presetSubtype="0" fill="hold" grpId="0" nodeType="afterEffect">
                                  <p:stCondLst>
                                    <p:cond delay="10"/>
                                  </p:stCondLst>
                                  <p:childTnLst>
                                    <p:set>
                                      <p:cBhvr>
                                        <p:cTn id="30" dur="1" fill="hold">
                                          <p:stCondLst>
                                            <p:cond delay="0"/>
                                          </p:stCondLst>
                                        </p:cTn>
                                        <p:tgtEl>
                                          <p:spTgt spid="20"/>
                                        </p:tgtEl>
                                        <p:attrNameLst>
                                          <p:attrName>style.visibility</p:attrName>
                                        </p:attrNameLst>
                                      </p:cBhvr>
                                      <p:to>
                                        <p:strVal val="visible"/>
                                      </p:to>
                                    </p:set>
                                  </p:childTnLst>
                                </p:cTn>
                              </p:par>
                            </p:childTnLst>
                          </p:cTn>
                        </p:par>
                        <p:par>
                          <p:cTn id="31" fill="hold">
                            <p:stCondLst>
                              <p:cond delay="90"/>
                            </p:stCondLst>
                            <p:childTnLst>
                              <p:par>
                                <p:cTn id="32" presetID="1" presetClass="entr" presetSubtype="0" fill="hold" grpId="0" nodeType="afterEffect">
                                  <p:stCondLst>
                                    <p:cond delay="10"/>
                                  </p:stCondLst>
                                  <p:childTnLst>
                                    <p:set>
                                      <p:cBhvr>
                                        <p:cTn id="33" dur="1" fill="hold">
                                          <p:stCondLst>
                                            <p:cond delay="0"/>
                                          </p:stCondLst>
                                        </p:cTn>
                                        <p:tgtEl>
                                          <p:spTgt spid="21"/>
                                        </p:tgtEl>
                                        <p:attrNameLst>
                                          <p:attrName>style.visibility</p:attrName>
                                        </p:attrNameLst>
                                      </p:cBhvr>
                                      <p:to>
                                        <p:strVal val="visible"/>
                                      </p:to>
                                    </p:set>
                                  </p:childTnLst>
                                </p:cTn>
                              </p:par>
                            </p:childTnLst>
                          </p:cTn>
                        </p:par>
                        <p:par>
                          <p:cTn id="34" fill="hold">
                            <p:stCondLst>
                              <p:cond delay="100"/>
                            </p:stCondLst>
                            <p:childTnLst>
                              <p:par>
                                <p:cTn id="35" presetID="1" presetClass="entr" presetSubtype="0" fill="hold" grpId="0" nodeType="afterEffect">
                                  <p:stCondLst>
                                    <p:cond delay="10"/>
                                  </p:stCondLst>
                                  <p:childTnLst>
                                    <p:set>
                                      <p:cBhvr>
                                        <p:cTn id="36" dur="1" fill="hold">
                                          <p:stCondLst>
                                            <p:cond delay="0"/>
                                          </p:stCondLst>
                                        </p:cTn>
                                        <p:tgtEl>
                                          <p:spTgt spid="22"/>
                                        </p:tgtEl>
                                        <p:attrNameLst>
                                          <p:attrName>style.visibility</p:attrName>
                                        </p:attrNameLst>
                                      </p:cBhvr>
                                      <p:to>
                                        <p:strVal val="visible"/>
                                      </p:to>
                                    </p:set>
                                  </p:childTnLst>
                                </p:cTn>
                              </p:par>
                            </p:childTnLst>
                          </p:cTn>
                        </p:par>
                        <p:par>
                          <p:cTn id="37" fill="hold">
                            <p:stCondLst>
                              <p:cond delay="110"/>
                            </p:stCondLst>
                            <p:childTnLst>
                              <p:par>
                                <p:cTn id="38" presetID="1" presetClass="entr" presetSubtype="0" fill="hold" grpId="0" nodeType="afterEffect">
                                  <p:stCondLst>
                                    <p:cond delay="10"/>
                                  </p:stCondLst>
                                  <p:childTnLst>
                                    <p:set>
                                      <p:cBhvr>
                                        <p:cTn id="39" dur="1" fill="hold">
                                          <p:stCondLst>
                                            <p:cond delay="0"/>
                                          </p:stCondLst>
                                        </p:cTn>
                                        <p:tgtEl>
                                          <p:spTgt spid="23"/>
                                        </p:tgtEl>
                                        <p:attrNameLst>
                                          <p:attrName>style.visibility</p:attrName>
                                        </p:attrNameLst>
                                      </p:cBhvr>
                                      <p:to>
                                        <p:strVal val="visible"/>
                                      </p:to>
                                    </p:set>
                                  </p:childTnLst>
                                </p:cTn>
                              </p:par>
                            </p:childTnLst>
                          </p:cTn>
                        </p:par>
                        <p:par>
                          <p:cTn id="40" fill="hold">
                            <p:stCondLst>
                              <p:cond delay="120"/>
                            </p:stCondLst>
                            <p:childTnLst>
                              <p:par>
                                <p:cTn id="41" presetID="1" presetClass="entr" presetSubtype="0" fill="hold" grpId="0" nodeType="afterEffect">
                                  <p:stCondLst>
                                    <p:cond delay="10"/>
                                  </p:stCondLst>
                                  <p:childTnLst>
                                    <p:set>
                                      <p:cBhvr>
                                        <p:cTn id="42" dur="1" fill="hold">
                                          <p:stCondLst>
                                            <p:cond delay="0"/>
                                          </p:stCondLst>
                                        </p:cTn>
                                        <p:tgtEl>
                                          <p:spTgt spid="24"/>
                                        </p:tgtEl>
                                        <p:attrNameLst>
                                          <p:attrName>style.visibility</p:attrName>
                                        </p:attrNameLst>
                                      </p:cBhvr>
                                      <p:to>
                                        <p:strVal val="visible"/>
                                      </p:to>
                                    </p:set>
                                  </p:childTnLst>
                                </p:cTn>
                              </p:par>
                            </p:childTnLst>
                          </p:cTn>
                        </p:par>
                        <p:par>
                          <p:cTn id="43" fill="hold">
                            <p:stCondLst>
                              <p:cond delay="130"/>
                            </p:stCondLst>
                            <p:childTnLst>
                              <p:par>
                                <p:cTn id="44" presetID="1" presetClass="entr" presetSubtype="0" fill="hold" grpId="0" nodeType="afterEffect">
                                  <p:stCondLst>
                                    <p:cond delay="10"/>
                                  </p:stCondLst>
                                  <p:childTnLst>
                                    <p:set>
                                      <p:cBhvr>
                                        <p:cTn id="45" dur="1" fill="hold">
                                          <p:stCondLst>
                                            <p:cond delay="0"/>
                                          </p:stCondLst>
                                        </p:cTn>
                                        <p:tgtEl>
                                          <p:spTgt spid="25"/>
                                        </p:tgtEl>
                                        <p:attrNameLst>
                                          <p:attrName>style.visibility</p:attrName>
                                        </p:attrNameLst>
                                      </p:cBhvr>
                                      <p:to>
                                        <p:strVal val="visible"/>
                                      </p:to>
                                    </p:set>
                                  </p:childTnLst>
                                </p:cTn>
                              </p:par>
                            </p:childTnLst>
                          </p:cTn>
                        </p:par>
                        <p:par>
                          <p:cTn id="46" fill="hold">
                            <p:stCondLst>
                              <p:cond delay="140"/>
                            </p:stCondLst>
                            <p:childTnLst>
                              <p:par>
                                <p:cTn id="47" presetID="1" presetClass="entr" presetSubtype="0" fill="hold" grpId="0" nodeType="afterEffect">
                                  <p:stCondLst>
                                    <p:cond delay="10"/>
                                  </p:stCondLst>
                                  <p:childTnLst>
                                    <p:set>
                                      <p:cBhvr>
                                        <p:cTn id="48" dur="1" fill="hold">
                                          <p:stCondLst>
                                            <p:cond delay="0"/>
                                          </p:stCondLst>
                                        </p:cTn>
                                        <p:tgtEl>
                                          <p:spTgt spid="26"/>
                                        </p:tgtEl>
                                        <p:attrNameLst>
                                          <p:attrName>style.visibility</p:attrName>
                                        </p:attrNameLst>
                                      </p:cBhvr>
                                      <p:to>
                                        <p:strVal val="visible"/>
                                      </p:to>
                                    </p:set>
                                  </p:childTnLst>
                                </p:cTn>
                              </p:par>
                            </p:childTnLst>
                          </p:cTn>
                        </p:par>
                        <p:par>
                          <p:cTn id="49" fill="hold">
                            <p:stCondLst>
                              <p:cond delay="150"/>
                            </p:stCondLst>
                            <p:childTnLst>
                              <p:par>
                                <p:cTn id="50" presetID="1" presetClass="entr" presetSubtype="0" fill="hold" grpId="0" nodeType="afterEffect">
                                  <p:stCondLst>
                                    <p:cond delay="10"/>
                                  </p:stCondLst>
                                  <p:childTnLst>
                                    <p:set>
                                      <p:cBhvr>
                                        <p:cTn id="51" dur="1" fill="hold">
                                          <p:stCondLst>
                                            <p:cond delay="0"/>
                                          </p:stCondLst>
                                        </p:cTn>
                                        <p:tgtEl>
                                          <p:spTgt spid="27"/>
                                        </p:tgtEl>
                                        <p:attrNameLst>
                                          <p:attrName>style.visibility</p:attrName>
                                        </p:attrNameLst>
                                      </p:cBhvr>
                                      <p:to>
                                        <p:strVal val="visible"/>
                                      </p:to>
                                    </p:set>
                                  </p:childTnLst>
                                </p:cTn>
                              </p:par>
                            </p:childTnLst>
                          </p:cTn>
                        </p:par>
                        <p:par>
                          <p:cTn id="52" fill="hold">
                            <p:stCondLst>
                              <p:cond delay="160"/>
                            </p:stCondLst>
                            <p:childTnLst>
                              <p:par>
                                <p:cTn id="53" presetID="1" presetClass="entr" presetSubtype="0" fill="hold" grpId="0" nodeType="afterEffect">
                                  <p:stCondLst>
                                    <p:cond delay="10"/>
                                  </p:stCondLst>
                                  <p:childTnLst>
                                    <p:set>
                                      <p:cBhvr>
                                        <p:cTn id="54" dur="1" fill="hold">
                                          <p:stCondLst>
                                            <p:cond delay="0"/>
                                          </p:stCondLst>
                                        </p:cTn>
                                        <p:tgtEl>
                                          <p:spTgt spid="28"/>
                                        </p:tgtEl>
                                        <p:attrNameLst>
                                          <p:attrName>style.visibility</p:attrName>
                                        </p:attrNameLst>
                                      </p:cBhvr>
                                      <p:to>
                                        <p:strVal val="visible"/>
                                      </p:to>
                                    </p:set>
                                  </p:childTnLst>
                                </p:cTn>
                              </p:par>
                            </p:childTnLst>
                          </p:cTn>
                        </p:par>
                        <p:par>
                          <p:cTn id="55" fill="hold">
                            <p:stCondLst>
                              <p:cond delay="170"/>
                            </p:stCondLst>
                            <p:childTnLst>
                              <p:par>
                                <p:cTn id="56" presetID="1" presetClass="entr" presetSubtype="0" fill="hold" grpId="0" nodeType="afterEffect">
                                  <p:stCondLst>
                                    <p:cond delay="10"/>
                                  </p:stCondLst>
                                  <p:childTnLst>
                                    <p:set>
                                      <p:cBhvr>
                                        <p:cTn id="57" dur="1" fill="hold">
                                          <p:stCondLst>
                                            <p:cond delay="0"/>
                                          </p:stCondLst>
                                        </p:cTn>
                                        <p:tgtEl>
                                          <p:spTgt spid="29"/>
                                        </p:tgtEl>
                                        <p:attrNameLst>
                                          <p:attrName>style.visibility</p:attrName>
                                        </p:attrNameLst>
                                      </p:cBhvr>
                                      <p:to>
                                        <p:strVal val="visible"/>
                                      </p:to>
                                    </p:set>
                                  </p:childTnLst>
                                </p:cTn>
                              </p:par>
                            </p:childTnLst>
                          </p:cTn>
                        </p:par>
                        <p:par>
                          <p:cTn id="58" fill="hold">
                            <p:stCondLst>
                              <p:cond delay="180"/>
                            </p:stCondLst>
                            <p:childTnLst>
                              <p:par>
                                <p:cTn id="59" presetID="1" presetClass="entr" presetSubtype="0" fill="hold" grpId="0" nodeType="afterEffect">
                                  <p:stCondLst>
                                    <p:cond delay="10"/>
                                  </p:stCondLst>
                                  <p:childTnLst>
                                    <p:set>
                                      <p:cBhvr>
                                        <p:cTn id="60" dur="1" fill="hold">
                                          <p:stCondLst>
                                            <p:cond delay="0"/>
                                          </p:stCondLst>
                                        </p:cTn>
                                        <p:tgtEl>
                                          <p:spTgt spid="30"/>
                                        </p:tgtEl>
                                        <p:attrNameLst>
                                          <p:attrName>style.visibility</p:attrName>
                                        </p:attrNameLst>
                                      </p:cBhvr>
                                      <p:to>
                                        <p:strVal val="visible"/>
                                      </p:to>
                                    </p:set>
                                  </p:childTnLst>
                                </p:cTn>
                              </p:par>
                            </p:childTnLst>
                          </p:cTn>
                        </p:par>
                        <p:par>
                          <p:cTn id="61" fill="hold">
                            <p:stCondLst>
                              <p:cond delay="190"/>
                            </p:stCondLst>
                            <p:childTnLst>
                              <p:par>
                                <p:cTn id="62" presetID="1" presetClass="entr" presetSubtype="0" fill="hold" grpId="0" nodeType="afterEffect">
                                  <p:stCondLst>
                                    <p:cond delay="10"/>
                                  </p:stCondLst>
                                  <p:childTnLst>
                                    <p:set>
                                      <p:cBhvr>
                                        <p:cTn id="63" dur="1" fill="hold">
                                          <p:stCondLst>
                                            <p:cond delay="0"/>
                                          </p:stCondLst>
                                        </p:cTn>
                                        <p:tgtEl>
                                          <p:spTgt spid="31"/>
                                        </p:tgtEl>
                                        <p:attrNameLst>
                                          <p:attrName>style.visibility</p:attrName>
                                        </p:attrNameLst>
                                      </p:cBhvr>
                                      <p:to>
                                        <p:strVal val="visible"/>
                                      </p:to>
                                    </p:set>
                                  </p:childTnLst>
                                </p:cTn>
                              </p:par>
                            </p:childTnLst>
                          </p:cTn>
                        </p:par>
                        <p:par>
                          <p:cTn id="64" fill="hold">
                            <p:stCondLst>
                              <p:cond delay="200"/>
                            </p:stCondLst>
                            <p:childTnLst>
                              <p:par>
                                <p:cTn id="65" presetID="1" presetClass="entr" presetSubtype="0" fill="hold" grpId="0" nodeType="afterEffect">
                                  <p:stCondLst>
                                    <p:cond delay="10"/>
                                  </p:stCondLst>
                                  <p:childTnLst>
                                    <p:set>
                                      <p:cBhvr>
                                        <p:cTn id="66" dur="1" fill="hold">
                                          <p:stCondLst>
                                            <p:cond delay="0"/>
                                          </p:stCondLst>
                                        </p:cTn>
                                        <p:tgtEl>
                                          <p:spTgt spid="32"/>
                                        </p:tgtEl>
                                        <p:attrNameLst>
                                          <p:attrName>style.visibility</p:attrName>
                                        </p:attrNameLst>
                                      </p:cBhvr>
                                      <p:to>
                                        <p:strVal val="visible"/>
                                      </p:to>
                                    </p:set>
                                  </p:childTnLst>
                                </p:cTn>
                              </p:par>
                            </p:childTnLst>
                          </p:cTn>
                        </p:par>
                        <p:par>
                          <p:cTn id="67" fill="hold">
                            <p:stCondLst>
                              <p:cond delay="210"/>
                            </p:stCondLst>
                            <p:childTnLst>
                              <p:par>
                                <p:cTn id="68" presetID="1" presetClass="entr" presetSubtype="0" fill="hold" grpId="0" nodeType="afterEffect">
                                  <p:stCondLst>
                                    <p:cond delay="10"/>
                                  </p:stCondLst>
                                  <p:childTnLst>
                                    <p:set>
                                      <p:cBhvr>
                                        <p:cTn id="69" dur="1" fill="hold">
                                          <p:stCondLst>
                                            <p:cond delay="0"/>
                                          </p:stCondLst>
                                        </p:cTn>
                                        <p:tgtEl>
                                          <p:spTgt spid="33"/>
                                        </p:tgtEl>
                                        <p:attrNameLst>
                                          <p:attrName>style.visibility</p:attrName>
                                        </p:attrNameLst>
                                      </p:cBhvr>
                                      <p:to>
                                        <p:strVal val="visible"/>
                                      </p:to>
                                    </p:set>
                                  </p:childTnLst>
                                </p:cTn>
                              </p:par>
                            </p:childTnLst>
                          </p:cTn>
                        </p:par>
                        <p:par>
                          <p:cTn id="70" fill="hold">
                            <p:stCondLst>
                              <p:cond delay="220"/>
                            </p:stCondLst>
                            <p:childTnLst>
                              <p:par>
                                <p:cTn id="71" presetID="1" presetClass="entr" presetSubtype="0" fill="hold" grpId="0" nodeType="afterEffect">
                                  <p:stCondLst>
                                    <p:cond delay="10"/>
                                  </p:stCondLst>
                                  <p:childTnLst>
                                    <p:set>
                                      <p:cBhvr>
                                        <p:cTn id="72" dur="1" fill="hold">
                                          <p:stCondLst>
                                            <p:cond delay="0"/>
                                          </p:stCondLst>
                                        </p:cTn>
                                        <p:tgtEl>
                                          <p:spTgt spid="34"/>
                                        </p:tgtEl>
                                        <p:attrNameLst>
                                          <p:attrName>style.visibility</p:attrName>
                                        </p:attrNameLst>
                                      </p:cBhvr>
                                      <p:to>
                                        <p:strVal val="visible"/>
                                      </p:to>
                                    </p:set>
                                  </p:childTnLst>
                                </p:cTn>
                              </p:par>
                            </p:childTnLst>
                          </p:cTn>
                        </p:par>
                        <p:par>
                          <p:cTn id="73" fill="hold">
                            <p:stCondLst>
                              <p:cond delay="230"/>
                            </p:stCondLst>
                            <p:childTnLst>
                              <p:par>
                                <p:cTn id="74" presetID="1" presetClass="entr" presetSubtype="0" fill="hold" grpId="0" nodeType="afterEffect">
                                  <p:stCondLst>
                                    <p:cond delay="10"/>
                                  </p:stCondLst>
                                  <p:childTnLst>
                                    <p:set>
                                      <p:cBhvr>
                                        <p:cTn id="75" dur="1" fill="hold">
                                          <p:stCondLst>
                                            <p:cond delay="0"/>
                                          </p:stCondLst>
                                        </p:cTn>
                                        <p:tgtEl>
                                          <p:spTgt spid="35"/>
                                        </p:tgtEl>
                                        <p:attrNameLst>
                                          <p:attrName>style.visibility</p:attrName>
                                        </p:attrNameLst>
                                      </p:cBhvr>
                                      <p:to>
                                        <p:strVal val="visible"/>
                                      </p:to>
                                    </p:set>
                                  </p:childTnLst>
                                </p:cTn>
                              </p:par>
                            </p:childTnLst>
                          </p:cTn>
                        </p:par>
                        <p:par>
                          <p:cTn id="76" fill="hold">
                            <p:stCondLst>
                              <p:cond delay="240"/>
                            </p:stCondLst>
                            <p:childTnLst>
                              <p:par>
                                <p:cTn id="77" presetID="1" presetClass="entr" presetSubtype="0" fill="hold" grpId="0" nodeType="afterEffect">
                                  <p:stCondLst>
                                    <p:cond delay="10"/>
                                  </p:stCondLst>
                                  <p:childTnLst>
                                    <p:set>
                                      <p:cBhvr>
                                        <p:cTn id="78" dur="1" fill="hold">
                                          <p:stCondLst>
                                            <p:cond delay="0"/>
                                          </p:stCondLst>
                                        </p:cTn>
                                        <p:tgtEl>
                                          <p:spTgt spid="3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Dissolved organic matter (DOM) covers the coagulant nanoparticles </a:t>
            </a:r>
          </a:p>
        </p:txBody>
      </p:sp>
      <p:sp>
        <p:nvSpPr>
          <p:cNvPr id="38" name="Oval 37"/>
          <p:cNvSpPr/>
          <p:nvPr/>
        </p:nvSpPr>
        <p:spPr>
          <a:xfrm>
            <a:off x="7070846" y="2314144"/>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5523918" y="1752600"/>
            <a:ext cx="3518913" cy="523220"/>
          </a:xfrm>
          <a:prstGeom prst="rect">
            <a:avLst/>
          </a:prstGeom>
          <a:noFill/>
        </p:spPr>
        <p:txBody>
          <a:bodyPr wrap="none" rtlCol="0">
            <a:spAutoFit/>
          </a:bodyPr>
          <a:lstStyle/>
          <a:p>
            <a:pPr algn="ctr"/>
            <a:r>
              <a:rPr lang="en-US" dirty="0"/>
              <a:t>Coagulant nanoparticle</a:t>
            </a:r>
          </a:p>
        </p:txBody>
      </p:sp>
      <p:sp>
        <p:nvSpPr>
          <p:cNvPr id="41" name="TextBox 40"/>
          <p:cNvSpPr txBox="1"/>
          <p:nvPr/>
        </p:nvSpPr>
        <p:spPr>
          <a:xfrm>
            <a:off x="6107749" y="3436016"/>
            <a:ext cx="2463078" cy="1384995"/>
          </a:xfrm>
          <a:prstGeom prst="rect">
            <a:avLst/>
          </a:prstGeom>
          <a:noFill/>
        </p:spPr>
        <p:txBody>
          <a:bodyPr wrap="square" rtlCol="0">
            <a:spAutoFit/>
          </a:bodyPr>
          <a:lstStyle/>
          <a:p>
            <a:pPr algn="ctr"/>
            <a:r>
              <a:rPr lang="en-US" dirty="0"/>
              <a:t>Dissolved Organic Matter (DOM)</a:t>
            </a:r>
          </a:p>
        </p:txBody>
      </p:sp>
      <p:sp>
        <p:nvSpPr>
          <p:cNvPr id="42" name="Oval 41"/>
          <p:cNvSpPr/>
          <p:nvPr/>
        </p:nvSpPr>
        <p:spPr>
          <a:xfrm>
            <a:off x="7339288" y="48210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p:cNvGrpSpPr/>
          <p:nvPr/>
        </p:nvGrpSpPr>
        <p:grpSpPr>
          <a:xfrm rot="3227972">
            <a:off x="3140153" y="5066356"/>
            <a:ext cx="498211" cy="561234"/>
            <a:chOff x="2369681" y="4968184"/>
            <a:chExt cx="498211" cy="561234"/>
          </a:xfrm>
        </p:grpSpPr>
        <p:sp>
          <p:nvSpPr>
            <p:cNvPr id="51" name="Oval 50"/>
            <p:cNvSpPr/>
            <p:nvPr/>
          </p:nvSpPr>
          <p:spPr>
            <a:xfrm>
              <a:off x="2410692" y="503018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a:off x="2371841" y="504646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p:cNvSpPr/>
            <p:nvPr/>
          </p:nvSpPr>
          <p:spPr>
            <a:xfrm>
              <a:off x="2369681" y="534653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p:cNvSpPr/>
            <p:nvPr/>
          </p:nvSpPr>
          <p:spPr>
            <a:xfrm>
              <a:off x="2559249" y="496818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p:cNvSpPr/>
            <p:nvPr/>
          </p:nvSpPr>
          <p:spPr>
            <a:xfrm>
              <a:off x="2468599" y="520926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p:cNvSpPr/>
            <p:nvPr/>
          </p:nvSpPr>
          <p:spPr>
            <a:xfrm>
              <a:off x="2658171" y="52881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p:cNvSpPr/>
            <p:nvPr/>
          </p:nvSpPr>
          <p:spPr>
            <a:xfrm>
              <a:off x="2656015" y="51014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 name="Group 57"/>
          <p:cNvGrpSpPr/>
          <p:nvPr/>
        </p:nvGrpSpPr>
        <p:grpSpPr>
          <a:xfrm rot="18655185">
            <a:off x="1546183" y="5056375"/>
            <a:ext cx="498211" cy="561234"/>
            <a:chOff x="2369681" y="4968184"/>
            <a:chExt cx="498211" cy="561234"/>
          </a:xfrm>
        </p:grpSpPr>
        <p:sp>
          <p:nvSpPr>
            <p:cNvPr id="59" name="Oval 58"/>
            <p:cNvSpPr/>
            <p:nvPr/>
          </p:nvSpPr>
          <p:spPr>
            <a:xfrm>
              <a:off x="2410692" y="503018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p:cNvSpPr/>
            <p:nvPr/>
          </p:nvSpPr>
          <p:spPr>
            <a:xfrm>
              <a:off x="2371841" y="504646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p:cNvSpPr/>
            <p:nvPr/>
          </p:nvSpPr>
          <p:spPr>
            <a:xfrm>
              <a:off x="2369681" y="534653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p:cNvSpPr/>
            <p:nvPr/>
          </p:nvSpPr>
          <p:spPr>
            <a:xfrm>
              <a:off x="2559249" y="496818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p:cNvSpPr/>
            <p:nvPr/>
          </p:nvSpPr>
          <p:spPr>
            <a:xfrm>
              <a:off x="2468599" y="520926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p:cNvSpPr/>
            <p:nvPr/>
          </p:nvSpPr>
          <p:spPr>
            <a:xfrm>
              <a:off x="2658171" y="52881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p:cNvSpPr/>
            <p:nvPr/>
          </p:nvSpPr>
          <p:spPr>
            <a:xfrm>
              <a:off x="2656015" y="51014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26541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20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30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40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60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70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par>
                          <p:cTn id="23" fill="hold">
                            <p:stCondLst>
                              <p:cond delay="0"/>
                            </p:stCondLst>
                            <p:childTnLst>
                              <p:par>
                                <p:cTn id="24" presetID="0" presetClass="path" presetSubtype="0" accel="50000" decel="50000" fill="hold" nodeType="afterEffect">
                                  <p:stCondLst>
                                    <p:cond delay="0"/>
                                  </p:stCondLst>
                                  <p:childTnLst>
                                    <p:animMotion origin="layout" path="M -4.16667E-6 -0.00671 L 0.1198 0.00278 " pathEditMode="relative" ptsTypes="AA">
                                      <p:cBhvr>
                                        <p:cTn id="25" dur="2000" fill="hold"/>
                                        <p:tgtEl>
                                          <p:spTgt spid="58"/>
                                        </p:tgtEl>
                                        <p:attrNameLst>
                                          <p:attrName>ppt_x</p:attrName>
                                          <p:attrName>ppt_y</p:attrName>
                                        </p:attrNameLst>
                                      </p:cBhvr>
                                    </p:animMotion>
                                  </p:childTnLst>
                                </p:cTn>
                              </p:par>
                            </p:childTnLst>
                          </p:cTn>
                        </p:par>
                        <p:par>
                          <p:cTn id="26" fill="hold">
                            <p:stCondLst>
                              <p:cond delay="2000"/>
                            </p:stCondLst>
                            <p:childTnLst>
                              <p:par>
                                <p:cTn id="27" presetID="0" presetClass="path" presetSubtype="0" accel="50000" decel="50000" fill="hold" nodeType="afterEffect">
                                  <p:stCondLst>
                                    <p:cond delay="0"/>
                                  </p:stCondLst>
                                  <p:childTnLst>
                                    <p:animMotion origin="layout" path="M 4.16667E-6 1.48148E-6 C 0.03507 0.02106 0.046 0.04815 0.1052 0.06366 C 0.16388 0.07986 0.28159 0.04653 0.35312 0.09514 L 0.56788 0.24051 " pathEditMode="relative" rAng="0" ptsTypes="AAAA">
                                      <p:cBhvr>
                                        <p:cTn id="28" dur="5000" fill="hold"/>
                                        <p:tgtEl>
                                          <p:spTgt spid="3"/>
                                        </p:tgtEl>
                                        <p:attrNameLst>
                                          <p:attrName>ppt_x</p:attrName>
                                          <p:attrName>ppt_y</p:attrName>
                                        </p:attrNameLst>
                                      </p:cBhvr>
                                      <p:rCtr x="28385" y="1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4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grpSp>
        <p:nvGrpSpPr>
          <p:cNvPr id="106" name="Group 105"/>
          <p:cNvGrpSpPr/>
          <p:nvPr/>
        </p:nvGrpSpPr>
        <p:grpSpPr>
          <a:xfrm>
            <a:off x="6508721" y="-2865736"/>
            <a:ext cx="2753704" cy="7762185"/>
            <a:chOff x="6508721" y="-2865736"/>
            <a:chExt cx="2753704" cy="7762185"/>
          </a:xfrm>
        </p:grpSpPr>
        <p:sp>
          <p:nvSpPr>
            <p:cNvPr id="8" name="Flowchart: Magnetic Disk 7"/>
            <p:cNvSpPr/>
            <p:nvPr/>
          </p:nvSpPr>
          <p:spPr>
            <a:xfrm rot="6087862">
              <a:off x="4082355" y="-283621"/>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41" name="Group 40"/>
            <p:cNvGrpSpPr/>
            <p:nvPr/>
          </p:nvGrpSpPr>
          <p:grpSpPr>
            <a:xfrm>
              <a:off x="7574169" y="276966"/>
              <a:ext cx="498211" cy="561234"/>
              <a:chOff x="2217281" y="2742054"/>
              <a:chExt cx="498211" cy="561234"/>
            </a:xfrm>
          </p:grpSpPr>
          <p:sp>
            <p:nvSpPr>
              <p:cNvPr id="42" name="Oval 41"/>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3" name="Oval 42"/>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4" name="Oval 43"/>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5" name="Oval 44"/>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6" name="Oval 45"/>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7" name="Oval 46"/>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8" name="Oval 47"/>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49" name="Group 48"/>
            <p:cNvGrpSpPr/>
            <p:nvPr/>
          </p:nvGrpSpPr>
          <p:grpSpPr>
            <a:xfrm>
              <a:off x="8121366" y="2701265"/>
              <a:ext cx="498211" cy="561234"/>
              <a:chOff x="2217281" y="2742054"/>
              <a:chExt cx="498211" cy="561234"/>
            </a:xfrm>
          </p:grpSpPr>
          <p:sp>
            <p:nvSpPr>
              <p:cNvPr id="50" name="Oval 49"/>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1" name="Oval 50"/>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2" name="Oval 51"/>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3" name="Oval 52"/>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4" name="Oval 53"/>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5" name="Oval 54"/>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6" name="Oval 55"/>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57" name="Group 56"/>
            <p:cNvGrpSpPr/>
            <p:nvPr/>
          </p:nvGrpSpPr>
          <p:grpSpPr>
            <a:xfrm>
              <a:off x="6508721" y="2736835"/>
              <a:ext cx="498211" cy="561234"/>
              <a:chOff x="2217281" y="2742054"/>
              <a:chExt cx="498211" cy="561234"/>
            </a:xfrm>
          </p:grpSpPr>
          <p:sp>
            <p:nvSpPr>
              <p:cNvPr id="58" name="Oval 5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9" name="Oval 5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0" name="Oval 5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1" name="Oval 6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2" name="Oval 6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3" name="Oval 6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4" name="Oval 6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grpSp>
        <p:nvGrpSpPr>
          <p:cNvPr id="108" name="Group 107"/>
          <p:cNvGrpSpPr/>
          <p:nvPr/>
        </p:nvGrpSpPr>
        <p:grpSpPr>
          <a:xfrm>
            <a:off x="499077" y="655792"/>
            <a:ext cx="5090434" cy="7762185"/>
            <a:chOff x="499077" y="655792"/>
            <a:chExt cx="5090434" cy="7762185"/>
          </a:xfrm>
        </p:grpSpPr>
        <p:sp>
          <p:nvSpPr>
            <p:cNvPr id="5" name="Flowchart: Magnetic Disk 4"/>
            <p:cNvSpPr/>
            <p:nvPr/>
          </p:nvSpPr>
          <p:spPr>
            <a:xfrm rot="3005756">
              <a:off x="-1017603" y="3237907"/>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107" name="Group 106"/>
            <p:cNvGrpSpPr/>
            <p:nvPr/>
          </p:nvGrpSpPr>
          <p:grpSpPr>
            <a:xfrm>
              <a:off x="499077" y="1835787"/>
              <a:ext cx="5090434" cy="5466508"/>
              <a:chOff x="499077" y="1835787"/>
              <a:chExt cx="5090434" cy="5466508"/>
            </a:xfrm>
          </p:grpSpPr>
          <p:grpSp>
            <p:nvGrpSpPr>
              <p:cNvPr id="16" name="Group 15"/>
              <p:cNvGrpSpPr/>
              <p:nvPr/>
            </p:nvGrpSpPr>
            <p:grpSpPr>
              <a:xfrm rot="10800000">
                <a:off x="3964438" y="4256267"/>
                <a:ext cx="498211" cy="561234"/>
                <a:chOff x="2217281" y="2742054"/>
                <a:chExt cx="498211" cy="561234"/>
              </a:xfrm>
            </p:grpSpPr>
            <p:sp>
              <p:nvSpPr>
                <p:cNvPr id="9" name="Oval 8"/>
                <p:cNvSpPr/>
                <p:nvPr/>
              </p:nvSpPr>
              <p:spPr>
                <a:xfrm rot="4475646">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 name="Oval 9"/>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1" name="Oval 10"/>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2" name="Oval 11"/>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3" name="Oval 12"/>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4" name="Oval 13"/>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5" name="Oval 14"/>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17" name="Group 16"/>
              <p:cNvGrpSpPr/>
              <p:nvPr/>
            </p:nvGrpSpPr>
            <p:grpSpPr>
              <a:xfrm rot="18202169">
                <a:off x="2260775" y="2049323"/>
                <a:ext cx="498211" cy="561234"/>
                <a:chOff x="2217281" y="2742054"/>
                <a:chExt cx="498211" cy="561234"/>
              </a:xfrm>
            </p:grpSpPr>
            <p:sp>
              <p:nvSpPr>
                <p:cNvPr id="18" name="Oval 1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9" name="Oval 1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0" name="Oval 1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1" name="Oval 2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2" name="Oval 2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3" name="Oval 2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4" name="Oval 2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25" name="Group 24"/>
              <p:cNvGrpSpPr/>
              <p:nvPr/>
            </p:nvGrpSpPr>
            <p:grpSpPr>
              <a:xfrm>
                <a:off x="1291452" y="4177981"/>
                <a:ext cx="498211" cy="561234"/>
                <a:chOff x="2217281" y="2742054"/>
                <a:chExt cx="498211" cy="561234"/>
              </a:xfrm>
            </p:grpSpPr>
            <p:sp>
              <p:nvSpPr>
                <p:cNvPr id="26" name="Oval 25"/>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7" name="Oval 26"/>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8" name="Oval 27"/>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9" name="Oval 28"/>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0" name="Oval 29"/>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1" name="Oval 30"/>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2" name="Oval 31"/>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33" name="Group 32"/>
              <p:cNvGrpSpPr/>
              <p:nvPr/>
            </p:nvGrpSpPr>
            <p:grpSpPr>
              <a:xfrm rot="2878774">
                <a:off x="530588" y="1804276"/>
                <a:ext cx="498211" cy="561234"/>
                <a:chOff x="2217281" y="2742054"/>
                <a:chExt cx="498211" cy="561234"/>
              </a:xfrm>
            </p:grpSpPr>
            <p:sp>
              <p:nvSpPr>
                <p:cNvPr id="34" name="Oval 33"/>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5" name="Oval 34"/>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6" name="Oval 35"/>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7" name="Oval 36"/>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8" name="Oval 37"/>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9" name="Oval 38"/>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0" name="Oval 39"/>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65" name="Group 64"/>
              <p:cNvGrpSpPr/>
              <p:nvPr/>
            </p:nvGrpSpPr>
            <p:grpSpPr>
              <a:xfrm>
                <a:off x="5091300" y="5903021"/>
                <a:ext cx="498211" cy="561234"/>
                <a:chOff x="2217281" y="2742054"/>
                <a:chExt cx="498211" cy="561234"/>
              </a:xfrm>
            </p:grpSpPr>
            <p:sp>
              <p:nvSpPr>
                <p:cNvPr id="66" name="Oval 65"/>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7" name="Oval 66"/>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8" name="Oval 67"/>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9" name="Oval 68"/>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0" name="Oval 69"/>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1" name="Oval 70"/>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2" name="Oval 71"/>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73" name="Group 72"/>
              <p:cNvGrpSpPr/>
              <p:nvPr/>
            </p:nvGrpSpPr>
            <p:grpSpPr>
              <a:xfrm rot="2377776">
                <a:off x="3387637" y="3696077"/>
                <a:ext cx="498211" cy="561234"/>
                <a:chOff x="2217281" y="2742054"/>
                <a:chExt cx="498211" cy="561234"/>
              </a:xfrm>
            </p:grpSpPr>
            <p:sp>
              <p:nvSpPr>
                <p:cNvPr id="74" name="Oval 73"/>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5" name="Oval 74"/>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6" name="Oval 75"/>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7" name="Oval 76"/>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8" name="Oval 77"/>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9" name="Oval 78"/>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0" name="Oval 79"/>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81" name="Group 80"/>
              <p:cNvGrpSpPr/>
              <p:nvPr/>
            </p:nvGrpSpPr>
            <p:grpSpPr>
              <a:xfrm rot="9268041">
                <a:off x="2936335" y="5755711"/>
                <a:ext cx="498211" cy="561234"/>
                <a:chOff x="2217281" y="2742054"/>
                <a:chExt cx="498211" cy="561234"/>
              </a:xfrm>
            </p:grpSpPr>
            <p:sp>
              <p:nvSpPr>
                <p:cNvPr id="82" name="Oval 81"/>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3" name="Oval 82"/>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4" name="Oval 83"/>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5" name="Oval 84"/>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6" name="Oval 85"/>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7" name="Oval 86"/>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8" name="Oval 87"/>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89" name="Group 88"/>
              <p:cNvGrpSpPr/>
              <p:nvPr/>
            </p:nvGrpSpPr>
            <p:grpSpPr>
              <a:xfrm>
                <a:off x="1657450" y="3451030"/>
                <a:ext cx="498211" cy="561234"/>
                <a:chOff x="2217281" y="2742054"/>
                <a:chExt cx="498211" cy="561234"/>
              </a:xfrm>
            </p:grpSpPr>
            <p:sp>
              <p:nvSpPr>
                <p:cNvPr id="90" name="Oval 89"/>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1" name="Oval 90"/>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2" name="Oval 91"/>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3" name="Oval 92"/>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4" name="Oval 93"/>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5" name="Oval 94"/>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6" name="Oval 95"/>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97" name="Group 96"/>
              <p:cNvGrpSpPr/>
              <p:nvPr/>
            </p:nvGrpSpPr>
            <p:grpSpPr>
              <a:xfrm rot="17568497">
                <a:off x="4973019" y="6772573"/>
                <a:ext cx="498211" cy="561234"/>
                <a:chOff x="2217281" y="2742054"/>
                <a:chExt cx="498211" cy="561234"/>
              </a:xfrm>
            </p:grpSpPr>
            <p:sp>
              <p:nvSpPr>
                <p:cNvPr id="98" name="Oval 9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9" name="Oval 9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0" name="Oval 9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1" name="Oval 10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2" name="Oval 10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3" name="Oval 10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4" name="Oval 10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grpSp>
    </p:spTree>
    <p:extLst>
      <p:ext uri="{BB962C8B-B14F-4D97-AF65-F5344CB8AC3E}">
        <p14:creationId xmlns:p14="http://schemas.microsoft.com/office/powerpoint/2010/main" val="2841309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4.07407E-6 L 0.20747 0.04051 " pathEditMode="relative" rAng="0" ptsTypes="AA">
                                      <p:cBhvr>
                                        <p:cTn id="6" dur="2000" fill="hold"/>
                                        <p:tgtEl>
                                          <p:spTgt spid="108"/>
                                        </p:tgtEl>
                                        <p:attrNameLst>
                                          <p:attrName>ppt_x</p:attrName>
                                          <p:attrName>ppt_y</p:attrName>
                                        </p:attrNameLst>
                                      </p:cBhvr>
                                      <p:rCtr x="10365" y="2014"/>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0 0 L 0.25 0 E" pathEditMode="relative" ptsTypes="">
                                      <p:cBhvr>
                                        <p:cTn id="9" dur="2000" fill="hold"/>
                                        <p:tgtEl>
                                          <p:spTgt spid="10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effectLst/>
        </p:spPr>
        <p:txBody>
          <a:bodyPr/>
          <a:lstStyle/>
          <a:p>
            <a:r>
              <a:rPr lang="en-US" dirty="0"/>
              <a:t>How do the flocs grow?</a:t>
            </a:r>
          </a:p>
        </p:txBody>
      </p:sp>
      <p:pic>
        <p:nvPicPr>
          <p:cNvPr id="155" name="Picture 24"/>
          <p:cNvPicPr>
            <a:picLocks noChangeAspect="1" noChangeArrowheads="1"/>
          </p:cNvPicPr>
          <p:nvPr/>
        </p:nvPicPr>
        <p:blipFill>
          <a:blip r:embed="rId3" cstate="screen"/>
          <a:srcRect/>
          <a:stretch>
            <a:fillRect/>
          </a:stretch>
        </p:blipFill>
        <p:spPr bwMode="auto">
          <a:xfrm rot="16200000">
            <a:off x="1884277" y="3948305"/>
            <a:ext cx="187325" cy="185738"/>
          </a:xfrm>
          <a:prstGeom prst="rect">
            <a:avLst/>
          </a:prstGeom>
          <a:noFill/>
          <a:ln w="12700">
            <a:noFill/>
            <a:miter lim="800000"/>
            <a:headEnd type="none" w="lg" len="med"/>
            <a:tailEnd type="none" w="lg" len="med"/>
          </a:ln>
          <a:effectLst/>
        </p:spPr>
      </p:pic>
      <p:pic>
        <p:nvPicPr>
          <p:cNvPr id="156" name="Picture 24"/>
          <p:cNvPicPr>
            <a:picLocks noChangeAspect="1" noChangeArrowheads="1"/>
          </p:cNvPicPr>
          <p:nvPr/>
        </p:nvPicPr>
        <p:blipFill>
          <a:blip r:embed="rId3" cstate="screen"/>
          <a:srcRect/>
          <a:stretch>
            <a:fillRect/>
          </a:stretch>
        </p:blipFill>
        <p:spPr bwMode="auto">
          <a:xfrm rot="5400000" flipV="1">
            <a:off x="3220765" y="482945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7" name="Picture 24"/>
          <p:cNvPicPr>
            <a:picLocks noChangeAspect="1" noChangeArrowheads="1"/>
          </p:cNvPicPr>
          <p:nvPr/>
        </p:nvPicPr>
        <p:blipFill>
          <a:blip r:embed="rId3" cstate="screen"/>
          <a:srcRect/>
          <a:stretch>
            <a:fillRect/>
          </a:stretch>
        </p:blipFill>
        <p:spPr bwMode="auto">
          <a:xfrm rot="16200000">
            <a:off x="2036677" y="1864508"/>
            <a:ext cx="187325" cy="185738"/>
          </a:xfrm>
          <a:prstGeom prst="rect">
            <a:avLst/>
          </a:prstGeom>
          <a:noFill/>
          <a:ln w="12700">
            <a:noFill/>
            <a:miter lim="800000"/>
            <a:headEnd type="none" w="lg" len="med"/>
            <a:tailEnd type="none" w="lg" len="med"/>
          </a:ln>
          <a:effectLst/>
        </p:spPr>
      </p:pic>
      <p:pic>
        <p:nvPicPr>
          <p:cNvPr id="158" name="Picture 24"/>
          <p:cNvPicPr>
            <a:picLocks noChangeAspect="1" noChangeArrowheads="1"/>
          </p:cNvPicPr>
          <p:nvPr/>
        </p:nvPicPr>
        <p:blipFill>
          <a:blip r:embed="rId3" cstate="screen"/>
          <a:srcRect/>
          <a:stretch>
            <a:fillRect/>
          </a:stretch>
        </p:blipFill>
        <p:spPr bwMode="auto">
          <a:xfrm rot="5400000" flipV="1">
            <a:off x="3373165" y="2762285"/>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 name="Picture 24"/>
          <p:cNvPicPr>
            <a:picLocks noChangeAspect="1" noChangeArrowheads="1"/>
          </p:cNvPicPr>
          <p:nvPr/>
        </p:nvPicPr>
        <p:blipFill>
          <a:blip r:embed="rId3" cstate="screen"/>
          <a:srcRect/>
          <a:stretch>
            <a:fillRect/>
          </a:stretch>
        </p:blipFill>
        <p:spPr bwMode="auto">
          <a:xfrm rot="16200000">
            <a:off x="2177998" y="2978450"/>
            <a:ext cx="187325" cy="185738"/>
          </a:xfrm>
          <a:prstGeom prst="rect">
            <a:avLst/>
          </a:prstGeom>
          <a:noFill/>
          <a:ln w="12700">
            <a:noFill/>
            <a:miter lim="800000"/>
            <a:headEnd type="none" w="lg" len="med"/>
            <a:tailEnd type="none" w="lg" len="med"/>
          </a:ln>
          <a:effectLst/>
        </p:spPr>
      </p:pic>
      <p:pic>
        <p:nvPicPr>
          <p:cNvPr id="160" name="Picture 24"/>
          <p:cNvPicPr>
            <a:picLocks noChangeAspect="1" noChangeArrowheads="1"/>
          </p:cNvPicPr>
          <p:nvPr/>
        </p:nvPicPr>
        <p:blipFill>
          <a:blip r:embed="rId3" cstate="screen"/>
          <a:srcRect/>
          <a:stretch>
            <a:fillRect/>
          </a:stretch>
        </p:blipFill>
        <p:spPr bwMode="auto">
          <a:xfrm rot="5400000" flipV="1">
            <a:off x="3514486" y="3876227"/>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3" name="Picture 24"/>
          <p:cNvPicPr>
            <a:picLocks noChangeAspect="1" noChangeArrowheads="1"/>
          </p:cNvPicPr>
          <p:nvPr/>
        </p:nvPicPr>
        <p:blipFill>
          <a:blip r:embed="rId3" cstate="screen"/>
          <a:srcRect/>
          <a:stretch>
            <a:fillRect/>
          </a:stretch>
        </p:blipFill>
        <p:spPr bwMode="auto">
          <a:xfrm rot="16200000">
            <a:off x="5428381" y="3843002"/>
            <a:ext cx="187325" cy="185738"/>
          </a:xfrm>
          <a:prstGeom prst="rect">
            <a:avLst/>
          </a:prstGeom>
          <a:noFill/>
          <a:ln w="12700">
            <a:noFill/>
            <a:miter lim="800000"/>
            <a:headEnd type="none" w="lg" len="med"/>
            <a:tailEnd type="none" w="lg" len="med"/>
          </a:ln>
          <a:effectLst/>
        </p:spPr>
      </p:pic>
      <p:pic>
        <p:nvPicPr>
          <p:cNvPr id="164" name="Picture 24"/>
          <p:cNvPicPr>
            <a:picLocks noChangeAspect="1" noChangeArrowheads="1"/>
          </p:cNvPicPr>
          <p:nvPr/>
        </p:nvPicPr>
        <p:blipFill>
          <a:blip r:embed="rId3" cstate="screen"/>
          <a:srcRect/>
          <a:stretch>
            <a:fillRect/>
          </a:stretch>
        </p:blipFill>
        <p:spPr bwMode="auto">
          <a:xfrm rot="5400000" flipV="1">
            <a:off x="6764869" y="47407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nvGrpSpPr>
          <p:cNvPr id="167" name="Group 166"/>
          <p:cNvGrpSpPr/>
          <p:nvPr/>
        </p:nvGrpSpPr>
        <p:grpSpPr>
          <a:xfrm>
            <a:off x="7111118" y="3304654"/>
            <a:ext cx="283630" cy="253824"/>
            <a:chOff x="6986427" y="2972145"/>
            <a:chExt cx="283630" cy="253824"/>
          </a:xfrm>
        </p:grpSpPr>
        <p:pic>
          <p:nvPicPr>
            <p:cNvPr id="165" name="Picture 24"/>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6" name="Picture 24"/>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0" name="Group 169"/>
          <p:cNvGrpSpPr/>
          <p:nvPr/>
        </p:nvGrpSpPr>
        <p:grpSpPr>
          <a:xfrm>
            <a:off x="2394919" y="5205503"/>
            <a:ext cx="291942" cy="203954"/>
            <a:chOff x="2394919" y="5205503"/>
            <a:chExt cx="291942" cy="203954"/>
          </a:xfrm>
        </p:grpSpPr>
        <p:pic>
          <p:nvPicPr>
            <p:cNvPr id="168" name="Picture 24"/>
            <p:cNvPicPr>
              <a:picLocks noChangeAspect="1" noChangeArrowheads="1"/>
            </p:cNvPicPr>
            <p:nvPr/>
          </p:nvPicPr>
          <p:blipFill>
            <a:blip r:embed="rId3" cstate="screen"/>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69" name="Picture 24"/>
            <p:cNvPicPr>
              <a:picLocks noChangeAspect="1" noChangeArrowheads="1"/>
            </p:cNvPicPr>
            <p:nvPr/>
          </p:nvPicPr>
          <p:blipFill>
            <a:blip r:embed="rId3" cstate="screen"/>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4" name="Group 173"/>
          <p:cNvGrpSpPr/>
          <p:nvPr/>
        </p:nvGrpSpPr>
        <p:grpSpPr>
          <a:xfrm>
            <a:off x="2231441" y="3703623"/>
            <a:ext cx="291937" cy="212275"/>
            <a:chOff x="2231441" y="3046896"/>
            <a:chExt cx="291937" cy="212275"/>
          </a:xfrm>
        </p:grpSpPr>
        <p:pic>
          <p:nvPicPr>
            <p:cNvPr id="172" name="Picture 24"/>
            <p:cNvPicPr>
              <a:picLocks noChangeAspect="1" noChangeArrowheads="1"/>
            </p:cNvPicPr>
            <p:nvPr/>
          </p:nvPicPr>
          <p:blipFill>
            <a:blip r:embed="rId3" cstate="screen"/>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3" name="Picture 24"/>
            <p:cNvPicPr>
              <a:picLocks noChangeAspect="1" noChangeArrowheads="1"/>
            </p:cNvPicPr>
            <p:nvPr/>
          </p:nvPicPr>
          <p:blipFill>
            <a:blip r:embed="rId3" cstate="screen"/>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nvGrpSpPr>
          <p:cNvPr id="176" name="Group 175"/>
          <p:cNvGrpSpPr/>
          <p:nvPr/>
        </p:nvGrpSpPr>
        <p:grpSpPr>
          <a:xfrm>
            <a:off x="2962956" y="2115885"/>
            <a:ext cx="300259" cy="237183"/>
            <a:chOff x="2962956" y="2115885"/>
            <a:chExt cx="300259" cy="237183"/>
          </a:xfrm>
        </p:grpSpPr>
        <p:pic>
          <p:nvPicPr>
            <p:cNvPr id="171" name="Picture 24"/>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5" name="Picture 24"/>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3" name="Group 182"/>
          <p:cNvGrpSpPr/>
          <p:nvPr/>
        </p:nvGrpSpPr>
        <p:grpSpPr>
          <a:xfrm>
            <a:off x="4503627" y="2218458"/>
            <a:ext cx="499826" cy="320263"/>
            <a:chOff x="4503627" y="2218458"/>
            <a:chExt cx="499826" cy="320263"/>
          </a:xfrm>
        </p:grpSpPr>
        <p:grpSp>
          <p:nvGrpSpPr>
            <p:cNvPr id="177" name="Group 176"/>
            <p:cNvGrpSpPr/>
            <p:nvPr/>
          </p:nvGrpSpPr>
          <p:grpSpPr>
            <a:xfrm>
              <a:off x="4503627" y="2301538"/>
              <a:ext cx="300259" cy="237183"/>
              <a:chOff x="2962956" y="2115885"/>
              <a:chExt cx="300259" cy="237183"/>
            </a:xfrm>
          </p:grpSpPr>
          <p:pic>
            <p:nvPicPr>
              <p:cNvPr id="178" name="Picture 24"/>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9" name="Picture 24"/>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0" name="Group 179"/>
            <p:cNvGrpSpPr/>
            <p:nvPr/>
          </p:nvGrpSpPr>
          <p:grpSpPr>
            <a:xfrm>
              <a:off x="4719823" y="2218458"/>
              <a:ext cx="283630" cy="253824"/>
              <a:chOff x="6986427" y="2972145"/>
              <a:chExt cx="283630" cy="253824"/>
            </a:xfrm>
          </p:grpSpPr>
          <p:pic>
            <p:nvPicPr>
              <p:cNvPr id="181" name="Picture 24"/>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2" name="Picture 24"/>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 name="Group 189"/>
          <p:cNvGrpSpPr/>
          <p:nvPr/>
        </p:nvGrpSpPr>
        <p:grpSpPr>
          <a:xfrm>
            <a:off x="1849027" y="5784639"/>
            <a:ext cx="319658" cy="359128"/>
            <a:chOff x="1849027" y="5784639"/>
            <a:chExt cx="319658" cy="359128"/>
          </a:xfrm>
        </p:grpSpPr>
        <p:grpSp>
          <p:nvGrpSpPr>
            <p:cNvPr id="184" name="Group 183"/>
            <p:cNvGrpSpPr/>
            <p:nvPr/>
          </p:nvGrpSpPr>
          <p:grpSpPr>
            <a:xfrm>
              <a:off x="1849027" y="5939813"/>
              <a:ext cx="291942" cy="203954"/>
              <a:chOff x="2394919" y="5205503"/>
              <a:chExt cx="291942" cy="203954"/>
            </a:xfrm>
          </p:grpSpPr>
          <p:pic>
            <p:nvPicPr>
              <p:cNvPr id="185" name="Picture 24"/>
              <p:cNvPicPr>
                <a:picLocks noChangeAspect="1" noChangeArrowheads="1"/>
              </p:cNvPicPr>
              <p:nvPr/>
            </p:nvPicPr>
            <p:blipFill>
              <a:blip r:embed="rId3" cstate="screen"/>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86" name="Picture 24"/>
              <p:cNvPicPr>
                <a:picLocks noChangeAspect="1" noChangeArrowheads="1"/>
              </p:cNvPicPr>
              <p:nvPr/>
            </p:nvPicPr>
            <p:blipFill>
              <a:blip r:embed="rId3" cstate="screen"/>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87" name="Group 186"/>
            <p:cNvGrpSpPr/>
            <p:nvPr/>
          </p:nvGrpSpPr>
          <p:grpSpPr>
            <a:xfrm>
              <a:off x="1876748" y="5784639"/>
              <a:ext cx="291937" cy="212275"/>
              <a:chOff x="2231441" y="3046896"/>
              <a:chExt cx="291937" cy="212275"/>
            </a:xfrm>
          </p:grpSpPr>
          <p:pic>
            <p:nvPicPr>
              <p:cNvPr id="188" name="Picture 24"/>
              <p:cNvPicPr>
                <a:picLocks noChangeAspect="1" noChangeArrowheads="1"/>
              </p:cNvPicPr>
              <p:nvPr/>
            </p:nvPicPr>
            <p:blipFill>
              <a:blip r:embed="rId3" cstate="screen"/>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 name="Picture 24"/>
              <p:cNvPicPr>
                <a:picLocks noChangeAspect="1" noChangeArrowheads="1"/>
              </p:cNvPicPr>
              <p:nvPr/>
            </p:nvPicPr>
            <p:blipFill>
              <a:blip r:embed="rId3" cstate="screen"/>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pic>
        <p:nvPicPr>
          <p:cNvPr id="38" name="Picture 24"/>
          <p:cNvPicPr>
            <a:picLocks noChangeAspect="1" noChangeArrowheads="1"/>
          </p:cNvPicPr>
          <p:nvPr/>
        </p:nvPicPr>
        <p:blipFill>
          <a:blip r:embed="rId3" cstate="screen"/>
          <a:srcRect/>
          <a:stretch>
            <a:fillRect/>
          </a:stretch>
        </p:blipFill>
        <p:spPr bwMode="auto">
          <a:xfrm rot="16200000">
            <a:off x="764880" y="2882756"/>
            <a:ext cx="187325" cy="185738"/>
          </a:xfrm>
          <a:prstGeom prst="rect">
            <a:avLst/>
          </a:prstGeom>
          <a:noFill/>
          <a:ln w="12700">
            <a:noFill/>
            <a:miter lim="800000"/>
            <a:headEnd type="none" w="lg" len="med"/>
            <a:tailEnd type="none" w="lg" len="me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childTnLst>
                                    <p:animMotion origin="layout" path="M 3.88889E-6 -9.43326E-6 C -0.04688 0.03932 -0.09375 0.07864 -0.05139 0.12722 C -0.00903 0.1758 0.15017 0.28521 0.25399 0.291 C 0.35781 0.29724 0.55677 0.21582 0.5717 0.16377 C 0.58663 0.11172 0.40226 -0.01851 0.3434 -0.02129 C 0.28455 -0.02406 0.26285 0.16747 0.21858 0.14735 C 0.17431 0.12722 0.11285 -0.19732 0.07778 -0.14157 C 0.04271 -0.08583 -0.06875 0.37936 0.00799 0.48184 C 0.08472 0.58477 0.4816 0.57182 0.53802 0.4749 C 0.59444 0.37844 0.43559 -0.01828 0.34687 -0.09785 C 0.25816 -0.17743 0.1316 -0.08999 0.00521 -0.00255 " pathEditMode="relative" ptsTypes="aaaaaaaaaaA">
                                      <p:cBhvr>
                                        <p:cTn id="6" dur="5000" fill="hold"/>
                                        <p:tgtEl>
                                          <p:spTgt spid="38"/>
                                        </p:tgtEl>
                                        <p:attrNameLst>
                                          <p:attrName>ppt_x</p:attrName>
                                          <p:attrName>ppt_y</p:attrName>
                                        </p:attrNameLst>
                                      </p:cBhvr>
                                    </p:animMotion>
                                  </p:childTnLst>
                                </p:cTn>
                              </p:par>
                              <p:par>
                                <p:cTn id="7" presetID="0" presetClass="path" presetSubtype="0" fill="hold" nodeType="withEffect">
                                  <p:stCondLst>
                                    <p:cond delay="0"/>
                                  </p:stCondLst>
                                  <p:childTnLst>
                                    <p:animMotion origin="layout" path="M 5.55556E-7 4.44444E-6 C 0.0066 0.01504 0.04444 0.07569 0.03958 0.09027 C 0.03472 0.10486 -0.01719 0.09328 -0.02951 0.08796 C -0.04184 0.08263 -0.03924 0.06226 -0.0349 0.05763 C -0.03056 0.053 -0.00642 0.0618 -0.00313 0.06018 C 0.00017 0.05856 -0.00747 0.05324 -0.01493 0.04791 C -0.0224 0.04259 -0.03993 0.02754 -0.04757 0.02847 C -0.05521 0.02939 -0.06215 0.04097 -0.06129 0.05277 C -0.06042 0.06458 -0.05313 0.09537 -0.04271 0.0993 C -0.03229 0.10324 0.00434 0.08078 0.00087 0.07615 C -0.0026 0.07152 -0.05712 0.06342 -0.06389 0.07106 L -0.03941 0.12199 C -0.02379 0.13101 0.0151 0.13032 0.03056 0.12546 C 0.04601 0.1206 0.04549 0.10046 0.05365 0.09328 C 0.06181 0.08611 0.08038 0.09074 0.07969 0.08194 C 0.07899 0.07314 0.04566 0.04722 0.04965 0.04074 L 0.10365 0.04236 " pathEditMode="relative" rAng="0" ptsTypes="aaaaaaaaaaAaaaaAa">
                                      <p:cBhvr>
                                        <p:cTn id="8" dur="3000" fill="hold"/>
                                        <p:tgtEl>
                                          <p:spTgt spid="157"/>
                                        </p:tgtEl>
                                        <p:attrNameLst>
                                          <p:attrName>ppt_x</p:attrName>
                                          <p:attrName>ppt_y</p:attrName>
                                        </p:attrNameLst>
                                      </p:cBhvr>
                                      <p:rCtr x="2000" y="6600"/>
                                    </p:animMotion>
                                  </p:childTnLst>
                                  <p:subTnLst>
                                    <p:set>
                                      <p:cBhvr override="childStyle">
                                        <p:cTn dur="1" fill="hold" display="0" masterRel="sameClick" afterEffect="1">
                                          <p:stCondLst>
                                            <p:cond evt="end" delay="0">
                                              <p:tn val="7"/>
                                            </p:cond>
                                          </p:stCondLst>
                                        </p:cTn>
                                        <p:tgtEl>
                                          <p:spTgt spid="157"/>
                                        </p:tgtEl>
                                        <p:attrNameLst>
                                          <p:attrName>style.visibility</p:attrName>
                                        </p:attrNameLst>
                                      </p:cBhvr>
                                      <p:to>
                                        <p:strVal val="hidden"/>
                                      </p:to>
                                    </p:set>
                                  </p:subTnLst>
                                </p:cTn>
                              </p:par>
                              <p:par>
                                <p:cTn id="9" presetID="0" presetClass="path" presetSubtype="0" fill="hold" nodeType="withEffect">
                                  <p:stCondLst>
                                    <p:cond delay="0"/>
                                  </p:stCondLst>
                                  <p:childTnLst>
                                    <p:animMotion origin="layout" path="M 5.55112E-17 -2.59259E-6 C 0.00729 -0.00555 0.03542 -0.0324 0.04358 -0.03403 C 0.05174 -0.03565 0.05521 -0.02963 0.04913 -0.00972 C 0.04306 0.01019 0.02552 0.07408 0.00729 0.08496 C -0.01094 0.09584 -0.05608 0.05116 -0.06007 0.05579 C -0.06406 0.06042 -0.03958 0.11227 -0.01632 0.11273 C 0.00694 0.1132 0.08229 0.07153 0.08003 0.0581 C 0.07778 0.04468 -0.01233 0.0456 -0.03003 0.03148 C -0.04774 0.01736 -0.0342 -0.01528 -0.02639 -0.02662 C -0.01858 -0.03796 0.01181 -0.02778 0.01719 -0.03634 C 0.02257 -0.0449 0.01285 -0.07453 0.00642 -0.0787 C 5.55112E-17 -0.08287 -0.01615 -0.05926 -0.02101 -0.0618 C -0.02587 -0.06435 -0.02066 -0.08935 -0.02274 -0.09444 L -0.03368 -0.09213 " pathEditMode="relative" rAng="0" ptsTypes="aaaaaaaaaaaaAA">
                                      <p:cBhvr>
                                        <p:cTn id="10" dur="3000" fill="hold"/>
                                        <p:tgtEl>
                                          <p:spTgt spid="158"/>
                                        </p:tgtEl>
                                        <p:attrNameLst>
                                          <p:attrName>ppt_x</p:attrName>
                                          <p:attrName>ppt_y</p:attrName>
                                        </p:attrNameLst>
                                      </p:cBhvr>
                                      <p:rCtr x="900" y="900"/>
                                    </p:animMotion>
                                  </p:childTnLst>
                                  <p:subTnLst>
                                    <p:set>
                                      <p:cBhvr override="childStyle">
                                        <p:cTn dur="1" fill="hold" display="0" masterRel="sameClick" afterEffect="1">
                                          <p:stCondLst>
                                            <p:cond evt="end" delay="0">
                                              <p:tn val="9"/>
                                            </p:cond>
                                          </p:stCondLst>
                                        </p:cTn>
                                        <p:tgtEl>
                                          <p:spTgt spid="158"/>
                                        </p:tgtEl>
                                        <p:attrNameLst>
                                          <p:attrName>style.visibility</p:attrName>
                                        </p:attrNameLst>
                                      </p:cBhvr>
                                      <p:to>
                                        <p:strVal val="hidden"/>
                                      </p:to>
                                    </p:set>
                                  </p:subTnLst>
                                </p:cTn>
                              </p:par>
                              <p:par>
                                <p:cTn id="11" presetID="0" presetClass="path" presetSubtype="0" fill="hold" nodeType="withEffect">
                                  <p:stCondLst>
                                    <p:cond delay="0"/>
                                  </p:stCondLst>
                                  <p:childTnLst>
                                    <p:animMotion origin="layout" path="M 2.5E-6 -0.00115 C 0.00642 0.01389 0.04427 0.07454 0.03941 0.08912 C 0.03472 0.10371 -0.01719 0.09213 -0.02952 0.08681 C -0.04184 0.08148 -0.03924 0.06111 -0.0349 0.05648 C -0.03056 0.05186 -0.00643 0.06065 -0.00313 0.05903 C 2.5E-6 0.05741 -0.00747 0.05209 -0.01493 0.04676 C -0.0224 0.04144 -0.03993 0.02639 -0.04757 0.02732 C -0.05521 0.02824 -0.06216 0.03982 -0.06129 0.05162 C -0.06042 0.06343 -0.05313 0.09422 -0.04271 0.09815 C -0.03229 0.10209 0.00416 0.07963 0.00087 0.075 C -0.00261 0.07037 -0.05712 0.06227 -0.06389 0.06991 L -0.03941 0.12084 C -0.02379 0.12986 0.03784 0.12014 0.03055 0.12431 C 0.02309 0.12848 -0.06354 0.14838 -0.08299 0.14607 C -0.10243 0.14375 -0.08594 0.12292 -0.08577 0.10973 C -0.08559 0.09653 -0.09688 0.06667 -0.08212 0.06621 L 0.0033 0.10625 " pathEditMode="relative" rAng="0" ptsTypes="aaaaaaaaaaAaaaaAa">
                                      <p:cBhvr>
                                        <p:cTn id="12" dur="3000" fill="hold"/>
                                        <p:tgtEl>
                                          <p:spTgt spid="159"/>
                                        </p:tgtEl>
                                        <p:attrNameLst>
                                          <p:attrName>ppt_x</p:attrName>
                                          <p:attrName>ppt_y</p:attrName>
                                        </p:attrNameLst>
                                      </p:cBhvr>
                                      <p:rCtr x="-2900" y="7500"/>
                                    </p:animMotion>
                                  </p:childTnLst>
                                  <p:subTnLst>
                                    <p:set>
                                      <p:cBhvr override="childStyle">
                                        <p:cTn dur="1" fill="hold" display="0" masterRel="sameClick" afterEffect="1">
                                          <p:stCondLst>
                                            <p:cond evt="end" delay="0">
                                              <p:tn val="11"/>
                                            </p:cond>
                                          </p:stCondLst>
                                        </p:cTn>
                                        <p:tgtEl>
                                          <p:spTgt spid="159"/>
                                        </p:tgtEl>
                                        <p:attrNameLst>
                                          <p:attrName>style.visibility</p:attrName>
                                        </p:attrNameLst>
                                      </p:cBhvr>
                                      <p:to>
                                        <p:strVal val="hidden"/>
                                      </p:to>
                                    </p:set>
                                  </p:subTnLst>
                                </p:cTn>
                              </p:par>
                              <p:par>
                                <p:cTn id="13" presetID="0" presetClass="path" presetSubtype="0" fill="hold" nodeType="withEffect">
                                  <p:stCondLst>
                                    <p:cond delay="0"/>
                                  </p:stCondLst>
                                  <p:childTnLst>
                                    <p:animMotion origin="layout" path="M 1.94444E-6 -0.00116 C 0.00729 -0.00671 0.03541 -0.03356 0.04357 -0.03518 C 0.05173 -0.03681 0.05521 -0.03079 0.04913 -0.01088 C 0.04305 0.00903 0.02552 0.07292 0.00729 0.0838 C -0.01094 0.09468 -0.04774 0.08171 -0.06007 0.05463 C -0.0724 0.02755 -0.05261 -0.07014 -0.06649 -0.07917 C -0.08038 -0.08819 -0.14896 -0.01736 -0.14288 0.00093 C -0.13681 0.01921 -0.04948 0.03519 -0.03004 0.03032 C -0.01059 0.02546 -0.0342 -0.01643 -0.02639 -0.02778 C -0.01858 -0.03912 0.0118 -0.02893 0.01719 -0.0375 C 0.02257 -0.04606 0.01285 -0.07569 0.00642 -0.07986 C 1.94444E-6 -0.08403 -0.01059 -0.0713 -0.02101 -0.06296 C -0.03143 -0.05463 -0.03802 -0.03727 -0.05608 -0.03032 C -0.07413 -0.02338 -0.11441 -0.02361 -0.12969 -0.02176 " pathEditMode="relative" rAng="0" ptsTypes="aaaaaaaaaaaaaa">
                                      <p:cBhvr>
                                        <p:cTn id="14" dur="3000" fill="hold"/>
                                        <p:tgtEl>
                                          <p:spTgt spid="160"/>
                                        </p:tgtEl>
                                        <p:attrNameLst>
                                          <p:attrName>ppt_x</p:attrName>
                                          <p:attrName>ppt_y</p:attrName>
                                        </p:attrNameLst>
                                      </p:cBhvr>
                                      <p:rCtr x="-4700" y="400"/>
                                    </p:animMotion>
                                  </p:childTnLst>
                                  <p:subTnLst>
                                    <p:set>
                                      <p:cBhvr override="childStyle">
                                        <p:cTn dur="1" fill="hold" display="0" masterRel="sameClick" afterEffect="1">
                                          <p:stCondLst>
                                            <p:cond evt="end" delay="0">
                                              <p:tn val="13"/>
                                            </p:cond>
                                          </p:stCondLst>
                                        </p:cTn>
                                        <p:tgtEl>
                                          <p:spTgt spid="160"/>
                                        </p:tgtEl>
                                        <p:attrNameLst>
                                          <p:attrName>style.visibility</p:attrName>
                                        </p:attrNameLst>
                                      </p:cBhvr>
                                      <p:to>
                                        <p:strVal val="hidden"/>
                                      </p:to>
                                    </p:set>
                                  </p:subTnLst>
                                </p:cTn>
                              </p:par>
                              <p:par>
                                <p:cTn id="15" presetID="0" presetClass="path" presetSubtype="0" fill="hold" nodeType="withEffect">
                                  <p:stCondLst>
                                    <p:cond delay="0"/>
                                  </p:stCondLst>
                                  <p:childTnLst>
                                    <p:animMotion origin="layout" path="M 0.00712 0.00185 C 0.02222 0.0294 0.10156 0.14005 0.09878 0.1669 C 0.09601 0.19375 -0.01007 0.1713 -0.0099 0.1625 C -0.00972 0.15371 0.08264 0.12917 0.09983 0.11459 C 0.11701 0.1 0.10781 0.07894 0.0934 0.07454 C 0.07899 0.07014 0.0349 0.09213 0.01302 0.08843 C -0.00885 0.08472 -0.02622 0.05093 -0.03837 0.05255 C -0.05035 0.05417 -0.06129 0.0757 -0.0599 0.09746 C -0.05851 0.11945 -0.05608 0.20185 -0.03073 0.18357 C -0.00538 0.16528 0.09809 -0.00393 0.09253 -0.01273 C 0.08698 -0.02153 -0.04427 0.09144 -0.06389 0.13125 C -0.08351 0.17107 -0.05035 0.20857 -0.02552 0.22547 C -0.00069 0.24236 0.06024 0.24097 0.08455 0.23195 C 0.10885 0.22292 0.10799 0.18565 0.12083 0.17246 C 0.13368 0.15926 0.16302 0.16783 0.16181 0.15139 C 0.16076 0.13519 0.11094 0.11227 0.11458 0.07523 L 0.18351 -0.07083 " pathEditMode="relative" rAng="0" ptsTypes="aaaaaaaaaaaaaaaAa">
                                      <p:cBhvr>
                                        <p:cTn id="16" dur="3000" fill="hold"/>
                                        <p:tgtEl>
                                          <p:spTgt spid="163"/>
                                        </p:tgtEl>
                                        <p:attrNameLst>
                                          <p:attrName>ppt_x</p:attrName>
                                          <p:attrName>ppt_y</p:attrName>
                                        </p:attrNameLst>
                                      </p:cBhvr>
                                      <p:rCtr x="4300" y="8400"/>
                                    </p:animMotion>
                                  </p:childTnLst>
                                  <p:subTnLst>
                                    <p:set>
                                      <p:cBhvr override="childStyle">
                                        <p:cTn dur="1" fill="hold" display="0" masterRel="sameClick" afterEffect="1">
                                          <p:stCondLst>
                                            <p:cond evt="end" delay="0">
                                              <p:tn val="15"/>
                                            </p:cond>
                                          </p:stCondLst>
                                        </p:cTn>
                                        <p:tgtEl>
                                          <p:spTgt spid="163"/>
                                        </p:tgtEl>
                                        <p:attrNameLst>
                                          <p:attrName>style.visibility</p:attrName>
                                        </p:attrNameLst>
                                      </p:cBhvr>
                                      <p:to>
                                        <p:strVal val="hidden"/>
                                      </p:to>
                                    </p:set>
                                  </p:subTnLst>
                                </p:cTn>
                              </p:par>
                              <p:par>
                                <p:cTn id="17" presetID="0" presetClass="path" presetSubtype="0" fill="hold" nodeType="withEffect">
                                  <p:stCondLst>
                                    <p:cond delay="0"/>
                                  </p:stCondLst>
                                  <p:childTnLst>
                                    <p:animMotion origin="layout" path="M 0.00451 0.00208 C 0.01632 0.01111 0.04653 0.04444 0.07552 0.05648 C 0.10451 0.06852 0.17361 0.04884 0.17813 0.07477 C 0.18264 0.10069 0.12951 0.19583 0.10226 0.21157 C 0.075 0.22731 0.02014 0.16227 0.01493 0.16898 C 0.0099 0.17569 0.04149 0.25139 0.0717 0.25208 C 0.10191 0.25278 0.19965 0.1919 0.1967 0.17222 C 0.19375 0.15278 0.07691 0.15417 0.05399 0.13356 C 0.0309 0.11296 0.04063 0.09815 0.05868 0.04884 C 0.07674 -0.00046 0.15608 -0.12917 0.16267 -0.16273 C 0.16927 -0.1963 0.10955 -0.11898 0.09826 -0.15301 C 0.08698 -0.18704 0.08872 -0.35625 0.09462 -0.36759 C 0.10052 -0.37894 0.14132 -0.24769 0.13368 -0.22107 C 0.12604 -0.19444 0.06597 -0.21042 0.04826 -0.20764 " pathEditMode="relative" rAng="0" ptsTypes="aaaaaaaaaaaaaa">
                                      <p:cBhvr>
                                        <p:cTn id="18" dur="3000" fill="hold"/>
                                        <p:tgtEl>
                                          <p:spTgt spid="164"/>
                                        </p:tgtEl>
                                        <p:attrNameLst>
                                          <p:attrName>ppt_x</p:attrName>
                                          <p:attrName>ppt_y</p:attrName>
                                        </p:attrNameLst>
                                      </p:cBhvr>
                                      <p:rCtr x="9800" y="-6500"/>
                                    </p:animMotion>
                                  </p:childTnLst>
                                  <p:subTnLst>
                                    <p:set>
                                      <p:cBhvr override="childStyle">
                                        <p:cTn dur="1" fill="hold" display="0" masterRel="sameClick" afterEffect="1">
                                          <p:stCondLst>
                                            <p:cond evt="end" delay="0">
                                              <p:tn val="17"/>
                                            </p:cond>
                                          </p:stCondLst>
                                        </p:cTn>
                                        <p:tgtEl>
                                          <p:spTgt spid="164"/>
                                        </p:tgtEl>
                                        <p:attrNameLst>
                                          <p:attrName>style.visibility</p:attrName>
                                        </p:attrNameLst>
                                      </p:cBhvr>
                                      <p:to>
                                        <p:strVal val="hidden"/>
                                      </p:to>
                                    </p:set>
                                  </p:subTnLst>
                                </p:cTn>
                              </p:par>
                              <p:par>
                                <p:cTn id="19" presetID="0" presetClass="path" presetSubtype="0" fill="hold" nodeType="withEffect">
                                  <p:stCondLst>
                                    <p:cond delay="0"/>
                                  </p:stCondLst>
                                  <p:childTnLst>
                                    <p:animMotion origin="layout" path="M 5.55556E-7 -0.00255 C 0.01667 0.02569 0.10035 0.13935 0.09878 0.16689 C 0.09722 0.19444 0.00955 0.17245 -0.0099 0.1625 C -0.02934 0.15277 -0.02517 0.11504 -0.0184 0.10648 C -0.01163 0.09791 0.02639 0.11412 0.0316 0.11111 C 0.03681 0.10833 0.02483 0.09838 0.01302 0.08842 C 0.00121 0.0787 -0.02622 0.05092 -0.03837 0.05254 C -0.05035 0.05416 -0.06129 0.07569 -0.0599 0.09745 C -0.05851 0.11944 -0.04705 0.17638 -0.03073 0.18356 C -0.01424 0.19097 0.0434 0.1493 0.03785 0.14074 C 0.03246 0.13217 -0.0533 0.11713 -0.06389 0.13125 L -0.02552 0.22546 C -0.00087 0.24236 0.06024 0.24097 0.08455 0.23194 C 0.10885 0.22291 0.10799 0.18564 0.12083 0.17245 C 0.13368 0.15925 0.16302 0.16782 0.16181 0.15138 C 0.16076 0.13518 0.13177 0.07013 0.11458 0.07523 L 0.05816 0.18356 " pathEditMode="relative" rAng="0" ptsTypes="aaaaaaaaaaAaaaaAa">
                                      <p:cBhvr>
                                        <p:cTn id="20" dur="3000" fill="hold"/>
                                        <p:tgtEl>
                                          <p:spTgt spid="155"/>
                                        </p:tgtEl>
                                        <p:attrNameLst>
                                          <p:attrName>ppt_x</p:attrName>
                                          <p:attrName>ppt_y</p:attrName>
                                        </p:attrNameLst>
                                      </p:cBhvr>
                                      <p:rCtr x="4900" y="12200"/>
                                    </p:animMotion>
                                  </p:childTnLst>
                                  <p:subTnLst>
                                    <p:set>
                                      <p:cBhvr override="childStyle">
                                        <p:cTn dur="1" fill="hold" display="0" masterRel="sameClick" afterEffect="1">
                                          <p:stCondLst>
                                            <p:cond evt="end" delay="0">
                                              <p:tn val="19"/>
                                            </p:cond>
                                          </p:stCondLst>
                                        </p:cTn>
                                        <p:tgtEl>
                                          <p:spTgt spid="155"/>
                                        </p:tgtEl>
                                        <p:attrNameLst>
                                          <p:attrName>style.visibility</p:attrName>
                                        </p:attrNameLst>
                                      </p:cBhvr>
                                      <p:to>
                                        <p:strVal val="hidden"/>
                                      </p:to>
                                    </p:set>
                                  </p:subTnLst>
                                </p:cTn>
                              </p:par>
                              <p:par>
                                <p:cTn id="21" presetID="0" presetClass="path" presetSubtype="0" fill="hold" nodeType="withEffect">
                                  <p:stCondLst>
                                    <p:cond delay="0"/>
                                  </p:stCondLst>
                                  <p:childTnLst>
                                    <p:animMotion origin="layout" path="M 0.00469 0.00371 C 0.02865 0.00949 0.12691 0.01667 0.14931 0.03797 C 0.1717 0.05926 0.14705 0.10324 0.13924 0.13218 C 0.13142 0.16111 0.12292 0.20556 0.10226 0.21158 C 0.0816 0.2176 0.02014 0.16227 0.01493 0.16898 C 0.0099 0.1757 0.04149 0.25139 0.0717 0.25209 C 0.10191 0.25278 0.19965 0.1919 0.1967 0.17222 C 0.19375 0.15278 0.07691 0.15417 0.05399 0.13357 C 0.0309 0.11297 0.04861 0.06528 0.05868 0.04885 C 0.06875 0.03218 0.10816 0.04722 0.1151 0.03472 C 0.12222 0.02222 0.10955 -0.02106 0.10122 -0.02708 C 0.09288 -0.0331 0.07917 -0.01458 0.06563 -0.00254 C 0.05208 0.00972 0.04358 0.03496 0.02014 0.04514 C -0.0033 0.05533 -0.05538 0.05486 -0.07517 0.05764 " pathEditMode="relative" rAng="0" ptsTypes="aaaaaaaaaaaaaa">
                                      <p:cBhvr>
                                        <p:cTn id="22" dur="3000" fill="hold"/>
                                        <p:tgtEl>
                                          <p:spTgt spid="156"/>
                                        </p:tgtEl>
                                        <p:attrNameLst>
                                          <p:attrName>ppt_x</p:attrName>
                                          <p:attrName>ppt_y</p:attrName>
                                        </p:attrNameLst>
                                      </p:cBhvr>
                                      <p:rCtr x="5700" y="10600"/>
                                    </p:animMotion>
                                  </p:childTnLst>
                                  <p:subTnLst>
                                    <p:set>
                                      <p:cBhvr override="childStyle">
                                        <p:cTn dur="1" fill="hold" display="0" masterRel="sameClick" afterEffect="1">
                                          <p:stCondLst>
                                            <p:cond evt="end" delay="0">
                                              <p:tn val="21"/>
                                            </p:cond>
                                          </p:stCondLst>
                                        </p:cTn>
                                        <p:tgtEl>
                                          <p:spTgt spid="156"/>
                                        </p:tgtEl>
                                        <p:attrNameLst>
                                          <p:attrName>style.visibility</p:attrName>
                                        </p:attrNameLst>
                                      </p:cBhvr>
                                      <p:to>
                                        <p:strVal val="hidden"/>
                                      </p:to>
                                    </p:set>
                                  </p:subTnLst>
                                </p:cTn>
                              </p:par>
                            </p:childTnLst>
                          </p:cTn>
                        </p:par>
                        <p:par>
                          <p:cTn id="23" fill="hold">
                            <p:stCondLst>
                              <p:cond delay="3000"/>
                            </p:stCondLst>
                            <p:childTnLst>
                              <p:par>
                                <p:cTn id="24" presetID="1" presetClass="entr" presetSubtype="0" fill="hold" nodeType="afterEffect">
                                  <p:stCondLst>
                                    <p:cond delay="0"/>
                                  </p:stCondLst>
                                  <p:childTnLst>
                                    <p:set>
                                      <p:cBhvr>
                                        <p:cTn id="25" dur="1" fill="hold">
                                          <p:stCondLst>
                                            <p:cond delay="0"/>
                                          </p:stCondLst>
                                        </p:cTn>
                                        <p:tgtEl>
                                          <p:spTgt spid="167"/>
                                        </p:tgtEl>
                                        <p:attrNameLst>
                                          <p:attrName>style.visibility</p:attrName>
                                        </p:attrNameLst>
                                      </p:cBhvr>
                                      <p:to>
                                        <p:strVal val="visible"/>
                                      </p:to>
                                    </p:set>
                                  </p:childTnLst>
                                </p:cTn>
                              </p:par>
                            </p:childTnLst>
                          </p:cTn>
                        </p:par>
                        <p:par>
                          <p:cTn id="26" fill="hold">
                            <p:stCondLst>
                              <p:cond delay="3000"/>
                            </p:stCondLst>
                            <p:childTnLst>
                              <p:par>
                                <p:cTn id="27" presetID="1" presetClass="entr" presetSubtype="0" fill="hold" nodeType="afterEffect">
                                  <p:stCondLst>
                                    <p:cond delay="0"/>
                                  </p:stCondLst>
                                  <p:childTnLst>
                                    <p:set>
                                      <p:cBhvr>
                                        <p:cTn id="28" dur="1" fill="hold">
                                          <p:stCondLst>
                                            <p:cond delay="0"/>
                                          </p:stCondLst>
                                        </p:cTn>
                                        <p:tgtEl>
                                          <p:spTgt spid="170"/>
                                        </p:tgtEl>
                                        <p:attrNameLst>
                                          <p:attrName>style.visibility</p:attrName>
                                        </p:attrNameLst>
                                      </p:cBhvr>
                                      <p:to>
                                        <p:strVal val="visible"/>
                                      </p:to>
                                    </p:set>
                                  </p:childTnLst>
                                </p:cTn>
                              </p:par>
                            </p:childTnLst>
                          </p:cTn>
                        </p:par>
                        <p:par>
                          <p:cTn id="29" fill="hold">
                            <p:stCondLst>
                              <p:cond delay="3000"/>
                            </p:stCondLst>
                            <p:childTnLst>
                              <p:par>
                                <p:cTn id="30" presetID="1" presetClass="entr" presetSubtype="0" fill="hold" nodeType="afterEffect">
                                  <p:stCondLst>
                                    <p:cond delay="0"/>
                                  </p:stCondLst>
                                  <p:childTnLst>
                                    <p:set>
                                      <p:cBhvr>
                                        <p:cTn id="31" dur="1" fill="hold">
                                          <p:stCondLst>
                                            <p:cond delay="0"/>
                                          </p:stCondLst>
                                        </p:cTn>
                                        <p:tgtEl>
                                          <p:spTgt spid="176"/>
                                        </p:tgtEl>
                                        <p:attrNameLst>
                                          <p:attrName>style.visibility</p:attrName>
                                        </p:attrNameLst>
                                      </p:cBhvr>
                                      <p:to>
                                        <p:strVal val="visible"/>
                                      </p:to>
                                    </p:set>
                                  </p:childTnLst>
                                </p:cTn>
                              </p:par>
                            </p:childTnLst>
                          </p:cTn>
                        </p:par>
                        <p:par>
                          <p:cTn id="32" fill="hold">
                            <p:stCondLst>
                              <p:cond delay="3000"/>
                            </p:stCondLst>
                            <p:childTnLst>
                              <p:par>
                                <p:cTn id="33" presetID="1" presetClass="entr" presetSubtype="0" fill="hold" nodeType="afterEffect">
                                  <p:stCondLst>
                                    <p:cond delay="0"/>
                                  </p:stCondLst>
                                  <p:childTnLst>
                                    <p:set>
                                      <p:cBhvr>
                                        <p:cTn id="34" dur="1" fill="hold">
                                          <p:stCondLst>
                                            <p:cond delay="0"/>
                                          </p:stCondLst>
                                        </p:cTn>
                                        <p:tgtEl>
                                          <p:spTgt spid="174"/>
                                        </p:tgtEl>
                                        <p:attrNameLst>
                                          <p:attrName>style.visibility</p:attrName>
                                        </p:attrNameLst>
                                      </p:cBhvr>
                                      <p:to>
                                        <p:strVal val="visible"/>
                                      </p:to>
                                    </p:set>
                                  </p:childTnLst>
                                </p:cTn>
                              </p:par>
                            </p:childTnLst>
                          </p:cTn>
                        </p:par>
                        <p:par>
                          <p:cTn id="35" fill="hold">
                            <p:stCondLst>
                              <p:cond delay="3000"/>
                            </p:stCondLst>
                            <p:childTnLst>
                              <p:par>
                                <p:cTn id="36" presetID="0" presetClass="path" presetSubtype="0" fill="hold" nodeType="afterEffect">
                                  <p:stCondLst>
                                    <p:cond delay="0"/>
                                  </p:stCondLst>
                                  <p:childTnLst>
                                    <p:animMotion origin="layout" path="M 5.55556E-7 4.44444E-6 C -0.02778 0.00648 -0.13663 0.00856 -0.16632 0.03888 C -0.19601 0.06921 -0.20399 0.16851 -0.17813 0.18194 C -0.15226 0.19537 -0.03038 0.13796 -0.01076 0.11898 C 0.00885 0.1 -0.0408 0.06481 -0.06076 0.06805 C -0.08073 0.07129 -0.11927 0.10972 -0.1309 0.13819 C -0.14254 0.16666 -0.14653 0.21088 -0.1309 0.23888 C -0.11528 0.26689 -0.0566 0.29259 -0.03715 0.30671 " pathEditMode="relative" rAng="0" ptsTypes="aaaaaaaa">
                                      <p:cBhvr>
                                        <p:cTn id="37" dur="3000" fill="hold"/>
                                        <p:tgtEl>
                                          <p:spTgt spid="174"/>
                                        </p:tgtEl>
                                        <p:attrNameLst>
                                          <p:attrName>ppt_x</p:attrName>
                                          <p:attrName>ppt_y</p:attrName>
                                        </p:attrNameLst>
                                      </p:cBhvr>
                                      <p:rCtr x="-9800" y="15300"/>
                                    </p:animMotion>
                                  </p:childTnLst>
                                  <p:subTnLst>
                                    <p:set>
                                      <p:cBhvr override="childStyle">
                                        <p:cTn dur="1" fill="hold" display="0" masterRel="sameClick" afterEffect="1">
                                          <p:stCondLst>
                                            <p:cond evt="end" delay="0">
                                              <p:tn val="36"/>
                                            </p:cond>
                                          </p:stCondLst>
                                        </p:cTn>
                                        <p:tgtEl>
                                          <p:spTgt spid="174"/>
                                        </p:tgtEl>
                                        <p:attrNameLst>
                                          <p:attrName>style.visibility</p:attrName>
                                        </p:attrNameLst>
                                      </p:cBhvr>
                                      <p:to>
                                        <p:strVal val="hidden"/>
                                      </p:to>
                                    </p:set>
                                  </p:subTnLst>
                                </p:cTn>
                              </p:par>
                              <p:par>
                                <p:cTn id="38" presetID="0" presetClass="path" presetSubtype="0" fill="hold" nodeType="withEffect">
                                  <p:stCondLst>
                                    <p:cond delay="0"/>
                                  </p:stCondLst>
                                  <p:childTnLst>
                                    <p:animMotion origin="layout" path="M -1.38889E-6 -1.85185E-6 C 0.02413 0.02963 0.04844 0.0595 0.07448 0.06551 C 0.10052 0.07153 0.13629 0.06459 0.15643 0.03635 C 0.17657 0.00811 0.20538 -0.07638 0.19549 -0.10416 C 0.18559 -0.13194 0.12761 -0.128 0.09723 -0.13078 C 0.06684 -0.13356 0.03334 -0.13495 0.01268 -0.12106 C -0.00798 -0.10717 -0.03055 -0.08518 -0.02725 -0.04722 C -0.02396 -0.00925 0.02223 0.06991 0.03282 0.10672 C 0.04341 0.14352 0.05243 0.15903 0.03629 0.17338 C 0.02014 0.18774 -0.04305 0.19977 -0.06458 0.19283 C -0.08611 0.18588 -0.09375 0.14746 -0.09271 0.13218 C -0.09166 0.1169 -0.075 0.1088 -0.05816 0.1007 " pathEditMode="relative" ptsTypes="aaaaaaaaaaaA">
                                      <p:cBhvr>
                                        <p:cTn id="39" dur="3000" fill="hold"/>
                                        <p:tgtEl>
                                          <p:spTgt spid="170"/>
                                        </p:tgtEl>
                                        <p:attrNameLst>
                                          <p:attrName>ppt_x</p:attrName>
                                          <p:attrName>ppt_y</p:attrName>
                                        </p:attrNameLst>
                                      </p:cBhvr>
                                    </p:animMotion>
                                  </p:childTnLst>
                                  <p:subTnLst>
                                    <p:set>
                                      <p:cBhvr override="childStyle">
                                        <p:cTn dur="1" fill="hold" display="0" masterRel="sameClick" afterEffect="1">
                                          <p:stCondLst>
                                            <p:cond evt="end" delay="0">
                                              <p:tn val="38"/>
                                            </p:cond>
                                          </p:stCondLst>
                                        </p:cTn>
                                        <p:tgtEl>
                                          <p:spTgt spid="170"/>
                                        </p:tgtEl>
                                        <p:attrNameLst>
                                          <p:attrName>style.visibility</p:attrName>
                                        </p:attrNameLst>
                                      </p:cBhvr>
                                      <p:to>
                                        <p:strVal val="hidden"/>
                                      </p:to>
                                    </p:set>
                                  </p:subTnLst>
                                </p:cTn>
                              </p:par>
                              <p:par>
                                <p:cTn id="40" presetID="0" presetClass="path" presetSubtype="0" fill="hold" nodeType="withEffect">
                                  <p:stCondLst>
                                    <p:cond delay="0"/>
                                  </p:stCondLst>
                                  <p:childTnLst>
                                    <p:animMotion origin="layout" path="M -1.38889E-6 -4.44444E-6 C 0.04653 -0.02708 0.09306 -0.05393 0.13993 -0.04861 C 0.18681 -0.04328 0.26285 0.01019 0.28177 0.03264 C 0.3007 0.0551 0.26441 0.07037 0.25365 0.08588 C 0.24288 0.10139 0.21111 0.11459 0.21684 0.12639 C 0.22257 0.1382 0.26545 0.15811 0.28768 0.15672 C 0.3099 0.15533 0.34115 0.13681 0.35052 0.11806 C 0.3599 0.09931 0.37031 0.06204 0.34358 0.04468 C 0.31684 0.02732 0.25538 0.01806 0.18993 0.01436 " pathEditMode="relative" rAng="0" ptsTypes="aaaaaaaaa">
                                      <p:cBhvr>
                                        <p:cTn id="41" dur="3000" fill="hold"/>
                                        <p:tgtEl>
                                          <p:spTgt spid="176"/>
                                        </p:tgtEl>
                                        <p:attrNameLst>
                                          <p:attrName>ppt_x</p:attrName>
                                          <p:attrName>ppt_y</p:attrName>
                                        </p:attrNameLst>
                                      </p:cBhvr>
                                      <p:rCtr x="18500" y="5200"/>
                                    </p:animMotion>
                                  </p:childTnLst>
                                  <p:subTnLst>
                                    <p:set>
                                      <p:cBhvr override="childStyle">
                                        <p:cTn dur="1" fill="hold" display="0" masterRel="sameClick" afterEffect="1">
                                          <p:stCondLst>
                                            <p:cond evt="end" delay="0">
                                              <p:tn val="40"/>
                                            </p:cond>
                                          </p:stCondLst>
                                        </p:cTn>
                                        <p:tgtEl>
                                          <p:spTgt spid="176"/>
                                        </p:tgtEl>
                                        <p:attrNameLst>
                                          <p:attrName>style.visibility</p:attrName>
                                        </p:attrNameLst>
                                      </p:cBhvr>
                                      <p:to>
                                        <p:strVal val="hidden"/>
                                      </p:to>
                                    </p:set>
                                  </p:subTnLst>
                                </p:cTn>
                              </p:par>
                              <p:par>
                                <p:cTn id="42" presetID="0" presetClass="path" presetSubtype="0" fill="hold" nodeType="withEffect">
                                  <p:stCondLst>
                                    <p:cond delay="0"/>
                                  </p:stCondLst>
                                  <p:childTnLst>
                                    <p:animMotion origin="layout" path="M 4.44444E-6 -2.96296E-6 C -0.02917 0.0044 -0.05834 0.00903 -0.07188 -0.00115 C -0.08542 -0.01134 -0.09098 -0.03171 -0.08178 -0.06065 C -0.07257 -0.08958 -0.03351 -0.1669 -0.01632 -0.17453 C 0.00086 -0.18217 0.02951 -0.1294 0.02187 -0.10671 C 0.01423 -0.08402 -0.02223 -0.05995 -0.06181 -0.03889 C -0.10139 -0.01782 -0.17605 0.02824 -0.2158 0.01945 C -0.25556 0.01065 -0.28907 -0.06342 -0.3 -0.09097 C -0.31094 -0.11852 -0.29844 -0.12824 -0.28178 -0.1456 " pathEditMode="relative" rAng="0" ptsTypes="aaaaaaaaa">
                                      <p:cBhvr>
                                        <p:cTn id="43" dur="3000" fill="hold"/>
                                        <p:tgtEl>
                                          <p:spTgt spid="167"/>
                                        </p:tgtEl>
                                        <p:attrNameLst>
                                          <p:attrName>ppt_x</p:attrName>
                                          <p:attrName>ppt_y</p:attrName>
                                        </p:attrNameLst>
                                      </p:cBhvr>
                                      <p:rCtr x="-14100" y="-7700"/>
                                    </p:animMotion>
                                  </p:childTnLst>
                                  <p:subTnLst>
                                    <p:set>
                                      <p:cBhvr override="childStyle">
                                        <p:cTn dur="1" fill="hold" display="0" masterRel="sameClick" afterEffect="1">
                                          <p:stCondLst>
                                            <p:cond evt="end" delay="0">
                                              <p:tn val="42"/>
                                            </p:cond>
                                          </p:stCondLst>
                                        </p:cTn>
                                        <p:tgtEl>
                                          <p:spTgt spid="167"/>
                                        </p:tgtEl>
                                        <p:attrNameLst>
                                          <p:attrName>style.visibility</p:attrName>
                                        </p:attrNameLst>
                                      </p:cBhvr>
                                      <p:to>
                                        <p:strVal val="hidden"/>
                                      </p:to>
                                    </p:set>
                                  </p:subTnLst>
                                </p:cTn>
                              </p:par>
                            </p:childTnLst>
                          </p:cTn>
                        </p:par>
                        <p:par>
                          <p:cTn id="44" fill="hold">
                            <p:stCondLst>
                              <p:cond delay="6000"/>
                            </p:stCondLst>
                            <p:childTnLst>
                              <p:par>
                                <p:cTn id="45" presetID="1" presetClass="entr" presetSubtype="0" fill="hold" nodeType="afterEffect">
                                  <p:stCondLst>
                                    <p:cond delay="0"/>
                                  </p:stCondLst>
                                  <p:childTnLst>
                                    <p:set>
                                      <p:cBhvr>
                                        <p:cTn id="46" dur="1" fill="hold">
                                          <p:stCondLst>
                                            <p:cond delay="0"/>
                                          </p:stCondLst>
                                        </p:cTn>
                                        <p:tgtEl>
                                          <p:spTgt spid="1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0"/>
                                        </p:tgtEl>
                                        <p:attrNameLst>
                                          <p:attrName>style.visibility</p:attrName>
                                        </p:attrNameLst>
                                      </p:cBhvr>
                                      <p:to>
                                        <p:strVal val="visible"/>
                                      </p:to>
                                    </p:set>
                                  </p:childTnLst>
                                </p:cTn>
                              </p:par>
                              <p:par>
                                <p:cTn id="49" presetID="0" presetClass="path" presetSubtype="0" fill="hold" nodeType="withEffect">
                                  <p:stCondLst>
                                    <p:cond delay="0"/>
                                  </p:stCondLst>
                                  <p:childTnLst>
                                    <p:animMotion origin="layout" path="M 6.66667E-6 7.40741E-7 C 0.03351 0.00185 0.06702 0.00393 0.06632 0.03032 C 0.06563 0.05671 0.03507 0.14329 -0.00364 0.1588 C -0.04236 0.1743 -0.12517 0.10555 -0.16649 0.12361 C -0.20781 0.14167 -0.27378 0.22917 -0.2519 0.26782 C -0.23003 0.30648 -0.08472 0.36528 -0.03559 0.35509 C 0.01355 0.34491 0.04688 0.23079 0.04271 0.20718 C 0.03855 0.18356 -0.04548 0.20486 -0.06093 0.21319 C -0.07638 0.22153 -0.06319 0.23912 -0.04999 0.25694 " pathEditMode="relative" ptsTypes="aaaaaaaaA">
                                      <p:cBhvr>
                                        <p:cTn id="50" dur="2000" fill="hold"/>
                                        <p:tgtEl>
                                          <p:spTgt spid="183"/>
                                        </p:tgtEl>
                                        <p:attrNameLst>
                                          <p:attrName>ppt_x</p:attrName>
                                          <p:attrName>ppt_y</p:attrName>
                                        </p:attrNameLst>
                                      </p:cBhvr>
                                    </p:animMotion>
                                  </p:childTnLst>
                                </p:cTn>
                              </p:par>
                              <p:par>
                                <p:cTn id="51" presetID="0" presetClass="path" presetSubtype="0" fill="hold" nodeType="withEffect">
                                  <p:stCondLst>
                                    <p:cond delay="0"/>
                                  </p:stCondLst>
                                  <p:childTnLst>
                                    <p:animMotion origin="layout" path="M -5E-6 -1.85185E-6 C 0.12535 0.02014 0.2507 0.04028 0.33455 -0.01204 C 0.41841 -0.06435 0.51372 -0.24722 0.50278 -0.31389 C 0.49184 -0.38056 0.32014 -0.40648 0.2691 -0.41204 C 0.21806 -0.41759 0.20764 -0.37037 0.19636 -0.34792 C 0.18507 -0.32547 0.1941 -0.29283 0.20087 -0.27755 C 0.20764 -0.26227 0.2224 -0.25972 0.23733 -0.25695 " pathEditMode="relative" ptsTypes="aaaaaaA">
                                      <p:cBhvr>
                                        <p:cTn id="52" dur="2000" fill="hold"/>
                                        <p:tgtEl>
                                          <p:spTgt spid="19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size changes produced by flocculation are dramatic</a:t>
            </a:r>
          </a:p>
        </p:txBody>
      </p:sp>
      <p:sp>
        <p:nvSpPr>
          <p:cNvPr id="3" name="Content Placeholder 2"/>
          <p:cNvSpPr>
            <a:spLocks noGrp="1"/>
          </p:cNvSpPr>
          <p:nvPr>
            <p:ph idx="1"/>
          </p:nvPr>
        </p:nvSpPr>
        <p:spPr/>
        <p:txBody>
          <a:bodyPr/>
          <a:lstStyle/>
          <a:p>
            <a:r>
              <a:rPr lang="en-US" dirty="0"/>
              <a:t>How many sequential collisions are required to make a 1 mm particle starting from 1 </a:t>
            </a:r>
            <a:r>
              <a:rPr lang="en-US" dirty="0">
                <a:latin typeface="Symbol" pitchFamily="18" charset="2"/>
              </a:rPr>
              <a:t>m</a:t>
            </a:r>
            <a:r>
              <a:rPr lang="en-US" dirty="0"/>
              <a:t>m particles?</a:t>
            </a:r>
          </a:p>
          <a:p>
            <a:r>
              <a:rPr lang="en-US" dirty="0"/>
              <a:t>How much larger in volume is the 1 mm diameter particle?</a:t>
            </a:r>
          </a:p>
          <a:p>
            <a:r>
              <a:rPr lang="en-US" dirty="0"/>
              <a:t>____________</a:t>
            </a:r>
          </a:p>
        </p:txBody>
      </p:sp>
      <p:sp>
        <p:nvSpPr>
          <p:cNvPr id="4" name="Rectangle 3"/>
          <p:cNvSpPr/>
          <p:nvPr/>
        </p:nvSpPr>
        <p:spPr>
          <a:xfrm>
            <a:off x="1058063" y="4237531"/>
            <a:ext cx="992579" cy="523220"/>
          </a:xfrm>
          <a:prstGeom prst="rect">
            <a:avLst/>
          </a:prstGeom>
        </p:spPr>
        <p:txBody>
          <a:bodyPr wrap="none">
            <a:spAutoFit/>
          </a:bodyPr>
          <a:lstStyle/>
          <a:p>
            <a:r>
              <a:rPr lang="en-US" dirty="0">
                <a:solidFill>
                  <a:schemeClr val="accent4"/>
                </a:solidFill>
              </a:rPr>
              <a:t>1,000</a:t>
            </a:r>
          </a:p>
        </p:txBody>
      </p:sp>
      <p:sp>
        <p:nvSpPr>
          <p:cNvPr id="6" name="Rectangle 5"/>
          <p:cNvSpPr/>
          <p:nvPr/>
        </p:nvSpPr>
        <p:spPr>
          <a:xfrm>
            <a:off x="1868113" y="4222931"/>
            <a:ext cx="1651414" cy="523220"/>
          </a:xfrm>
          <a:prstGeom prst="rect">
            <a:avLst/>
          </a:prstGeom>
        </p:spPr>
        <p:txBody>
          <a:bodyPr wrap="none">
            <a:spAutoFit/>
          </a:bodyPr>
          <a:lstStyle/>
          <a:p>
            <a:r>
              <a:rPr lang="en-US" dirty="0">
                <a:solidFill>
                  <a:schemeClr val="accent4"/>
                </a:solidFill>
              </a:rPr>
              <a:t>,000,000 !</a:t>
            </a: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Overview</a:t>
            </a:r>
            <a:endParaRPr lang="en-US" dirty="0"/>
          </a:p>
        </p:txBody>
      </p:sp>
      <p:sp>
        <p:nvSpPr>
          <p:cNvPr id="32771" name="Rectangle 3"/>
          <p:cNvSpPr>
            <a:spLocks noGrp="1" noChangeArrowheads="1"/>
          </p:cNvSpPr>
          <p:nvPr>
            <p:ph idx="1"/>
          </p:nvPr>
        </p:nvSpPr>
        <p:spPr/>
        <p:txBody>
          <a:bodyPr/>
          <a:lstStyle/>
          <a:p>
            <a:r>
              <a:rPr lang="en-US" dirty="0"/>
              <a:t>Flocculation definition and regulation </a:t>
            </a:r>
          </a:p>
          <a:p>
            <a:r>
              <a:rPr lang="en-US" dirty="0"/>
              <a:t>Mechanical Design</a:t>
            </a:r>
          </a:p>
          <a:p>
            <a:r>
              <a:rPr lang="en-US" dirty="0"/>
              <a:t>Hydraulic conventional design</a:t>
            </a:r>
          </a:p>
          <a:p>
            <a:r>
              <a:rPr lang="en-US" dirty="0"/>
              <a:t>Fractals</a:t>
            </a:r>
          </a:p>
          <a:p>
            <a:r>
              <a:rPr lang="en-US" dirty="0"/>
              <a:t>Collisions </a:t>
            </a:r>
          </a:p>
          <a:p>
            <a:pPr lvl="1"/>
            <a:r>
              <a:rPr lang="en-US" dirty="0"/>
              <a:t>Predictive model</a:t>
            </a:r>
          </a:p>
          <a:p>
            <a:r>
              <a:rPr lang="en-US" dirty="0"/>
              <a:t>Conclusions</a:t>
            </a:r>
          </a:p>
          <a:p>
            <a:r>
              <a:rPr lang="en-US" dirty="0"/>
              <a:t>Surface coverage</a:t>
            </a:r>
          </a:p>
        </p:txBody>
      </p:sp>
      <p:pic>
        <p:nvPicPr>
          <p:cNvPr id="5" name="Picture 4">
            <a:hlinkClick r:id="rId4" action="ppaction://hlinksldjump"/>
          </p:cNvPr>
          <p:cNvPicPr>
            <a:picLocks noChangeAspect="1" noChangeArrowheads="1"/>
          </p:cNvPicPr>
          <p:nvPr/>
        </p:nvPicPr>
        <p:blipFill>
          <a:blip r:embed="rId5" cstate="screen"/>
          <a:srcRect l="23900" t="8130" r="14242" b="53606"/>
          <a:stretch>
            <a:fillRect/>
          </a:stretch>
        </p:blipFill>
        <p:spPr bwMode="auto">
          <a:xfrm>
            <a:off x="4371200" y="2149558"/>
            <a:ext cx="1421477" cy="733879"/>
          </a:xfrm>
          <a:prstGeom prst="rect">
            <a:avLst/>
          </a:prstGeom>
          <a:noFill/>
          <a:ln w="50800">
            <a:noFill/>
            <a:miter lim="800000"/>
            <a:headEnd type="none" w="sm" len="sm"/>
            <a:tailEnd type="none" w="med" len="sm"/>
          </a:ln>
        </p:spPr>
      </p:pic>
      <p:pic>
        <p:nvPicPr>
          <p:cNvPr id="36" name="Picture 1">
            <a:hlinkClick r:id="rId6" action="ppaction://hlinksldjump"/>
          </p:cNvPr>
          <p:cNvPicPr>
            <a:picLocks noChangeAspect="1" noChangeArrowheads="1"/>
          </p:cNvPicPr>
          <p:nvPr/>
        </p:nvPicPr>
        <p:blipFill>
          <a:blip r:embed="rId7" cstate="screen"/>
          <a:srcRect/>
          <a:stretch>
            <a:fillRect/>
          </a:stretch>
        </p:blipFill>
        <p:spPr bwMode="auto">
          <a:xfrm>
            <a:off x="6514930" y="2663539"/>
            <a:ext cx="1521783" cy="904643"/>
          </a:xfrm>
          <a:prstGeom prst="rect">
            <a:avLst/>
          </a:prstGeom>
          <a:noFill/>
          <a:ln w="9525">
            <a:noFill/>
            <a:miter lim="800000"/>
            <a:headEnd/>
            <a:tailEnd/>
          </a:ln>
        </p:spPr>
      </p:pic>
      <p:pic>
        <p:nvPicPr>
          <p:cNvPr id="2231298" name="Picture 2 1">
            <a:hlinkClick r:id="rId8" action="ppaction://hlinksldjump"/>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23202" y="3942092"/>
            <a:ext cx="1112482" cy="564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1303" name="Picture 7">
            <a:hlinkClick r:id="rId10" action="ppaction://hlinksldjump"/>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22898" y="3323010"/>
            <a:ext cx="2865437"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1308" name="Picture 12">
            <a:hlinkClick r:id="rId12" action="ppaction://hlinksldjump"/>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48973" y="5486568"/>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a:extLst>
              <a:ext uri="{FF2B5EF4-FFF2-40B4-BE49-F238E27FC236}">
                <a16:creationId xmlns:a16="http://schemas.microsoft.com/office/drawing/2014/main" id="{7A383D6A-59EC-484B-B02F-8F4F3A9B678C}"/>
              </a:ext>
            </a:extLst>
          </p:cNvPr>
          <p:cNvPicPr>
            <a:picLocks noChangeAspect="1"/>
          </p:cNvPicPr>
          <p:nvPr>
            <p:custDataLst>
              <p:tags r:id="rId1"/>
            </p:custDataLst>
          </p:nvPr>
        </p:nvPicPr>
        <p:blipFill>
          <a:blip r:embed="rId14"/>
          <a:stretch>
            <a:fillRect/>
          </a:stretch>
        </p:blipFill>
        <p:spPr>
          <a:xfrm>
            <a:off x="4844499" y="4472474"/>
            <a:ext cx="3707494" cy="751459"/>
          </a:xfrm>
          <a:prstGeom prst="rect">
            <a:avLst/>
          </a:prstGeom>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sz="4000" dirty="0"/>
              <a:t>It requires many sequential doubling collisions to make a big floc</a:t>
            </a:r>
          </a:p>
        </p:txBody>
      </p:sp>
      <p:sp>
        <p:nvSpPr>
          <p:cNvPr id="3" name="Content Placeholder 2"/>
          <p:cNvSpPr>
            <a:spLocks noGrp="1"/>
          </p:cNvSpPr>
          <p:nvPr>
            <p:ph idx="1"/>
          </p:nvPr>
        </p:nvSpPr>
        <p:spPr/>
        <p:txBody>
          <a:bodyPr/>
          <a:lstStyle/>
          <a:p>
            <a:r>
              <a:rPr lang="en-US" dirty="0"/>
              <a:t>1 collision 1+1=2</a:t>
            </a:r>
          </a:p>
          <a:p>
            <a:r>
              <a:rPr lang="en-US" dirty="0"/>
              <a:t>2 collisions 2+2=4</a:t>
            </a:r>
          </a:p>
          <a:p>
            <a:r>
              <a:rPr lang="en-US" dirty="0"/>
              <a:t>3 collisions 4+4=8</a:t>
            </a:r>
          </a:p>
          <a:p>
            <a:r>
              <a:rPr lang="en-US" dirty="0"/>
              <a:t>4 collisions 8+8=16</a:t>
            </a:r>
          </a:p>
          <a:p>
            <a:r>
              <a:rPr lang="en-US" dirty="0"/>
              <a:t>Number of original particles in the floc = 2</a:t>
            </a:r>
            <a:r>
              <a:rPr lang="en-US" baseline="60000" dirty="0"/>
              <a:t>n</a:t>
            </a:r>
            <a:endParaRPr lang="en-US" dirty="0"/>
          </a:p>
          <a:p>
            <a:r>
              <a:rPr lang="en-US" dirty="0"/>
              <a:t>What is n to obtain 1,000,000,000 = 2</a:t>
            </a:r>
            <a:r>
              <a:rPr lang="en-US" baseline="60000" dirty="0"/>
              <a:t>n</a:t>
            </a:r>
            <a:r>
              <a:rPr lang="en-US" dirty="0"/>
              <a:t>?</a:t>
            </a:r>
            <a:endParaRPr lang="en-US" baseline="30000" dirty="0"/>
          </a:p>
          <a:p>
            <a:r>
              <a:rPr lang="en-US" dirty="0"/>
              <a:t>n=30</a:t>
            </a:r>
          </a:p>
        </p:txBody>
      </p:sp>
      <p:pic>
        <p:nvPicPr>
          <p:cNvPr id="4" name="Picture 24"/>
          <p:cNvPicPr>
            <a:picLocks noChangeAspect="1" noChangeArrowheads="1"/>
          </p:cNvPicPr>
          <p:nvPr/>
        </p:nvPicPr>
        <p:blipFill>
          <a:blip r:embed="rId4" cstate="screen"/>
          <a:srcRect/>
          <a:stretch>
            <a:fillRect/>
          </a:stretch>
        </p:blipFill>
        <p:spPr bwMode="auto">
          <a:xfrm rot="16200000">
            <a:off x="4297739" y="1703406"/>
            <a:ext cx="187325" cy="185738"/>
          </a:xfrm>
          <a:prstGeom prst="rect">
            <a:avLst/>
          </a:prstGeom>
          <a:noFill/>
          <a:ln w="12700">
            <a:noFill/>
            <a:miter lim="800000"/>
            <a:headEnd type="none" w="lg" len="med"/>
            <a:tailEnd type="none" w="lg" len="med"/>
          </a:ln>
          <a:effectLst/>
        </p:spPr>
      </p:pic>
      <p:grpSp>
        <p:nvGrpSpPr>
          <p:cNvPr id="5" name="Group 4"/>
          <p:cNvGrpSpPr/>
          <p:nvPr/>
        </p:nvGrpSpPr>
        <p:grpSpPr>
          <a:xfrm>
            <a:off x="4475873" y="2262353"/>
            <a:ext cx="300259" cy="237183"/>
            <a:chOff x="2962956" y="2115885"/>
            <a:chExt cx="300259" cy="237183"/>
          </a:xfrm>
        </p:grpSpPr>
        <p:pic>
          <p:nvPicPr>
            <p:cNvPr id="6"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 name="Group 7"/>
          <p:cNvGrpSpPr/>
          <p:nvPr/>
        </p:nvGrpSpPr>
        <p:grpSpPr>
          <a:xfrm>
            <a:off x="4437125" y="2755624"/>
            <a:ext cx="499826" cy="320263"/>
            <a:chOff x="4503627" y="2218458"/>
            <a:chExt cx="499826" cy="320263"/>
          </a:xfrm>
        </p:grpSpPr>
        <p:grpSp>
          <p:nvGrpSpPr>
            <p:cNvPr id="9" name="Group 176"/>
            <p:cNvGrpSpPr/>
            <p:nvPr/>
          </p:nvGrpSpPr>
          <p:grpSpPr>
            <a:xfrm>
              <a:off x="4503627" y="2301538"/>
              <a:ext cx="300259" cy="237183"/>
              <a:chOff x="2962956" y="2115885"/>
              <a:chExt cx="300259" cy="237183"/>
            </a:xfrm>
          </p:grpSpPr>
          <p:pic>
            <p:nvPicPr>
              <p:cNvPr id="13"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 name="Group 179"/>
            <p:cNvGrpSpPr/>
            <p:nvPr/>
          </p:nvGrpSpPr>
          <p:grpSpPr>
            <a:xfrm>
              <a:off x="4719823" y="2218458"/>
              <a:ext cx="283630" cy="253824"/>
              <a:chOff x="6986427" y="2972145"/>
              <a:chExt cx="283630" cy="253824"/>
            </a:xfrm>
          </p:grpSpPr>
          <p:pic>
            <p:nvPicPr>
              <p:cNvPr id="11"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pic>
        <p:nvPicPr>
          <p:cNvPr id="15" name="Picture 24"/>
          <p:cNvPicPr>
            <a:picLocks noChangeAspect="1" noChangeArrowheads="1"/>
          </p:cNvPicPr>
          <p:nvPr/>
        </p:nvPicPr>
        <p:blipFill>
          <a:blip r:embed="rId4" cstate="screen"/>
          <a:srcRect/>
          <a:stretch>
            <a:fillRect/>
          </a:stretch>
        </p:blipFill>
        <p:spPr bwMode="auto">
          <a:xfrm rot="16200000">
            <a:off x="4879631" y="1711719"/>
            <a:ext cx="187325" cy="185738"/>
          </a:xfrm>
          <a:prstGeom prst="rect">
            <a:avLst/>
          </a:prstGeom>
          <a:noFill/>
          <a:ln w="12700">
            <a:noFill/>
            <a:miter lim="800000"/>
            <a:headEnd type="none" w="lg" len="med"/>
            <a:tailEnd type="none" w="lg" len="med"/>
          </a:ln>
          <a:effectLst/>
        </p:spPr>
      </p:pic>
      <p:grpSp>
        <p:nvGrpSpPr>
          <p:cNvPr id="16" name="Group 15"/>
          <p:cNvGrpSpPr/>
          <p:nvPr/>
        </p:nvGrpSpPr>
        <p:grpSpPr>
          <a:xfrm>
            <a:off x="4933073" y="2254040"/>
            <a:ext cx="300259" cy="237183"/>
            <a:chOff x="2962956" y="2115885"/>
            <a:chExt cx="300259" cy="237183"/>
          </a:xfrm>
        </p:grpSpPr>
        <p:pic>
          <p:nvPicPr>
            <p:cNvPr id="17"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 name="Group 18"/>
          <p:cNvGrpSpPr/>
          <p:nvPr/>
        </p:nvGrpSpPr>
        <p:grpSpPr>
          <a:xfrm>
            <a:off x="5102143" y="2755624"/>
            <a:ext cx="499826" cy="320263"/>
            <a:chOff x="4503627" y="2218458"/>
            <a:chExt cx="499826" cy="320263"/>
          </a:xfrm>
        </p:grpSpPr>
        <p:grpSp>
          <p:nvGrpSpPr>
            <p:cNvPr id="20" name="Group 176"/>
            <p:cNvGrpSpPr/>
            <p:nvPr/>
          </p:nvGrpSpPr>
          <p:grpSpPr>
            <a:xfrm>
              <a:off x="4503627" y="2301538"/>
              <a:ext cx="300259" cy="237183"/>
              <a:chOff x="2962956" y="2115885"/>
              <a:chExt cx="300259" cy="237183"/>
            </a:xfrm>
          </p:grpSpPr>
          <p:pic>
            <p:nvPicPr>
              <p:cNvPr id="24"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 name="Group 179"/>
            <p:cNvGrpSpPr/>
            <p:nvPr/>
          </p:nvGrpSpPr>
          <p:grpSpPr>
            <a:xfrm>
              <a:off x="4719823" y="2218458"/>
              <a:ext cx="283630" cy="253824"/>
              <a:chOff x="6986427" y="2972145"/>
              <a:chExt cx="283630" cy="253824"/>
            </a:xfrm>
          </p:grpSpPr>
          <p:pic>
            <p:nvPicPr>
              <p:cNvPr id="22"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 name="Group 28"/>
          <p:cNvGrpSpPr/>
          <p:nvPr/>
        </p:nvGrpSpPr>
        <p:grpSpPr>
          <a:xfrm>
            <a:off x="4503627" y="3379078"/>
            <a:ext cx="499826" cy="320263"/>
            <a:chOff x="4503627" y="2218458"/>
            <a:chExt cx="499826" cy="320263"/>
          </a:xfrm>
        </p:grpSpPr>
        <p:grpSp>
          <p:nvGrpSpPr>
            <p:cNvPr id="30" name="Group 176"/>
            <p:cNvGrpSpPr/>
            <p:nvPr/>
          </p:nvGrpSpPr>
          <p:grpSpPr>
            <a:xfrm>
              <a:off x="4503627" y="2301538"/>
              <a:ext cx="300259" cy="237183"/>
              <a:chOff x="2962956" y="2115885"/>
              <a:chExt cx="300259" cy="237183"/>
            </a:xfrm>
          </p:grpSpPr>
          <p:pic>
            <p:nvPicPr>
              <p:cNvPr id="34"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 name="Group 179"/>
            <p:cNvGrpSpPr/>
            <p:nvPr/>
          </p:nvGrpSpPr>
          <p:grpSpPr>
            <a:xfrm>
              <a:off x="4719823" y="2218458"/>
              <a:ext cx="283630" cy="253824"/>
              <a:chOff x="6986427" y="2972145"/>
              <a:chExt cx="283630" cy="253824"/>
            </a:xfrm>
          </p:grpSpPr>
          <p:pic>
            <p:nvPicPr>
              <p:cNvPr id="32"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 name="Group 35"/>
          <p:cNvGrpSpPr/>
          <p:nvPr/>
        </p:nvGrpSpPr>
        <p:grpSpPr>
          <a:xfrm>
            <a:off x="4661569" y="3437267"/>
            <a:ext cx="499826" cy="320263"/>
            <a:chOff x="4503627" y="2218458"/>
            <a:chExt cx="499826" cy="320263"/>
          </a:xfrm>
        </p:grpSpPr>
        <p:grpSp>
          <p:nvGrpSpPr>
            <p:cNvPr id="37" name="Group 176"/>
            <p:cNvGrpSpPr/>
            <p:nvPr/>
          </p:nvGrpSpPr>
          <p:grpSpPr>
            <a:xfrm>
              <a:off x="4503627" y="2301538"/>
              <a:ext cx="300259" cy="237183"/>
              <a:chOff x="2962956" y="2115885"/>
              <a:chExt cx="300259" cy="237183"/>
            </a:xfrm>
          </p:grpSpPr>
          <p:pic>
            <p:nvPicPr>
              <p:cNvPr id="41"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 name="Group 179"/>
            <p:cNvGrpSpPr/>
            <p:nvPr/>
          </p:nvGrpSpPr>
          <p:grpSpPr>
            <a:xfrm>
              <a:off x="4719823" y="2218458"/>
              <a:ext cx="283630" cy="253824"/>
              <a:chOff x="6986427" y="2972145"/>
              <a:chExt cx="283630" cy="253824"/>
            </a:xfrm>
          </p:grpSpPr>
          <p:pic>
            <p:nvPicPr>
              <p:cNvPr id="39"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 name="Group 42"/>
          <p:cNvGrpSpPr/>
          <p:nvPr/>
        </p:nvGrpSpPr>
        <p:grpSpPr>
          <a:xfrm rot="19742345">
            <a:off x="5567657" y="3379078"/>
            <a:ext cx="499826" cy="320263"/>
            <a:chOff x="4503627" y="2218458"/>
            <a:chExt cx="499826" cy="320263"/>
          </a:xfrm>
        </p:grpSpPr>
        <p:grpSp>
          <p:nvGrpSpPr>
            <p:cNvPr id="44" name="Group 176"/>
            <p:cNvGrpSpPr/>
            <p:nvPr/>
          </p:nvGrpSpPr>
          <p:grpSpPr>
            <a:xfrm>
              <a:off x="4503627" y="2301538"/>
              <a:ext cx="300259" cy="237183"/>
              <a:chOff x="2962956" y="2115885"/>
              <a:chExt cx="300259" cy="237183"/>
            </a:xfrm>
          </p:grpSpPr>
          <p:pic>
            <p:nvPicPr>
              <p:cNvPr id="48"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 name="Group 179"/>
            <p:cNvGrpSpPr/>
            <p:nvPr/>
          </p:nvGrpSpPr>
          <p:grpSpPr>
            <a:xfrm>
              <a:off x="4719823" y="2218458"/>
              <a:ext cx="283630" cy="253824"/>
              <a:chOff x="6986427" y="2972145"/>
              <a:chExt cx="283630" cy="253824"/>
            </a:xfrm>
          </p:grpSpPr>
          <p:pic>
            <p:nvPicPr>
              <p:cNvPr id="46"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0" name="Group 49"/>
          <p:cNvGrpSpPr/>
          <p:nvPr/>
        </p:nvGrpSpPr>
        <p:grpSpPr>
          <a:xfrm rot="17239213">
            <a:off x="5758851" y="3437267"/>
            <a:ext cx="499826" cy="320263"/>
            <a:chOff x="4503627" y="2218458"/>
            <a:chExt cx="499826" cy="320263"/>
          </a:xfrm>
        </p:grpSpPr>
        <p:grpSp>
          <p:nvGrpSpPr>
            <p:cNvPr id="51" name="Group 176"/>
            <p:cNvGrpSpPr/>
            <p:nvPr/>
          </p:nvGrpSpPr>
          <p:grpSpPr>
            <a:xfrm>
              <a:off x="4503627" y="2301538"/>
              <a:ext cx="300259" cy="237183"/>
              <a:chOff x="2962956" y="2115885"/>
              <a:chExt cx="300259" cy="237183"/>
            </a:xfrm>
          </p:grpSpPr>
          <p:pic>
            <p:nvPicPr>
              <p:cNvPr id="55"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6"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2" name="Group 179"/>
            <p:cNvGrpSpPr/>
            <p:nvPr/>
          </p:nvGrpSpPr>
          <p:grpSpPr>
            <a:xfrm>
              <a:off x="4719823" y="2218458"/>
              <a:ext cx="283630" cy="253824"/>
              <a:chOff x="6986427" y="2972145"/>
              <a:chExt cx="283630" cy="253824"/>
            </a:xfrm>
          </p:grpSpPr>
          <p:pic>
            <p:nvPicPr>
              <p:cNvPr id="53"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4"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sp>
        <p:nvSpPr>
          <p:cNvPr id="57" name="TextBox 56"/>
          <p:cNvSpPr txBox="1"/>
          <p:nvPr/>
        </p:nvSpPr>
        <p:spPr>
          <a:xfrm>
            <a:off x="950025" y="6127667"/>
            <a:ext cx="5264583" cy="523220"/>
          </a:xfrm>
          <a:prstGeom prst="rect">
            <a:avLst/>
          </a:prstGeom>
          <a:noFill/>
        </p:spPr>
        <p:txBody>
          <a:bodyPr wrap="none" rtlCol="0">
            <a:spAutoFit/>
          </a:bodyPr>
          <a:lstStyle/>
          <a:p>
            <a:r>
              <a:rPr lang="en-US" dirty="0">
                <a:solidFill>
                  <a:schemeClr val="accent4"/>
                </a:solidFill>
              </a:rPr>
              <a:t>This assumes volume is conserved!</a:t>
            </a:r>
          </a:p>
        </p:txBody>
      </p:sp>
      <p:pic>
        <p:nvPicPr>
          <p:cNvPr id="28" name="Picture 27">
            <a:extLst>
              <a:ext uri="{FF2B5EF4-FFF2-40B4-BE49-F238E27FC236}">
                <a16:creationId xmlns:a16="http://schemas.microsoft.com/office/drawing/2014/main" id="{A8E461CA-C79F-4B7F-915C-F29868DE15F4}"/>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703210" y="5480471"/>
            <a:ext cx="3274666" cy="251429"/>
          </a:xfrm>
          <a:prstGeom prst="rect">
            <a:avLst/>
          </a:prstGeom>
        </p:spPr>
      </p:pic>
      <p:pic>
        <p:nvPicPr>
          <p:cNvPr id="59" name="Picture 58">
            <a:extLst>
              <a:ext uri="{FF2B5EF4-FFF2-40B4-BE49-F238E27FC236}">
                <a16:creationId xmlns:a16="http://schemas.microsoft.com/office/drawing/2014/main" id="{E491CDCF-639A-4D99-8568-89ED7ABF4EF5}"/>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338638" y="6033591"/>
            <a:ext cx="2639238" cy="59580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Fractals capture the idea that volume isn’t conserved</a:t>
            </a:r>
          </a:p>
        </p:txBody>
      </p:sp>
      <p:sp>
        <p:nvSpPr>
          <p:cNvPr id="3" name="Content Placeholder 2"/>
          <p:cNvSpPr>
            <a:spLocks noGrp="1"/>
          </p:cNvSpPr>
          <p:nvPr>
            <p:ph idx="1"/>
          </p:nvPr>
        </p:nvSpPr>
        <p:spPr>
          <a:xfrm>
            <a:off x="198911" y="1606799"/>
            <a:ext cx="8695707" cy="4114800"/>
          </a:xfrm>
        </p:spPr>
        <p:txBody>
          <a:bodyPr/>
          <a:lstStyle/>
          <a:p>
            <a:r>
              <a:rPr lang="en-US" sz="2800" dirty="0"/>
              <a:t>What happens to the density of a floc as it grows larger? </a:t>
            </a:r>
          </a:p>
        </p:txBody>
      </p:sp>
      <p:sp>
        <p:nvSpPr>
          <p:cNvPr id="4608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 name="TextBox 7"/>
          <p:cNvSpPr txBox="1"/>
          <p:nvPr/>
        </p:nvSpPr>
        <p:spPr>
          <a:xfrm rot="18672019">
            <a:off x="1687347" y="4014603"/>
            <a:ext cx="2781531" cy="369332"/>
          </a:xfrm>
          <a:prstGeom prst="rect">
            <a:avLst/>
          </a:prstGeom>
          <a:noFill/>
        </p:spPr>
        <p:txBody>
          <a:bodyPr wrap="none" rtlCol="0">
            <a:spAutoFit/>
          </a:bodyPr>
          <a:lstStyle/>
          <a:p>
            <a:r>
              <a:rPr lang="en-US" sz="1800" dirty="0"/>
              <a:t>diameter of primary particle</a:t>
            </a:r>
          </a:p>
        </p:txBody>
      </p:sp>
      <p:sp>
        <p:nvSpPr>
          <p:cNvPr id="9" name="TextBox 8"/>
          <p:cNvSpPr txBox="1"/>
          <p:nvPr/>
        </p:nvSpPr>
        <p:spPr>
          <a:xfrm rot="18672019">
            <a:off x="1203395" y="4416492"/>
            <a:ext cx="1659429" cy="369332"/>
          </a:xfrm>
          <a:prstGeom prst="rect">
            <a:avLst/>
          </a:prstGeom>
          <a:noFill/>
        </p:spPr>
        <p:txBody>
          <a:bodyPr wrap="none" rtlCol="0">
            <a:spAutoFit/>
          </a:bodyPr>
          <a:lstStyle/>
          <a:p>
            <a:r>
              <a:rPr lang="en-US" sz="1800" dirty="0"/>
              <a:t>diameter of floc</a:t>
            </a:r>
          </a:p>
        </p:txBody>
      </p:sp>
      <p:sp>
        <p:nvSpPr>
          <p:cNvPr id="10" name="TextBox 9"/>
          <p:cNvSpPr txBox="1"/>
          <p:nvPr/>
        </p:nvSpPr>
        <p:spPr>
          <a:xfrm>
            <a:off x="3192102" y="5607874"/>
            <a:ext cx="3813865" cy="369332"/>
          </a:xfrm>
          <a:prstGeom prst="rect">
            <a:avLst/>
          </a:prstGeom>
          <a:noFill/>
        </p:spPr>
        <p:txBody>
          <a:bodyPr wrap="none" rtlCol="0">
            <a:spAutoFit/>
          </a:bodyPr>
          <a:lstStyle/>
          <a:p>
            <a:r>
              <a:rPr lang="en-US" sz="1800" dirty="0"/>
              <a:t>Number of primary particles in the floc</a:t>
            </a:r>
          </a:p>
        </p:txBody>
      </p:sp>
      <p:cxnSp>
        <p:nvCxnSpPr>
          <p:cNvPr id="20" name="Straight Arrow Connector 19"/>
          <p:cNvCxnSpPr>
            <a:cxnSpLocks/>
          </p:cNvCxnSpPr>
          <p:nvPr/>
        </p:nvCxnSpPr>
        <p:spPr bwMode="auto">
          <a:xfrm rot="10800000">
            <a:off x="2504414" y="5555586"/>
            <a:ext cx="670756" cy="236956"/>
          </a:xfrm>
          <a:prstGeom prst="curvedConnector2">
            <a:avLst/>
          </a:prstGeom>
          <a:noFill/>
          <a:ln w="25400" cap="flat" cmpd="sng" algn="ctr">
            <a:solidFill>
              <a:schemeClr val="tx1"/>
            </a:solidFill>
            <a:prstDash val="solid"/>
            <a:round/>
            <a:headEnd type="triangle" w="lg" len="lg"/>
            <a:tailEnd type="arrow"/>
          </a:ln>
          <a:effectLst/>
        </p:spPr>
      </p:cxnSp>
      <p:sp>
        <p:nvSpPr>
          <p:cNvPr id="22" name="TextBox 21"/>
          <p:cNvSpPr txBox="1"/>
          <p:nvPr/>
        </p:nvSpPr>
        <p:spPr>
          <a:xfrm rot="18723311">
            <a:off x="3339328" y="4565465"/>
            <a:ext cx="1845377" cy="369332"/>
          </a:xfrm>
          <a:prstGeom prst="rect">
            <a:avLst/>
          </a:prstGeom>
          <a:noFill/>
        </p:spPr>
        <p:txBody>
          <a:bodyPr wrap="none" rtlCol="0">
            <a:spAutoFit/>
          </a:bodyPr>
          <a:lstStyle/>
          <a:p>
            <a:r>
              <a:rPr lang="en-US" sz="1800" dirty="0"/>
              <a:t>Fractal dimension</a:t>
            </a:r>
          </a:p>
        </p:txBody>
      </p:sp>
      <p:sp>
        <p:nvSpPr>
          <p:cNvPr id="23" name="TextBox 22"/>
          <p:cNvSpPr txBox="1"/>
          <p:nvPr/>
        </p:nvSpPr>
        <p:spPr>
          <a:xfrm>
            <a:off x="392858" y="5977206"/>
            <a:ext cx="8539304" cy="954107"/>
          </a:xfrm>
          <a:prstGeom prst="rect">
            <a:avLst/>
          </a:prstGeom>
          <a:noFill/>
        </p:spPr>
        <p:txBody>
          <a:bodyPr wrap="square" rtlCol="0">
            <a:spAutoFit/>
          </a:bodyPr>
          <a:lstStyle/>
          <a:p>
            <a:r>
              <a:rPr lang="en-US" dirty="0"/>
              <a:t>If volume were conserved, what would </a:t>
            </a:r>
            <a:r>
              <a:rPr lang="en-US" dirty="0" err="1"/>
              <a:t>D</a:t>
            </a:r>
            <a:r>
              <a:rPr lang="en-US" baseline="-25000" dirty="0" err="1"/>
              <a:t>Fractal</a:t>
            </a:r>
            <a:r>
              <a:rPr lang="en-US" dirty="0"/>
              <a:t> be? ____</a:t>
            </a:r>
          </a:p>
          <a:p>
            <a:r>
              <a:rPr lang="en-US" dirty="0"/>
              <a:t>Is floc mass conserved? _____</a:t>
            </a:r>
          </a:p>
        </p:txBody>
      </p:sp>
      <p:sp>
        <p:nvSpPr>
          <p:cNvPr id="24" name="TextBox 23"/>
          <p:cNvSpPr txBox="1"/>
          <p:nvPr/>
        </p:nvSpPr>
        <p:spPr>
          <a:xfrm>
            <a:off x="7836090" y="5938757"/>
            <a:ext cx="364202" cy="523220"/>
          </a:xfrm>
          <a:prstGeom prst="rect">
            <a:avLst/>
          </a:prstGeom>
          <a:noFill/>
        </p:spPr>
        <p:txBody>
          <a:bodyPr wrap="none" rtlCol="0">
            <a:spAutoFit/>
          </a:bodyPr>
          <a:lstStyle/>
          <a:p>
            <a:r>
              <a:rPr lang="en-US" dirty="0">
                <a:solidFill>
                  <a:schemeClr val="accent4"/>
                </a:solidFill>
              </a:rPr>
              <a:t>3</a:t>
            </a:r>
          </a:p>
        </p:txBody>
      </p:sp>
      <p:grpSp>
        <p:nvGrpSpPr>
          <p:cNvPr id="47" name="Group 46"/>
          <p:cNvGrpSpPr/>
          <p:nvPr/>
        </p:nvGrpSpPr>
        <p:grpSpPr>
          <a:xfrm>
            <a:off x="4949397" y="3541902"/>
            <a:ext cx="657768" cy="378452"/>
            <a:chOff x="4777947" y="3207622"/>
            <a:chExt cx="657768" cy="378452"/>
          </a:xfrm>
        </p:grpSpPr>
        <p:grpSp>
          <p:nvGrpSpPr>
            <p:cNvPr id="14" name="Group 13"/>
            <p:cNvGrpSpPr/>
            <p:nvPr/>
          </p:nvGrpSpPr>
          <p:grpSpPr>
            <a:xfrm>
              <a:off x="4777947" y="3207622"/>
              <a:ext cx="499826" cy="320263"/>
              <a:chOff x="4503627" y="2218458"/>
              <a:chExt cx="499826" cy="320263"/>
            </a:xfrm>
          </p:grpSpPr>
          <p:grpSp>
            <p:nvGrpSpPr>
              <p:cNvPr id="15" name="Group 176"/>
              <p:cNvGrpSpPr/>
              <p:nvPr/>
            </p:nvGrpSpPr>
            <p:grpSpPr>
              <a:xfrm>
                <a:off x="4503627" y="2301538"/>
                <a:ext cx="300259" cy="237183"/>
                <a:chOff x="2962956" y="2115885"/>
                <a:chExt cx="300259" cy="237183"/>
              </a:xfrm>
            </p:grpSpPr>
            <p:pic>
              <p:nvPicPr>
                <p:cNvPr id="19" name="Picture 24 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 name="Picture 24 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 name="Group 179"/>
              <p:cNvGrpSpPr/>
              <p:nvPr/>
            </p:nvGrpSpPr>
            <p:grpSpPr>
              <a:xfrm>
                <a:off x="4719823" y="2218458"/>
                <a:ext cx="283630" cy="253824"/>
                <a:chOff x="6986427" y="2972145"/>
                <a:chExt cx="283630" cy="253824"/>
              </a:xfrm>
            </p:grpSpPr>
            <p:pic>
              <p:nvPicPr>
                <p:cNvPr id="17" name="Picture 24 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 name="Picture 24 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 name="Group 25"/>
            <p:cNvGrpSpPr/>
            <p:nvPr/>
          </p:nvGrpSpPr>
          <p:grpSpPr>
            <a:xfrm>
              <a:off x="4935889" y="3265811"/>
              <a:ext cx="499826" cy="320263"/>
              <a:chOff x="4503627" y="2218458"/>
              <a:chExt cx="499826" cy="320263"/>
            </a:xfrm>
          </p:grpSpPr>
          <p:grpSp>
            <p:nvGrpSpPr>
              <p:cNvPr id="27" name="Group 176"/>
              <p:cNvGrpSpPr/>
              <p:nvPr/>
            </p:nvGrpSpPr>
            <p:grpSpPr>
              <a:xfrm>
                <a:off x="4503627" y="2301538"/>
                <a:ext cx="300259" cy="237183"/>
                <a:chOff x="2962956" y="2115885"/>
                <a:chExt cx="300259" cy="237183"/>
              </a:xfrm>
            </p:grpSpPr>
            <p:pic>
              <p:nvPicPr>
                <p:cNvPr id="31" name="Picture 24 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 name="Picture 24 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 name="Group 179"/>
              <p:cNvGrpSpPr/>
              <p:nvPr/>
            </p:nvGrpSpPr>
            <p:grpSpPr>
              <a:xfrm>
                <a:off x="4719823" y="2218458"/>
                <a:ext cx="283630" cy="253824"/>
                <a:chOff x="6986427" y="2972145"/>
                <a:chExt cx="283630" cy="253824"/>
              </a:xfrm>
            </p:grpSpPr>
            <p:pic>
              <p:nvPicPr>
                <p:cNvPr id="29" name="Picture 24 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 name="Picture 24 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8" name="Group 47"/>
          <p:cNvGrpSpPr/>
          <p:nvPr/>
        </p:nvGrpSpPr>
        <p:grpSpPr>
          <a:xfrm>
            <a:off x="4957711" y="3817881"/>
            <a:ext cx="601238" cy="499826"/>
            <a:chOff x="5841977" y="3176030"/>
            <a:chExt cx="601238" cy="499826"/>
          </a:xfrm>
        </p:grpSpPr>
        <p:grpSp>
          <p:nvGrpSpPr>
            <p:cNvPr id="33" name="Group 32"/>
            <p:cNvGrpSpPr/>
            <p:nvPr/>
          </p:nvGrpSpPr>
          <p:grpSpPr>
            <a:xfrm rot="19742345">
              <a:off x="5841977" y="3207622"/>
              <a:ext cx="499826" cy="320263"/>
              <a:chOff x="4503627" y="2218458"/>
              <a:chExt cx="499826" cy="320263"/>
            </a:xfrm>
          </p:grpSpPr>
          <p:grpSp>
            <p:nvGrpSpPr>
              <p:cNvPr id="34" name="Group 176"/>
              <p:cNvGrpSpPr/>
              <p:nvPr/>
            </p:nvGrpSpPr>
            <p:grpSpPr>
              <a:xfrm>
                <a:off x="4503627" y="2301538"/>
                <a:ext cx="300259" cy="237183"/>
                <a:chOff x="2962956" y="2115885"/>
                <a:chExt cx="300259" cy="237183"/>
              </a:xfrm>
            </p:grpSpPr>
            <p:pic>
              <p:nvPicPr>
                <p:cNvPr id="38" name="Picture 24 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 name="Picture 24 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 name="Group 179"/>
              <p:cNvGrpSpPr/>
              <p:nvPr/>
            </p:nvGrpSpPr>
            <p:grpSpPr>
              <a:xfrm>
                <a:off x="4719823" y="2218458"/>
                <a:ext cx="283630" cy="253824"/>
                <a:chOff x="6986427" y="2972145"/>
                <a:chExt cx="283630" cy="253824"/>
              </a:xfrm>
            </p:grpSpPr>
            <p:pic>
              <p:nvPicPr>
                <p:cNvPr id="36" name="Picture 24 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 name="Picture 24 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0" name="Group 39"/>
            <p:cNvGrpSpPr/>
            <p:nvPr/>
          </p:nvGrpSpPr>
          <p:grpSpPr>
            <a:xfrm rot="17239213">
              <a:off x="6033171" y="3265811"/>
              <a:ext cx="499826" cy="320263"/>
              <a:chOff x="4503627" y="2218458"/>
              <a:chExt cx="499826" cy="320263"/>
            </a:xfrm>
          </p:grpSpPr>
          <p:grpSp>
            <p:nvGrpSpPr>
              <p:cNvPr id="41" name="Group 176"/>
              <p:cNvGrpSpPr/>
              <p:nvPr/>
            </p:nvGrpSpPr>
            <p:grpSpPr>
              <a:xfrm>
                <a:off x="4503627" y="2301538"/>
                <a:ext cx="300259" cy="237183"/>
                <a:chOff x="2962956" y="2115885"/>
                <a:chExt cx="300259" cy="237183"/>
              </a:xfrm>
            </p:grpSpPr>
            <p:pic>
              <p:nvPicPr>
                <p:cNvPr id="45" name="Picture 24 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 name="Picture 24 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 name="Group 179"/>
              <p:cNvGrpSpPr/>
              <p:nvPr/>
            </p:nvGrpSpPr>
            <p:grpSpPr>
              <a:xfrm>
                <a:off x="4719823" y="2218458"/>
                <a:ext cx="283630" cy="253824"/>
                <a:chOff x="6986427" y="2972145"/>
                <a:chExt cx="283630" cy="253824"/>
              </a:xfrm>
            </p:grpSpPr>
            <p:pic>
              <p:nvPicPr>
                <p:cNvPr id="43" name="Picture 24 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 name="Picture 24 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79" name="Group 78"/>
          <p:cNvGrpSpPr/>
          <p:nvPr/>
        </p:nvGrpSpPr>
        <p:grpSpPr>
          <a:xfrm>
            <a:off x="5426824" y="3561298"/>
            <a:ext cx="1055948" cy="610380"/>
            <a:chOff x="6261214" y="3135578"/>
            <a:chExt cx="1055948" cy="610380"/>
          </a:xfrm>
        </p:grpSpPr>
        <p:grpSp>
          <p:nvGrpSpPr>
            <p:cNvPr id="49" name="Group 48"/>
            <p:cNvGrpSpPr/>
            <p:nvPr/>
          </p:nvGrpSpPr>
          <p:grpSpPr>
            <a:xfrm>
              <a:off x="6659394" y="3135578"/>
              <a:ext cx="657768" cy="378452"/>
              <a:chOff x="4777947" y="3207622"/>
              <a:chExt cx="657768" cy="378452"/>
            </a:xfrm>
          </p:grpSpPr>
          <p:grpSp>
            <p:nvGrpSpPr>
              <p:cNvPr id="50" name="Group 49"/>
              <p:cNvGrpSpPr/>
              <p:nvPr/>
            </p:nvGrpSpPr>
            <p:grpSpPr>
              <a:xfrm>
                <a:off x="4777947" y="3207622"/>
                <a:ext cx="499826" cy="320263"/>
                <a:chOff x="4503627" y="2218458"/>
                <a:chExt cx="499826" cy="320263"/>
              </a:xfrm>
            </p:grpSpPr>
            <p:grpSp>
              <p:nvGrpSpPr>
                <p:cNvPr id="58" name="Group 176"/>
                <p:cNvGrpSpPr/>
                <p:nvPr/>
              </p:nvGrpSpPr>
              <p:grpSpPr>
                <a:xfrm>
                  <a:off x="4503627" y="2301538"/>
                  <a:ext cx="300259" cy="237183"/>
                  <a:chOff x="2962956" y="2115885"/>
                  <a:chExt cx="300259" cy="237183"/>
                </a:xfrm>
              </p:grpSpPr>
              <p:pic>
                <p:nvPicPr>
                  <p:cNvPr id="62" name="Picture 24 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3" name="Picture 24 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9" name="Group 179"/>
                <p:cNvGrpSpPr/>
                <p:nvPr/>
              </p:nvGrpSpPr>
              <p:grpSpPr>
                <a:xfrm>
                  <a:off x="4719823" y="2218458"/>
                  <a:ext cx="283630" cy="253824"/>
                  <a:chOff x="6986427" y="2972145"/>
                  <a:chExt cx="283630" cy="253824"/>
                </a:xfrm>
              </p:grpSpPr>
              <p:pic>
                <p:nvPicPr>
                  <p:cNvPr id="60" name="Picture 24 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1" name="Picture 24 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1" name="Group 50"/>
              <p:cNvGrpSpPr/>
              <p:nvPr/>
            </p:nvGrpSpPr>
            <p:grpSpPr>
              <a:xfrm>
                <a:off x="4935889" y="3265811"/>
                <a:ext cx="499826" cy="320263"/>
                <a:chOff x="4503627" y="2218458"/>
                <a:chExt cx="499826" cy="320263"/>
              </a:xfrm>
            </p:grpSpPr>
            <p:grpSp>
              <p:nvGrpSpPr>
                <p:cNvPr id="52" name="Group 176"/>
                <p:cNvGrpSpPr/>
                <p:nvPr/>
              </p:nvGrpSpPr>
              <p:grpSpPr>
                <a:xfrm>
                  <a:off x="4503627" y="2301538"/>
                  <a:ext cx="300259" cy="237183"/>
                  <a:chOff x="2962956" y="2115885"/>
                  <a:chExt cx="300259" cy="237183"/>
                </a:xfrm>
              </p:grpSpPr>
              <p:pic>
                <p:nvPicPr>
                  <p:cNvPr id="56" name="Picture 24 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7" name="Picture 24 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3" name="Group 179"/>
                <p:cNvGrpSpPr/>
                <p:nvPr/>
              </p:nvGrpSpPr>
              <p:grpSpPr>
                <a:xfrm>
                  <a:off x="4719823" y="2218458"/>
                  <a:ext cx="283630" cy="253824"/>
                  <a:chOff x="6986427" y="2972145"/>
                  <a:chExt cx="283630" cy="253824"/>
                </a:xfrm>
              </p:grpSpPr>
              <p:pic>
                <p:nvPicPr>
                  <p:cNvPr id="54" name="Picture 24 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5" name="Picture 24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64" name="Group 63"/>
            <p:cNvGrpSpPr/>
            <p:nvPr/>
          </p:nvGrpSpPr>
          <p:grpSpPr>
            <a:xfrm rot="18877668">
              <a:off x="6210508" y="3195426"/>
              <a:ext cx="601238" cy="499826"/>
              <a:chOff x="5841977" y="3176030"/>
              <a:chExt cx="601238" cy="499826"/>
            </a:xfrm>
          </p:grpSpPr>
          <p:grpSp>
            <p:nvGrpSpPr>
              <p:cNvPr id="65" name="Group 64"/>
              <p:cNvGrpSpPr/>
              <p:nvPr/>
            </p:nvGrpSpPr>
            <p:grpSpPr>
              <a:xfrm rot="19742345">
                <a:off x="5841977" y="3207622"/>
                <a:ext cx="499826" cy="320263"/>
                <a:chOff x="4503627" y="2218458"/>
                <a:chExt cx="499826" cy="320263"/>
              </a:xfrm>
            </p:grpSpPr>
            <p:grpSp>
              <p:nvGrpSpPr>
                <p:cNvPr id="73" name="Group 176"/>
                <p:cNvGrpSpPr/>
                <p:nvPr/>
              </p:nvGrpSpPr>
              <p:grpSpPr>
                <a:xfrm>
                  <a:off x="4503627" y="2301538"/>
                  <a:ext cx="300259" cy="237183"/>
                  <a:chOff x="2962956" y="2115885"/>
                  <a:chExt cx="300259" cy="237183"/>
                </a:xfrm>
              </p:grpSpPr>
              <p:pic>
                <p:nvPicPr>
                  <p:cNvPr id="77" name="Picture 24 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8" name="Picture 24 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4" name="Group 179"/>
                <p:cNvGrpSpPr/>
                <p:nvPr/>
              </p:nvGrpSpPr>
              <p:grpSpPr>
                <a:xfrm>
                  <a:off x="4719823" y="2218458"/>
                  <a:ext cx="283630" cy="253824"/>
                  <a:chOff x="6986427" y="2972145"/>
                  <a:chExt cx="283630" cy="253824"/>
                </a:xfrm>
              </p:grpSpPr>
              <p:pic>
                <p:nvPicPr>
                  <p:cNvPr id="75" name="Picture 24 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6" name="Picture 24 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66" name="Group 65"/>
              <p:cNvGrpSpPr/>
              <p:nvPr/>
            </p:nvGrpSpPr>
            <p:grpSpPr>
              <a:xfrm rot="17239213">
                <a:off x="6033171" y="3265811"/>
                <a:ext cx="499826" cy="320263"/>
                <a:chOff x="4503627" y="2218458"/>
                <a:chExt cx="499826" cy="320263"/>
              </a:xfrm>
            </p:grpSpPr>
            <p:grpSp>
              <p:nvGrpSpPr>
                <p:cNvPr id="67" name="Group 176"/>
                <p:cNvGrpSpPr/>
                <p:nvPr/>
              </p:nvGrpSpPr>
              <p:grpSpPr>
                <a:xfrm>
                  <a:off x="4503627" y="2301538"/>
                  <a:ext cx="300259" cy="237183"/>
                  <a:chOff x="2962956" y="2115885"/>
                  <a:chExt cx="300259" cy="237183"/>
                </a:xfrm>
              </p:grpSpPr>
              <p:pic>
                <p:nvPicPr>
                  <p:cNvPr id="71" name="Picture 24 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2" name="Picture 24 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8" name="Group 179"/>
                <p:cNvGrpSpPr/>
                <p:nvPr/>
              </p:nvGrpSpPr>
              <p:grpSpPr>
                <a:xfrm>
                  <a:off x="4719823" y="2218458"/>
                  <a:ext cx="283630" cy="253824"/>
                  <a:chOff x="6986427" y="2972145"/>
                  <a:chExt cx="283630" cy="253824"/>
                </a:xfrm>
              </p:grpSpPr>
              <p:pic>
                <p:nvPicPr>
                  <p:cNvPr id="69" name="Picture 24 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0" name="Picture 24 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41" name="Group 140"/>
          <p:cNvGrpSpPr/>
          <p:nvPr/>
        </p:nvGrpSpPr>
        <p:grpSpPr>
          <a:xfrm>
            <a:off x="5401055" y="3866156"/>
            <a:ext cx="1106234" cy="969712"/>
            <a:chOff x="6792398" y="2509410"/>
            <a:chExt cx="1106234" cy="969712"/>
          </a:xfrm>
        </p:grpSpPr>
        <p:grpSp>
          <p:nvGrpSpPr>
            <p:cNvPr id="80" name="Group 79"/>
            <p:cNvGrpSpPr/>
            <p:nvPr/>
          </p:nvGrpSpPr>
          <p:grpSpPr>
            <a:xfrm>
              <a:off x="6792398" y="2703317"/>
              <a:ext cx="657768" cy="378452"/>
              <a:chOff x="4777947" y="3207622"/>
              <a:chExt cx="657768" cy="378452"/>
            </a:xfrm>
          </p:grpSpPr>
          <p:grpSp>
            <p:nvGrpSpPr>
              <p:cNvPr id="81" name="Group 80"/>
              <p:cNvGrpSpPr/>
              <p:nvPr/>
            </p:nvGrpSpPr>
            <p:grpSpPr>
              <a:xfrm>
                <a:off x="4777947" y="3207622"/>
                <a:ext cx="499826" cy="320263"/>
                <a:chOff x="4503627" y="2218458"/>
                <a:chExt cx="499826" cy="320263"/>
              </a:xfrm>
            </p:grpSpPr>
            <p:grpSp>
              <p:nvGrpSpPr>
                <p:cNvPr id="89" name="Group 176"/>
                <p:cNvGrpSpPr/>
                <p:nvPr/>
              </p:nvGrpSpPr>
              <p:grpSpPr>
                <a:xfrm>
                  <a:off x="4503627" y="2301538"/>
                  <a:ext cx="300259" cy="237183"/>
                  <a:chOff x="2962956" y="2115885"/>
                  <a:chExt cx="300259" cy="237183"/>
                </a:xfrm>
              </p:grpSpPr>
              <p:pic>
                <p:nvPicPr>
                  <p:cNvPr id="93" name="Picture 24 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4" name="Picture 24 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0" name="Group 179"/>
                <p:cNvGrpSpPr/>
                <p:nvPr/>
              </p:nvGrpSpPr>
              <p:grpSpPr>
                <a:xfrm>
                  <a:off x="4719823" y="2218458"/>
                  <a:ext cx="283630" cy="253824"/>
                  <a:chOff x="6986427" y="2972145"/>
                  <a:chExt cx="283630" cy="253824"/>
                </a:xfrm>
              </p:grpSpPr>
              <p:pic>
                <p:nvPicPr>
                  <p:cNvPr id="91" name="Picture 24 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2" name="Picture 24 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2" name="Group 81"/>
              <p:cNvGrpSpPr/>
              <p:nvPr/>
            </p:nvGrpSpPr>
            <p:grpSpPr>
              <a:xfrm>
                <a:off x="4935889" y="3265811"/>
                <a:ext cx="499826" cy="320263"/>
                <a:chOff x="4503627" y="2218458"/>
                <a:chExt cx="499826" cy="320263"/>
              </a:xfrm>
            </p:grpSpPr>
            <p:grpSp>
              <p:nvGrpSpPr>
                <p:cNvPr id="83" name="Group 176"/>
                <p:cNvGrpSpPr/>
                <p:nvPr/>
              </p:nvGrpSpPr>
              <p:grpSpPr>
                <a:xfrm>
                  <a:off x="4503627" y="2301538"/>
                  <a:ext cx="300259" cy="237183"/>
                  <a:chOff x="2962956" y="2115885"/>
                  <a:chExt cx="300259" cy="237183"/>
                </a:xfrm>
              </p:grpSpPr>
              <p:pic>
                <p:nvPicPr>
                  <p:cNvPr id="87" name="Picture 24 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8" name="Picture 24 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4" name="Group 179"/>
                <p:cNvGrpSpPr/>
                <p:nvPr/>
              </p:nvGrpSpPr>
              <p:grpSpPr>
                <a:xfrm>
                  <a:off x="4719823" y="2218458"/>
                  <a:ext cx="283630" cy="253824"/>
                  <a:chOff x="6986427" y="2972145"/>
                  <a:chExt cx="283630" cy="253824"/>
                </a:xfrm>
              </p:grpSpPr>
              <p:pic>
                <p:nvPicPr>
                  <p:cNvPr id="85" name="Picture 24 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6" name="Picture 24 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95" name="Group 94"/>
            <p:cNvGrpSpPr/>
            <p:nvPr/>
          </p:nvGrpSpPr>
          <p:grpSpPr>
            <a:xfrm rot="19661454">
              <a:off x="6800712" y="2979296"/>
              <a:ext cx="601238" cy="499826"/>
              <a:chOff x="5841977" y="3176030"/>
              <a:chExt cx="601238" cy="499826"/>
            </a:xfrm>
          </p:grpSpPr>
          <p:grpSp>
            <p:nvGrpSpPr>
              <p:cNvPr id="96" name="Group 95"/>
              <p:cNvGrpSpPr/>
              <p:nvPr/>
            </p:nvGrpSpPr>
            <p:grpSpPr>
              <a:xfrm rot="19742345">
                <a:off x="5841977" y="3207622"/>
                <a:ext cx="499826" cy="320263"/>
                <a:chOff x="4503627" y="2218458"/>
                <a:chExt cx="499826" cy="320263"/>
              </a:xfrm>
            </p:grpSpPr>
            <p:grpSp>
              <p:nvGrpSpPr>
                <p:cNvPr id="104" name="Group 176"/>
                <p:cNvGrpSpPr/>
                <p:nvPr/>
              </p:nvGrpSpPr>
              <p:grpSpPr>
                <a:xfrm>
                  <a:off x="4503627" y="2301538"/>
                  <a:ext cx="300259" cy="237183"/>
                  <a:chOff x="2962956" y="2115885"/>
                  <a:chExt cx="300259" cy="237183"/>
                </a:xfrm>
              </p:grpSpPr>
              <p:pic>
                <p:nvPicPr>
                  <p:cNvPr id="108" name="Picture 24 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9" name="Picture 24 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5" name="Group 179"/>
                <p:cNvGrpSpPr/>
                <p:nvPr/>
              </p:nvGrpSpPr>
              <p:grpSpPr>
                <a:xfrm>
                  <a:off x="4719823" y="2218458"/>
                  <a:ext cx="283630" cy="253824"/>
                  <a:chOff x="6986427" y="2972145"/>
                  <a:chExt cx="283630" cy="253824"/>
                </a:xfrm>
              </p:grpSpPr>
              <p:pic>
                <p:nvPicPr>
                  <p:cNvPr id="106" name="Picture 24 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7" name="Picture 24 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7" name="Group 96"/>
              <p:cNvGrpSpPr/>
              <p:nvPr/>
            </p:nvGrpSpPr>
            <p:grpSpPr>
              <a:xfrm rot="17239213">
                <a:off x="6033171" y="3265811"/>
                <a:ext cx="499826" cy="320263"/>
                <a:chOff x="4503627" y="2218458"/>
                <a:chExt cx="499826" cy="320263"/>
              </a:xfrm>
            </p:grpSpPr>
            <p:grpSp>
              <p:nvGrpSpPr>
                <p:cNvPr id="98" name="Group 176"/>
                <p:cNvGrpSpPr/>
                <p:nvPr/>
              </p:nvGrpSpPr>
              <p:grpSpPr>
                <a:xfrm>
                  <a:off x="4503627" y="2301538"/>
                  <a:ext cx="300259" cy="237183"/>
                  <a:chOff x="2962956" y="2115885"/>
                  <a:chExt cx="300259" cy="237183"/>
                </a:xfrm>
              </p:grpSpPr>
              <p:pic>
                <p:nvPicPr>
                  <p:cNvPr id="102" name="Picture 24 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3" name="Picture 24 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9" name="Group 179"/>
                <p:cNvGrpSpPr/>
                <p:nvPr/>
              </p:nvGrpSpPr>
              <p:grpSpPr>
                <a:xfrm>
                  <a:off x="4719823" y="2218458"/>
                  <a:ext cx="283630" cy="253824"/>
                  <a:chOff x="6986427" y="2972145"/>
                  <a:chExt cx="283630" cy="253824"/>
                </a:xfrm>
              </p:grpSpPr>
              <p:pic>
                <p:nvPicPr>
                  <p:cNvPr id="100" name="Picture 24 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1" name="Picture 24 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1" name="Group 110"/>
            <p:cNvGrpSpPr/>
            <p:nvPr/>
          </p:nvGrpSpPr>
          <p:grpSpPr>
            <a:xfrm rot="2171672">
              <a:off x="7240864" y="2945788"/>
              <a:ext cx="657768" cy="378452"/>
              <a:chOff x="4777947" y="3207622"/>
              <a:chExt cx="657768" cy="378452"/>
            </a:xfrm>
          </p:grpSpPr>
          <p:grpSp>
            <p:nvGrpSpPr>
              <p:cNvPr id="127" name="Group 126"/>
              <p:cNvGrpSpPr/>
              <p:nvPr/>
            </p:nvGrpSpPr>
            <p:grpSpPr>
              <a:xfrm>
                <a:off x="4777947" y="3207622"/>
                <a:ext cx="499826" cy="320263"/>
                <a:chOff x="4503627" y="2218458"/>
                <a:chExt cx="499826" cy="320263"/>
              </a:xfrm>
            </p:grpSpPr>
            <p:grpSp>
              <p:nvGrpSpPr>
                <p:cNvPr id="135" name="Group 176"/>
                <p:cNvGrpSpPr/>
                <p:nvPr/>
              </p:nvGrpSpPr>
              <p:grpSpPr>
                <a:xfrm>
                  <a:off x="4503627" y="2301538"/>
                  <a:ext cx="300259" cy="237183"/>
                  <a:chOff x="2962956" y="2115885"/>
                  <a:chExt cx="300259" cy="237183"/>
                </a:xfrm>
              </p:grpSpPr>
              <p:pic>
                <p:nvPicPr>
                  <p:cNvPr id="139" name="Picture 24 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0" name="Picture 24 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6" name="Group 179"/>
                <p:cNvGrpSpPr/>
                <p:nvPr/>
              </p:nvGrpSpPr>
              <p:grpSpPr>
                <a:xfrm>
                  <a:off x="4719823" y="2218458"/>
                  <a:ext cx="283630" cy="253824"/>
                  <a:chOff x="6986427" y="2972145"/>
                  <a:chExt cx="283630" cy="253824"/>
                </a:xfrm>
              </p:grpSpPr>
              <p:pic>
                <p:nvPicPr>
                  <p:cNvPr id="137" name="Picture 24 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8" name="Picture 24 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8" name="Group 127"/>
              <p:cNvGrpSpPr/>
              <p:nvPr/>
            </p:nvGrpSpPr>
            <p:grpSpPr>
              <a:xfrm>
                <a:off x="4935889" y="3265811"/>
                <a:ext cx="499826" cy="320263"/>
                <a:chOff x="4503627" y="2218458"/>
                <a:chExt cx="499826" cy="320263"/>
              </a:xfrm>
            </p:grpSpPr>
            <p:grpSp>
              <p:nvGrpSpPr>
                <p:cNvPr id="129" name="Group 176"/>
                <p:cNvGrpSpPr/>
                <p:nvPr/>
              </p:nvGrpSpPr>
              <p:grpSpPr>
                <a:xfrm>
                  <a:off x="4503627" y="2301538"/>
                  <a:ext cx="300259" cy="237183"/>
                  <a:chOff x="2962956" y="2115885"/>
                  <a:chExt cx="300259" cy="237183"/>
                </a:xfrm>
              </p:grpSpPr>
              <p:pic>
                <p:nvPicPr>
                  <p:cNvPr id="133" name="Picture 24 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4" name="Picture 24 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0" name="Group 179"/>
                <p:cNvGrpSpPr/>
                <p:nvPr/>
              </p:nvGrpSpPr>
              <p:grpSpPr>
                <a:xfrm>
                  <a:off x="4719823" y="2218458"/>
                  <a:ext cx="283630" cy="253824"/>
                  <a:chOff x="6986427" y="2972145"/>
                  <a:chExt cx="283630" cy="253824"/>
                </a:xfrm>
              </p:grpSpPr>
              <p:pic>
                <p:nvPicPr>
                  <p:cNvPr id="131" name="Picture 24 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2" name="Picture 24 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2" name="Group 111"/>
            <p:cNvGrpSpPr/>
            <p:nvPr/>
          </p:nvGrpSpPr>
          <p:grpSpPr>
            <a:xfrm rot="21049340">
              <a:off x="7270080" y="2509410"/>
              <a:ext cx="601238" cy="499826"/>
              <a:chOff x="5841977" y="3176030"/>
              <a:chExt cx="601238" cy="499826"/>
            </a:xfrm>
          </p:grpSpPr>
          <p:grpSp>
            <p:nvGrpSpPr>
              <p:cNvPr id="113" name="Group 112"/>
              <p:cNvGrpSpPr/>
              <p:nvPr/>
            </p:nvGrpSpPr>
            <p:grpSpPr>
              <a:xfrm rot="19742345">
                <a:off x="5841977" y="3207622"/>
                <a:ext cx="499826" cy="320263"/>
                <a:chOff x="4503627" y="2218458"/>
                <a:chExt cx="499826" cy="320263"/>
              </a:xfrm>
            </p:grpSpPr>
            <p:grpSp>
              <p:nvGrpSpPr>
                <p:cNvPr id="121" name="Group 176"/>
                <p:cNvGrpSpPr/>
                <p:nvPr/>
              </p:nvGrpSpPr>
              <p:grpSpPr>
                <a:xfrm>
                  <a:off x="4503627" y="2301538"/>
                  <a:ext cx="300259" cy="237183"/>
                  <a:chOff x="2962956" y="2115885"/>
                  <a:chExt cx="300259" cy="237183"/>
                </a:xfrm>
              </p:grpSpPr>
              <p:pic>
                <p:nvPicPr>
                  <p:cNvPr id="125" name="Picture 24 5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6" name="Picture 24 5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2" name="Group 179"/>
                <p:cNvGrpSpPr/>
                <p:nvPr/>
              </p:nvGrpSpPr>
              <p:grpSpPr>
                <a:xfrm>
                  <a:off x="4719823" y="2218458"/>
                  <a:ext cx="283630" cy="253824"/>
                  <a:chOff x="6986427" y="2972145"/>
                  <a:chExt cx="283630" cy="253824"/>
                </a:xfrm>
              </p:grpSpPr>
              <p:pic>
                <p:nvPicPr>
                  <p:cNvPr id="123" name="Picture 24 5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4" name="Picture 24 6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4" name="Group 113"/>
              <p:cNvGrpSpPr/>
              <p:nvPr/>
            </p:nvGrpSpPr>
            <p:grpSpPr>
              <a:xfrm rot="17239213">
                <a:off x="6033171" y="3265811"/>
                <a:ext cx="499826" cy="320263"/>
                <a:chOff x="4503627" y="2218458"/>
                <a:chExt cx="499826" cy="320263"/>
              </a:xfrm>
            </p:grpSpPr>
            <p:grpSp>
              <p:nvGrpSpPr>
                <p:cNvPr id="115" name="Group 176"/>
                <p:cNvGrpSpPr/>
                <p:nvPr/>
              </p:nvGrpSpPr>
              <p:grpSpPr>
                <a:xfrm>
                  <a:off x="4503627" y="2301538"/>
                  <a:ext cx="300259" cy="237183"/>
                  <a:chOff x="2962956" y="2115885"/>
                  <a:chExt cx="300259" cy="237183"/>
                </a:xfrm>
              </p:grpSpPr>
              <p:pic>
                <p:nvPicPr>
                  <p:cNvPr id="119" name="Picture 24 6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0" name="Picture 24 6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6" name="Group 179"/>
                <p:cNvGrpSpPr/>
                <p:nvPr/>
              </p:nvGrpSpPr>
              <p:grpSpPr>
                <a:xfrm>
                  <a:off x="4719823" y="2218458"/>
                  <a:ext cx="283630" cy="253824"/>
                  <a:chOff x="6986427" y="2972145"/>
                  <a:chExt cx="283630" cy="253824"/>
                </a:xfrm>
              </p:grpSpPr>
              <p:pic>
                <p:nvPicPr>
                  <p:cNvPr id="117" name="Picture 24 6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8" name="Picture 24 6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64" name="Group 263"/>
          <p:cNvGrpSpPr/>
          <p:nvPr/>
        </p:nvGrpSpPr>
        <p:grpSpPr>
          <a:xfrm>
            <a:off x="5908131" y="2912906"/>
            <a:ext cx="1557892" cy="1293966"/>
            <a:chOff x="6991903" y="2695004"/>
            <a:chExt cx="1557892" cy="1293966"/>
          </a:xfrm>
        </p:grpSpPr>
        <p:grpSp>
          <p:nvGrpSpPr>
            <p:cNvPr id="142" name="Group 141"/>
            <p:cNvGrpSpPr/>
            <p:nvPr/>
          </p:nvGrpSpPr>
          <p:grpSpPr>
            <a:xfrm>
              <a:off x="6991903" y="2695004"/>
              <a:ext cx="657768" cy="378452"/>
              <a:chOff x="4777947" y="3207622"/>
              <a:chExt cx="657768" cy="378452"/>
            </a:xfrm>
          </p:grpSpPr>
          <p:grpSp>
            <p:nvGrpSpPr>
              <p:cNvPr id="143" name="Group 142"/>
              <p:cNvGrpSpPr/>
              <p:nvPr/>
            </p:nvGrpSpPr>
            <p:grpSpPr>
              <a:xfrm>
                <a:off x="4777947" y="3207622"/>
                <a:ext cx="499826" cy="320263"/>
                <a:chOff x="4503627" y="2218458"/>
                <a:chExt cx="499826" cy="320263"/>
              </a:xfrm>
            </p:grpSpPr>
            <p:grpSp>
              <p:nvGrpSpPr>
                <p:cNvPr id="151" name="Group 176"/>
                <p:cNvGrpSpPr/>
                <p:nvPr/>
              </p:nvGrpSpPr>
              <p:grpSpPr>
                <a:xfrm>
                  <a:off x="4503627" y="2301538"/>
                  <a:ext cx="300259" cy="237183"/>
                  <a:chOff x="2962956" y="2115885"/>
                  <a:chExt cx="300259" cy="237183"/>
                </a:xfrm>
              </p:grpSpPr>
              <p:pic>
                <p:nvPicPr>
                  <p:cNvPr id="155" name="Picture 24 6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6" name="Picture 24 6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2" name="Group 179"/>
                <p:cNvGrpSpPr/>
                <p:nvPr/>
              </p:nvGrpSpPr>
              <p:grpSpPr>
                <a:xfrm>
                  <a:off x="4719823" y="2218458"/>
                  <a:ext cx="283630" cy="253824"/>
                  <a:chOff x="6986427" y="2972145"/>
                  <a:chExt cx="283630" cy="253824"/>
                </a:xfrm>
              </p:grpSpPr>
              <p:pic>
                <p:nvPicPr>
                  <p:cNvPr id="153" name="Picture 24 6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4" name="Picture 24 6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4" name="Group 143"/>
              <p:cNvGrpSpPr/>
              <p:nvPr/>
            </p:nvGrpSpPr>
            <p:grpSpPr>
              <a:xfrm>
                <a:off x="4935889" y="3265811"/>
                <a:ext cx="499826" cy="320263"/>
                <a:chOff x="4503627" y="2218458"/>
                <a:chExt cx="499826" cy="320263"/>
              </a:xfrm>
            </p:grpSpPr>
            <p:grpSp>
              <p:nvGrpSpPr>
                <p:cNvPr id="145" name="Group 176"/>
                <p:cNvGrpSpPr/>
                <p:nvPr/>
              </p:nvGrpSpPr>
              <p:grpSpPr>
                <a:xfrm>
                  <a:off x="4503627" y="2301538"/>
                  <a:ext cx="300259" cy="237183"/>
                  <a:chOff x="2962956" y="2115885"/>
                  <a:chExt cx="300259" cy="237183"/>
                </a:xfrm>
              </p:grpSpPr>
              <p:pic>
                <p:nvPicPr>
                  <p:cNvPr id="149" name="Picture 24 6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0" name="Picture 24 7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6" name="Group 179"/>
                <p:cNvGrpSpPr/>
                <p:nvPr/>
              </p:nvGrpSpPr>
              <p:grpSpPr>
                <a:xfrm>
                  <a:off x="4719823" y="2218458"/>
                  <a:ext cx="283630" cy="253824"/>
                  <a:chOff x="6986427" y="2972145"/>
                  <a:chExt cx="283630" cy="253824"/>
                </a:xfrm>
              </p:grpSpPr>
              <p:pic>
                <p:nvPicPr>
                  <p:cNvPr id="147" name="Picture 24 7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8" name="Picture 24 7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7" name="Group 156"/>
            <p:cNvGrpSpPr/>
            <p:nvPr/>
          </p:nvGrpSpPr>
          <p:grpSpPr>
            <a:xfrm>
              <a:off x="7000217" y="2970983"/>
              <a:ext cx="601238" cy="499826"/>
              <a:chOff x="5841977" y="3176030"/>
              <a:chExt cx="601238" cy="499826"/>
            </a:xfrm>
          </p:grpSpPr>
          <p:grpSp>
            <p:nvGrpSpPr>
              <p:cNvPr id="158" name="Group 157"/>
              <p:cNvGrpSpPr/>
              <p:nvPr/>
            </p:nvGrpSpPr>
            <p:grpSpPr>
              <a:xfrm rot="19742345">
                <a:off x="5841977" y="3207622"/>
                <a:ext cx="499826" cy="320263"/>
                <a:chOff x="4503627" y="2218458"/>
                <a:chExt cx="499826" cy="320263"/>
              </a:xfrm>
            </p:grpSpPr>
            <p:grpSp>
              <p:nvGrpSpPr>
                <p:cNvPr id="166" name="Group 176"/>
                <p:cNvGrpSpPr/>
                <p:nvPr/>
              </p:nvGrpSpPr>
              <p:grpSpPr>
                <a:xfrm>
                  <a:off x="4503627" y="2301538"/>
                  <a:ext cx="300259" cy="237183"/>
                  <a:chOff x="2962956" y="2115885"/>
                  <a:chExt cx="300259" cy="237183"/>
                </a:xfrm>
              </p:grpSpPr>
              <p:pic>
                <p:nvPicPr>
                  <p:cNvPr id="170" name="Picture 24 7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1" name="Picture 24 7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7" name="Group 179"/>
                <p:cNvGrpSpPr/>
                <p:nvPr/>
              </p:nvGrpSpPr>
              <p:grpSpPr>
                <a:xfrm>
                  <a:off x="4719823" y="2218458"/>
                  <a:ext cx="283630" cy="253824"/>
                  <a:chOff x="6986427" y="2972145"/>
                  <a:chExt cx="283630" cy="253824"/>
                </a:xfrm>
              </p:grpSpPr>
              <p:pic>
                <p:nvPicPr>
                  <p:cNvPr id="168" name="Picture 24 7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9" name="Picture 24 7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9" name="Group 158"/>
              <p:cNvGrpSpPr/>
              <p:nvPr/>
            </p:nvGrpSpPr>
            <p:grpSpPr>
              <a:xfrm rot="17239213">
                <a:off x="6033171" y="3265811"/>
                <a:ext cx="499826" cy="320263"/>
                <a:chOff x="4503627" y="2218458"/>
                <a:chExt cx="499826" cy="320263"/>
              </a:xfrm>
            </p:grpSpPr>
            <p:grpSp>
              <p:nvGrpSpPr>
                <p:cNvPr id="160" name="Group 176"/>
                <p:cNvGrpSpPr/>
                <p:nvPr/>
              </p:nvGrpSpPr>
              <p:grpSpPr>
                <a:xfrm>
                  <a:off x="4503627" y="2301538"/>
                  <a:ext cx="300259" cy="237183"/>
                  <a:chOff x="2962956" y="2115885"/>
                  <a:chExt cx="300259" cy="237183"/>
                </a:xfrm>
              </p:grpSpPr>
              <p:pic>
                <p:nvPicPr>
                  <p:cNvPr id="164" name="Picture 24 7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 name="Picture 24 7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1" name="Group 179"/>
                <p:cNvGrpSpPr/>
                <p:nvPr/>
              </p:nvGrpSpPr>
              <p:grpSpPr>
                <a:xfrm>
                  <a:off x="4719823" y="2218458"/>
                  <a:ext cx="283630" cy="253824"/>
                  <a:chOff x="6986427" y="2972145"/>
                  <a:chExt cx="283630" cy="253824"/>
                </a:xfrm>
              </p:grpSpPr>
              <p:pic>
                <p:nvPicPr>
                  <p:cNvPr id="162" name="Picture 24 7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3" name="Picture 24 8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2" name="Group 171"/>
            <p:cNvGrpSpPr/>
            <p:nvPr/>
          </p:nvGrpSpPr>
          <p:grpSpPr>
            <a:xfrm>
              <a:off x="7469330" y="2714400"/>
              <a:ext cx="1055948" cy="610380"/>
              <a:chOff x="6261214" y="3135578"/>
              <a:chExt cx="1055948" cy="610380"/>
            </a:xfrm>
          </p:grpSpPr>
          <p:grpSp>
            <p:nvGrpSpPr>
              <p:cNvPr id="173" name="Group 172"/>
              <p:cNvGrpSpPr/>
              <p:nvPr/>
            </p:nvGrpSpPr>
            <p:grpSpPr>
              <a:xfrm>
                <a:off x="6659394" y="3135578"/>
                <a:ext cx="657768" cy="378452"/>
                <a:chOff x="4777947" y="3207622"/>
                <a:chExt cx="657768" cy="378452"/>
              </a:xfrm>
            </p:grpSpPr>
            <p:grpSp>
              <p:nvGrpSpPr>
                <p:cNvPr id="189" name="Group 188"/>
                <p:cNvGrpSpPr/>
                <p:nvPr/>
              </p:nvGrpSpPr>
              <p:grpSpPr>
                <a:xfrm>
                  <a:off x="4777947" y="3207622"/>
                  <a:ext cx="499826" cy="320263"/>
                  <a:chOff x="4503627" y="2218458"/>
                  <a:chExt cx="499826" cy="320263"/>
                </a:xfrm>
              </p:grpSpPr>
              <p:grpSp>
                <p:nvGrpSpPr>
                  <p:cNvPr id="197" name="Group 176"/>
                  <p:cNvGrpSpPr/>
                  <p:nvPr/>
                </p:nvGrpSpPr>
                <p:grpSpPr>
                  <a:xfrm>
                    <a:off x="4503627" y="2301538"/>
                    <a:ext cx="300259" cy="237183"/>
                    <a:chOff x="2962956" y="2115885"/>
                    <a:chExt cx="300259" cy="237183"/>
                  </a:xfrm>
                </p:grpSpPr>
                <p:pic>
                  <p:nvPicPr>
                    <p:cNvPr id="201" name="Picture 24 8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2" name="Picture 24 8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8" name="Group 179"/>
                  <p:cNvGrpSpPr/>
                  <p:nvPr/>
                </p:nvGrpSpPr>
                <p:grpSpPr>
                  <a:xfrm>
                    <a:off x="4719823" y="2218458"/>
                    <a:ext cx="283630" cy="253824"/>
                    <a:chOff x="6986427" y="2972145"/>
                    <a:chExt cx="283630" cy="253824"/>
                  </a:xfrm>
                </p:grpSpPr>
                <p:pic>
                  <p:nvPicPr>
                    <p:cNvPr id="199" name="Picture 24 8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0" name="Picture 24 8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 name="Group 189"/>
                <p:cNvGrpSpPr/>
                <p:nvPr/>
              </p:nvGrpSpPr>
              <p:grpSpPr>
                <a:xfrm>
                  <a:off x="4935889" y="3265811"/>
                  <a:ext cx="499826" cy="320263"/>
                  <a:chOff x="4503627" y="2218458"/>
                  <a:chExt cx="499826" cy="320263"/>
                </a:xfrm>
              </p:grpSpPr>
              <p:grpSp>
                <p:nvGrpSpPr>
                  <p:cNvPr id="191" name="Group 176"/>
                  <p:cNvGrpSpPr/>
                  <p:nvPr/>
                </p:nvGrpSpPr>
                <p:grpSpPr>
                  <a:xfrm>
                    <a:off x="4503627" y="2301538"/>
                    <a:ext cx="300259" cy="237183"/>
                    <a:chOff x="2962956" y="2115885"/>
                    <a:chExt cx="300259" cy="237183"/>
                  </a:xfrm>
                </p:grpSpPr>
                <p:pic>
                  <p:nvPicPr>
                    <p:cNvPr id="195" name="Picture 24 8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6" name="Picture 24 8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2" name="Group 179"/>
                  <p:cNvGrpSpPr/>
                  <p:nvPr/>
                </p:nvGrpSpPr>
                <p:grpSpPr>
                  <a:xfrm>
                    <a:off x="4719823" y="2218458"/>
                    <a:ext cx="283630" cy="253824"/>
                    <a:chOff x="6986427" y="2972145"/>
                    <a:chExt cx="283630" cy="253824"/>
                  </a:xfrm>
                </p:grpSpPr>
                <p:pic>
                  <p:nvPicPr>
                    <p:cNvPr id="193" name="Picture 24 8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 name="Picture 24 8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 name="Group 173"/>
              <p:cNvGrpSpPr/>
              <p:nvPr/>
            </p:nvGrpSpPr>
            <p:grpSpPr>
              <a:xfrm rot="18877668">
                <a:off x="6210508" y="3195426"/>
                <a:ext cx="601238" cy="499826"/>
                <a:chOff x="5841977" y="3176030"/>
                <a:chExt cx="601238" cy="499826"/>
              </a:xfrm>
            </p:grpSpPr>
            <p:grpSp>
              <p:nvGrpSpPr>
                <p:cNvPr id="175" name="Group 174"/>
                <p:cNvGrpSpPr/>
                <p:nvPr/>
              </p:nvGrpSpPr>
              <p:grpSpPr>
                <a:xfrm rot="19742345">
                  <a:off x="5841977" y="3207622"/>
                  <a:ext cx="499826" cy="320263"/>
                  <a:chOff x="4503627" y="2218458"/>
                  <a:chExt cx="499826" cy="320263"/>
                </a:xfrm>
              </p:grpSpPr>
              <p:grpSp>
                <p:nvGrpSpPr>
                  <p:cNvPr id="183" name="Group 176"/>
                  <p:cNvGrpSpPr/>
                  <p:nvPr/>
                </p:nvGrpSpPr>
                <p:grpSpPr>
                  <a:xfrm>
                    <a:off x="4503627" y="2301538"/>
                    <a:ext cx="300259" cy="237183"/>
                    <a:chOff x="2962956" y="2115885"/>
                    <a:chExt cx="300259" cy="237183"/>
                  </a:xfrm>
                </p:grpSpPr>
                <p:pic>
                  <p:nvPicPr>
                    <p:cNvPr id="187" name="Picture 24 8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8" name="Picture 24 9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4" name="Group 179"/>
                  <p:cNvGrpSpPr/>
                  <p:nvPr/>
                </p:nvGrpSpPr>
                <p:grpSpPr>
                  <a:xfrm>
                    <a:off x="4719823" y="2218458"/>
                    <a:ext cx="283630" cy="253824"/>
                    <a:chOff x="6986427" y="2972145"/>
                    <a:chExt cx="283630" cy="253824"/>
                  </a:xfrm>
                </p:grpSpPr>
                <p:pic>
                  <p:nvPicPr>
                    <p:cNvPr id="185" name="Picture 24 9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6" name="Picture 24 9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6" name="Group 175"/>
                <p:cNvGrpSpPr/>
                <p:nvPr/>
              </p:nvGrpSpPr>
              <p:grpSpPr>
                <a:xfrm rot="17239213">
                  <a:off x="6033171" y="3265811"/>
                  <a:ext cx="499826" cy="320263"/>
                  <a:chOff x="4503627" y="2218458"/>
                  <a:chExt cx="499826" cy="320263"/>
                </a:xfrm>
              </p:grpSpPr>
              <p:grpSp>
                <p:nvGrpSpPr>
                  <p:cNvPr id="177" name="Group 176"/>
                  <p:cNvGrpSpPr/>
                  <p:nvPr/>
                </p:nvGrpSpPr>
                <p:grpSpPr>
                  <a:xfrm>
                    <a:off x="4503627" y="2301538"/>
                    <a:ext cx="300259" cy="237183"/>
                    <a:chOff x="2962956" y="2115885"/>
                    <a:chExt cx="300259" cy="237183"/>
                  </a:xfrm>
                </p:grpSpPr>
                <p:pic>
                  <p:nvPicPr>
                    <p:cNvPr id="181" name="Picture 24 9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2" name="Picture 24 9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8" name="Group 179"/>
                  <p:cNvGrpSpPr/>
                  <p:nvPr/>
                </p:nvGrpSpPr>
                <p:grpSpPr>
                  <a:xfrm>
                    <a:off x="4719823" y="2218458"/>
                    <a:ext cx="283630" cy="253824"/>
                    <a:chOff x="6986427" y="2972145"/>
                    <a:chExt cx="283630" cy="253824"/>
                  </a:xfrm>
                </p:grpSpPr>
                <p:pic>
                  <p:nvPicPr>
                    <p:cNvPr id="179" name="Picture 24 9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0" name="Picture 24 9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03" name="Group 202"/>
            <p:cNvGrpSpPr/>
            <p:nvPr/>
          </p:nvGrpSpPr>
          <p:grpSpPr>
            <a:xfrm>
              <a:off x="7443561" y="3019258"/>
              <a:ext cx="1106234" cy="969712"/>
              <a:chOff x="6792398" y="2509410"/>
              <a:chExt cx="1106234" cy="969712"/>
            </a:xfrm>
          </p:grpSpPr>
          <p:grpSp>
            <p:nvGrpSpPr>
              <p:cNvPr id="204" name="Group 203"/>
              <p:cNvGrpSpPr/>
              <p:nvPr/>
            </p:nvGrpSpPr>
            <p:grpSpPr>
              <a:xfrm>
                <a:off x="6792398" y="2703317"/>
                <a:ext cx="657768" cy="378452"/>
                <a:chOff x="4777947" y="3207622"/>
                <a:chExt cx="657768" cy="378452"/>
              </a:xfrm>
            </p:grpSpPr>
            <p:grpSp>
              <p:nvGrpSpPr>
                <p:cNvPr id="250" name="Group 249"/>
                <p:cNvGrpSpPr/>
                <p:nvPr/>
              </p:nvGrpSpPr>
              <p:grpSpPr>
                <a:xfrm>
                  <a:off x="4777947" y="3207622"/>
                  <a:ext cx="499826" cy="320263"/>
                  <a:chOff x="4503627" y="2218458"/>
                  <a:chExt cx="499826" cy="320263"/>
                </a:xfrm>
              </p:grpSpPr>
              <p:grpSp>
                <p:nvGrpSpPr>
                  <p:cNvPr id="258" name="Group 176"/>
                  <p:cNvGrpSpPr/>
                  <p:nvPr/>
                </p:nvGrpSpPr>
                <p:grpSpPr>
                  <a:xfrm>
                    <a:off x="4503627" y="2301538"/>
                    <a:ext cx="300259" cy="237183"/>
                    <a:chOff x="2962956" y="2115885"/>
                    <a:chExt cx="300259" cy="237183"/>
                  </a:xfrm>
                </p:grpSpPr>
                <p:pic>
                  <p:nvPicPr>
                    <p:cNvPr id="262" name="Picture 24 9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3" name="Picture 24 9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9" name="Group 179"/>
                  <p:cNvGrpSpPr/>
                  <p:nvPr/>
                </p:nvGrpSpPr>
                <p:grpSpPr>
                  <a:xfrm>
                    <a:off x="4719823" y="2218458"/>
                    <a:ext cx="283630" cy="253824"/>
                    <a:chOff x="6986427" y="2972145"/>
                    <a:chExt cx="283630" cy="253824"/>
                  </a:xfrm>
                </p:grpSpPr>
                <p:pic>
                  <p:nvPicPr>
                    <p:cNvPr id="260" name="Picture 24 9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1" name="Picture 24 10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51" name="Group 250"/>
                <p:cNvGrpSpPr/>
                <p:nvPr/>
              </p:nvGrpSpPr>
              <p:grpSpPr>
                <a:xfrm>
                  <a:off x="4935889" y="3265811"/>
                  <a:ext cx="499826" cy="320263"/>
                  <a:chOff x="4503627" y="2218458"/>
                  <a:chExt cx="499826" cy="320263"/>
                </a:xfrm>
              </p:grpSpPr>
              <p:grpSp>
                <p:nvGrpSpPr>
                  <p:cNvPr id="252" name="Group 176"/>
                  <p:cNvGrpSpPr/>
                  <p:nvPr/>
                </p:nvGrpSpPr>
                <p:grpSpPr>
                  <a:xfrm>
                    <a:off x="4503627" y="2301538"/>
                    <a:ext cx="300259" cy="237183"/>
                    <a:chOff x="2962956" y="2115885"/>
                    <a:chExt cx="300259" cy="237183"/>
                  </a:xfrm>
                </p:grpSpPr>
                <p:pic>
                  <p:nvPicPr>
                    <p:cNvPr id="256" name="Picture 24 10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7" name="Picture 24 10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3" name="Group 179"/>
                  <p:cNvGrpSpPr/>
                  <p:nvPr/>
                </p:nvGrpSpPr>
                <p:grpSpPr>
                  <a:xfrm>
                    <a:off x="4719823" y="2218458"/>
                    <a:ext cx="283630" cy="253824"/>
                    <a:chOff x="6986427" y="2972145"/>
                    <a:chExt cx="283630" cy="253824"/>
                  </a:xfrm>
                </p:grpSpPr>
                <p:pic>
                  <p:nvPicPr>
                    <p:cNvPr id="254" name="Picture 24 10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5" name="Picture 24 10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5" name="Group 204"/>
              <p:cNvGrpSpPr/>
              <p:nvPr/>
            </p:nvGrpSpPr>
            <p:grpSpPr>
              <a:xfrm rot="19661454">
                <a:off x="6800712" y="2979296"/>
                <a:ext cx="601238" cy="499826"/>
                <a:chOff x="5841977" y="3176030"/>
                <a:chExt cx="601238" cy="499826"/>
              </a:xfrm>
            </p:grpSpPr>
            <p:grpSp>
              <p:nvGrpSpPr>
                <p:cNvPr id="236" name="Group 235"/>
                <p:cNvGrpSpPr/>
                <p:nvPr/>
              </p:nvGrpSpPr>
              <p:grpSpPr>
                <a:xfrm rot="19742345">
                  <a:off x="5841977" y="3207622"/>
                  <a:ext cx="499826" cy="320263"/>
                  <a:chOff x="4503627" y="2218458"/>
                  <a:chExt cx="499826" cy="320263"/>
                </a:xfrm>
              </p:grpSpPr>
              <p:grpSp>
                <p:nvGrpSpPr>
                  <p:cNvPr id="244" name="Group 176"/>
                  <p:cNvGrpSpPr/>
                  <p:nvPr/>
                </p:nvGrpSpPr>
                <p:grpSpPr>
                  <a:xfrm>
                    <a:off x="4503627" y="2301538"/>
                    <a:ext cx="300259" cy="237183"/>
                    <a:chOff x="2962956" y="2115885"/>
                    <a:chExt cx="300259" cy="237183"/>
                  </a:xfrm>
                </p:grpSpPr>
                <p:pic>
                  <p:nvPicPr>
                    <p:cNvPr id="248" name="Picture 24 10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9" name="Picture 24 10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5" name="Group 179"/>
                  <p:cNvGrpSpPr/>
                  <p:nvPr/>
                </p:nvGrpSpPr>
                <p:grpSpPr>
                  <a:xfrm>
                    <a:off x="4719823" y="2218458"/>
                    <a:ext cx="283630" cy="253824"/>
                    <a:chOff x="6986427" y="2972145"/>
                    <a:chExt cx="283630" cy="253824"/>
                  </a:xfrm>
                </p:grpSpPr>
                <p:pic>
                  <p:nvPicPr>
                    <p:cNvPr id="246" name="Picture 24 10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7" name="Picture 24 10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37" name="Group 236"/>
                <p:cNvGrpSpPr/>
                <p:nvPr/>
              </p:nvGrpSpPr>
              <p:grpSpPr>
                <a:xfrm rot="17239213">
                  <a:off x="6033171" y="3265811"/>
                  <a:ext cx="499826" cy="320263"/>
                  <a:chOff x="4503627" y="2218458"/>
                  <a:chExt cx="499826" cy="320263"/>
                </a:xfrm>
              </p:grpSpPr>
              <p:grpSp>
                <p:nvGrpSpPr>
                  <p:cNvPr id="238" name="Group 176"/>
                  <p:cNvGrpSpPr/>
                  <p:nvPr/>
                </p:nvGrpSpPr>
                <p:grpSpPr>
                  <a:xfrm>
                    <a:off x="4503627" y="2301538"/>
                    <a:ext cx="300259" cy="237183"/>
                    <a:chOff x="2962956" y="2115885"/>
                    <a:chExt cx="300259" cy="237183"/>
                  </a:xfrm>
                </p:grpSpPr>
                <p:pic>
                  <p:nvPicPr>
                    <p:cNvPr id="242" name="Picture 24 10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3" name="Picture 24 1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9" name="Group 179"/>
                  <p:cNvGrpSpPr/>
                  <p:nvPr/>
                </p:nvGrpSpPr>
                <p:grpSpPr>
                  <a:xfrm>
                    <a:off x="4719823" y="2218458"/>
                    <a:ext cx="283630" cy="253824"/>
                    <a:chOff x="6986427" y="2972145"/>
                    <a:chExt cx="283630" cy="253824"/>
                  </a:xfrm>
                </p:grpSpPr>
                <p:pic>
                  <p:nvPicPr>
                    <p:cNvPr id="240" name="Picture 24 1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1" name="Picture 24 1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6" name="Group 205"/>
              <p:cNvGrpSpPr/>
              <p:nvPr/>
            </p:nvGrpSpPr>
            <p:grpSpPr>
              <a:xfrm rot="2171672">
                <a:off x="7240864" y="2945788"/>
                <a:ext cx="657768" cy="378452"/>
                <a:chOff x="4777947" y="3207622"/>
                <a:chExt cx="657768" cy="378452"/>
              </a:xfrm>
            </p:grpSpPr>
            <p:grpSp>
              <p:nvGrpSpPr>
                <p:cNvPr id="222" name="Group 221"/>
                <p:cNvGrpSpPr/>
                <p:nvPr/>
              </p:nvGrpSpPr>
              <p:grpSpPr>
                <a:xfrm>
                  <a:off x="4777947" y="3207622"/>
                  <a:ext cx="499826" cy="320263"/>
                  <a:chOff x="4503627" y="2218458"/>
                  <a:chExt cx="499826" cy="320263"/>
                </a:xfrm>
              </p:grpSpPr>
              <p:grpSp>
                <p:nvGrpSpPr>
                  <p:cNvPr id="230" name="Group 176"/>
                  <p:cNvGrpSpPr/>
                  <p:nvPr/>
                </p:nvGrpSpPr>
                <p:grpSpPr>
                  <a:xfrm>
                    <a:off x="4503627" y="2301538"/>
                    <a:ext cx="300259" cy="237183"/>
                    <a:chOff x="2962956" y="2115885"/>
                    <a:chExt cx="300259" cy="237183"/>
                  </a:xfrm>
                </p:grpSpPr>
                <p:pic>
                  <p:nvPicPr>
                    <p:cNvPr id="234" name="Picture 24 1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5" name="Picture 24 1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1" name="Group 179"/>
                  <p:cNvGrpSpPr/>
                  <p:nvPr/>
                </p:nvGrpSpPr>
                <p:grpSpPr>
                  <a:xfrm>
                    <a:off x="4719823" y="2218458"/>
                    <a:ext cx="283630" cy="253824"/>
                    <a:chOff x="6986427" y="2972145"/>
                    <a:chExt cx="283630" cy="253824"/>
                  </a:xfrm>
                </p:grpSpPr>
                <p:pic>
                  <p:nvPicPr>
                    <p:cNvPr id="232" name="Picture 24 1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3" name="Picture 24 1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3" name="Group 222"/>
                <p:cNvGrpSpPr/>
                <p:nvPr/>
              </p:nvGrpSpPr>
              <p:grpSpPr>
                <a:xfrm>
                  <a:off x="4935889" y="3265811"/>
                  <a:ext cx="499826" cy="320263"/>
                  <a:chOff x="4503627" y="2218458"/>
                  <a:chExt cx="499826" cy="320263"/>
                </a:xfrm>
              </p:grpSpPr>
              <p:grpSp>
                <p:nvGrpSpPr>
                  <p:cNvPr id="224" name="Group 176"/>
                  <p:cNvGrpSpPr/>
                  <p:nvPr/>
                </p:nvGrpSpPr>
                <p:grpSpPr>
                  <a:xfrm>
                    <a:off x="4503627" y="2301538"/>
                    <a:ext cx="300259" cy="237183"/>
                    <a:chOff x="2962956" y="2115885"/>
                    <a:chExt cx="300259" cy="237183"/>
                  </a:xfrm>
                </p:grpSpPr>
                <p:pic>
                  <p:nvPicPr>
                    <p:cNvPr id="228" name="Picture 24 1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9" name="Picture 24 1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5" name="Group 179"/>
                  <p:cNvGrpSpPr/>
                  <p:nvPr/>
                </p:nvGrpSpPr>
                <p:grpSpPr>
                  <a:xfrm>
                    <a:off x="4719823" y="2218458"/>
                    <a:ext cx="283630" cy="253824"/>
                    <a:chOff x="6986427" y="2972145"/>
                    <a:chExt cx="283630" cy="253824"/>
                  </a:xfrm>
                </p:grpSpPr>
                <p:pic>
                  <p:nvPicPr>
                    <p:cNvPr id="226" name="Picture 24 1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7" name="Picture 24 1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7" name="Group 206"/>
              <p:cNvGrpSpPr/>
              <p:nvPr/>
            </p:nvGrpSpPr>
            <p:grpSpPr>
              <a:xfrm rot="21049340">
                <a:off x="7270080" y="2509410"/>
                <a:ext cx="601238" cy="499826"/>
                <a:chOff x="5841977" y="3176030"/>
                <a:chExt cx="601238" cy="499826"/>
              </a:xfrm>
            </p:grpSpPr>
            <p:grpSp>
              <p:nvGrpSpPr>
                <p:cNvPr id="208" name="Group 207"/>
                <p:cNvGrpSpPr/>
                <p:nvPr/>
              </p:nvGrpSpPr>
              <p:grpSpPr>
                <a:xfrm rot="19742345">
                  <a:off x="5841977" y="3207622"/>
                  <a:ext cx="499826" cy="320263"/>
                  <a:chOff x="4503627" y="2218458"/>
                  <a:chExt cx="499826" cy="320263"/>
                </a:xfrm>
              </p:grpSpPr>
              <p:grpSp>
                <p:nvGrpSpPr>
                  <p:cNvPr id="216" name="Group 176"/>
                  <p:cNvGrpSpPr/>
                  <p:nvPr/>
                </p:nvGrpSpPr>
                <p:grpSpPr>
                  <a:xfrm>
                    <a:off x="4503627" y="2301538"/>
                    <a:ext cx="300259" cy="237183"/>
                    <a:chOff x="2962956" y="2115885"/>
                    <a:chExt cx="300259" cy="237183"/>
                  </a:xfrm>
                </p:grpSpPr>
                <p:pic>
                  <p:nvPicPr>
                    <p:cNvPr id="220" name="Picture 24 1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1" name="Picture 24 1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7" name="Group 179"/>
                  <p:cNvGrpSpPr/>
                  <p:nvPr/>
                </p:nvGrpSpPr>
                <p:grpSpPr>
                  <a:xfrm>
                    <a:off x="4719823" y="2218458"/>
                    <a:ext cx="283630" cy="253824"/>
                    <a:chOff x="6986427" y="2972145"/>
                    <a:chExt cx="283630" cy="253824"/>
                  </a:xfrm>
                </p:grpSpPr>
                <p:pic>
                  <p:nvPicPr>
                    <p:cNvPr id="218" name="Picture 24 1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9" name="Picture 24 1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09" name="Group 208"/>
                <p:cNvGrpSpPr/>
                <p:nvPr/>
              </p:nvGrpSpPr>
              <p:grpSpPr>
                <a:xfrm rot="17239213">
                  <a:off x="6033171" y="3265811"/>
                  <a:ext cx="499826" cy="320263"/>
                  <a:chOff x="4503627" y="2218458"/>
                  <a:chExt cx="499826" cy="320263"/>
                </a:xfrm>
              </p:grpSpPr>
              <p:grpSp>
                <p:nvGrpSpPr>
                  <p:cNvPr id="210" name="Group 176"/>
                  <p:cNvGrpSpPr/>
                  <p:nvPr/>
                </p:nvGrpSpPr>
                <p:grpSpPr>
                  <a:xfrm>
                    <a:off x="4503627" y="2301538"/>
                    <a:ext cx="300259" cy="237183"/>
                    <a:chOff x="2962956" y="2115885"/>
                    <a:chExt cx="300259" cy="237183"/>
                  </a:xfrm>
                </p:grpSpPr>
                <p:pic>
                  <p:nvPicPr>
                    <p:cNvPr id="214" name="Picture 24 1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5" name="Picture 24 1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1" name="Group 179"/>
                  <p:cNvGrpSpPr/>
                  <p:nvPr/>
                </p:nvGrpSpPr>
                <p:grpSpPr>
                  <a:xfrm>
                    <a:off x="4719823" y="2218458"/>
                    <a:ext cx="283630" cy="253824"/>
                    <a:chOff x="6986427" y="2972145"/>
                    <a:chExt cx="283630" cy="253824"/>
                  </a:xfrm>
                </p:grpSpPr>
                <p:pic>
                  <p:nvPicPr>
                    <p:cNvPr id="212" name="Picture 24 1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3" name="Picture 24 1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nvGrpSpPr>
          <p:cNvPr id="510" name="Group 509"/>
          <p:cNvGrpSpPr/>
          <p:nvPr/>
        </p:nvGrpSpPr>
        <p:grpSpPr>
          <a:xfrm rot="8694084">
            <a:off x="6789280" y="2703112"/>
            <a:ext cx="2516626" cy="1922962"/>
            <a:chOff x="4930347" y="2731026"/>
            <a:chExt cx="2516626" cy="1922962"/>
          </a:xfrm>
        </p:grpSpPr>
        <p:grpSp>
          <p:nvGrpSpPr>
            <p:cNvPr id="265" name="Group 264"/>
            <p:cNvGrpSpPr/>
            <p:nvPr/>
          </p:nvGrpSpPr>
          <p:grpSpPr>
            <a:xfrm>
              <a:off x="4930347" y="3360022"/>
              <a:ext cx="657768" cy="378452"/>
              <a:chOff x="4777947" y="3207622"/>
              <a:chExt cx="657768" cy="378452"/>
            </a:xfrm>
          </p:grpSpPr>
          <p:grpSp>
            <p:nvGrpSpPr>
              <p:cNvPr id="266" name="Group 265"/>
              <p:cNvGrpSpPr/>
              <p:nvPr/>
            </p:nvGrpSpPr>
            <p:grpSpPr>
              <a:xfrm>
                <a:off x="4777947" y="3207622"/>
                <a:ext cx="499826" cy="320263"/>
                <a:chOff x="4503627" y="2218458"/>
                <a:chExt cx="499826" cy="320263"/>
              </a:xfrm>
            </p:grpSpPr>
            <p:grpSp>
              <p:nvGrpSpPr>
                <p:cNvPr id="274" name="Group 176"/>
                <p:cNvGrpSpPr/>
                <p:nvPr/>
              </p:nvGrpSpPr>
              <p:grpSpPr>
                <a:xfrm>
                  <a:off x="4503627" y="2301538"/>
                  <a:ext cx="300259" cy="237183"/>
                  <a:chOff x="2962956" y="2115885"/>
                  <a:chExt cx="300259" cy="237183"/>
                </a:xfrm>
              </p:grpSpPr>
              <p:pic>
                <p:nvPicPr>
                  <p:cNvPr id="278" name="Picture 24 1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9" name="Picture 24 1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5" name="Group 179"/>
                <p:cNvGrpSpPr/>
                <p:nvPr/>
              </p:nvGrpSpPr>
              <p:grpSpPr>
                <a:xfrm>
                  <a:off x="4719823" y="2218458"/>
                  <a:ext cx="283630" cy="253824"/>
                  <a:chOff x="6986427" y="2972145"/>
                  <a:chExt cx="283630" cy="253824"/>
                </a:xfrm>
              </p:grpSpPr>
              <p:pic>
                <p:nvPicPr>
                  <p:cNvPr id="276" name="Picture 24 1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7" name="Picture 24 1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7" name="Group 266"/>
              <p:cNvGrpSpPr/>
              <p:nvPr/>
            </p:nvGrpSpPr>
            <p:grpSpPr>
              <a:xfrm>
                <a:off x="4935889" y="3265811"/>
                <a:ext cx="499826" cy="320263"/>
                <a:chOff x="4503627" y="2218458"/>
                <a:chExt cx="499826" cy="320263"/>
              </a:xfrm>
            </p:grpSpPr>
            <p:grpSp>
              <p:nvGrpSpPr>
                <p:cNvPr id="268" name="Group 176"/>
                <p:cNvGrpSpPr/>
                <p:nvPr/>
              </p:nvGrpSpPr>
              <p:grpSpPr>
                <a:xfrm>
                  <a:off x="4503627" y="2301538"/>
                  <a:ext cx="300259" cy="237183"/>
                  <a:chOff x="2962956" y="2115885"/>
                  <a:chExt cx="300259" cy="237183"/>
                </a:xfrm>
              </p:grpSpPr>
              <p:pic>
                <p:nvPicPr>
                  <p:cNvPr id="272" name="Picture 24 1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3" name="Picture 24 1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9" name="Group 179"/>
                <p:cNvGrpSpPr/>
                <p:nvPr/>
              </p:nvGrpSpPr>
              <p:grpSpPr>
                <a:xfrm>
                  <a:off x="4719823" y="2218458"/>
                  <a:ext cx="283630" cy="253824"/>
                  <a:chOff x="6986427" y="2972145"/>
                  <a:chExt cx="283630" cy="253824"/>
                </a:xfrm>
              </p:grpSpPr>
              <p:pic>
                <p:nvPicPr>
                  <p:cNvPr id="270" name="Picture 24 1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1" name="Picture 24 1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0" name="Group 279"/>
            <p:cNvGrpSpPr/>
            <p:nvPr/>
          </p:nvGrpSpPr>
          <p:grpSpPr>
            <a:xfrm>
              <a:off x="4938661" y="3636001"/>
              <a:ext cx="601238" cy="499826"/>
              <a:chOff x="5841977" y="3176030"/>
              <a:chExt cx="601238" cy="499826"/>
            </a:xfrm>
          </p:grpSpPr>
          <p:grpSp>
            <p:nvGrpSpPr>
              <p:cNvPr id="281" name="Group 280"/>
              <p:cNvGrpSpPr/>
              <p:nvPr/>
            </p:nvGrpSpPr>
            <p:grpSpPr>
              <a:xfrm rot="19742345">
                <a:off x="5841977" y="3207622"/>
                <a:ext cx="499826" cy="320263"/>
                <a:chOff x="4503627" y="2218458"/>
                <a:chExt cx="499826" cy="320263"/>
              </a:xfrm>
            </p:grpSpPr>
            <p:grpSp>
              <p:nvGrpSpPr>
                <p:cNvPr id="289" name="Group 176"/>
                <p:cNvGrpSpPr/>
                <p:nvPr/>
              </p:nvGrpSpPr>
              <p:grpSpPr>
                <a:xfrm>
                  <a:off x="4503627" y="2301538"/>
                  <a:ext cx="300259" cy="237183"/>
                  <a:chOff x="2962956" y="2115885"/>
                  <a:chExt cx="300259" cy="237183"/>
                </a:xfrm>
              </p:grpSpPr>
              <p:pic>
                <p:nvPicPr>
                  <p:cNvPr id="293" name="Picture 24 1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4" name="Picture 24 1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0" name="Group 179"/>
                <p:cNvGrpSpPr/>
                <p:nvPr/>
              </p:nvGrpSpPr>
              <p:grpSpPr>
                <a:xfrm>
                  <a:off x="4719823" y="2218458"/>
                  <a:ext cx="283630" cy="253824"/>
                  <a:chOff x="6986427" y="2972145"/>
                  <a:chExt cx="283630" cy="253824"/>
                </a:xfrm>
              </p:grpSpPr>
              <p:pic>
                <p:nvPicPr>
                  <p:cNvPr id="291" name="Picture 24 1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2" name="Picture 24 1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82" name="Group 281"/>
              <p:cNvGrpSpPr/>
              <p:nvPr/>
            </p:nvGrpSpPr>
            <p:grpSpPr>
              <a:xfrm rot="17239213">
                <a:off x="6033171" y="3265811"/>
                <a:ext cx="499826" cy="320263"/>
                <a:chOff x="4503627" y="2218458"/>
                <a:chExt cx="499826" cy="320263"/>
              </a:xfrm>
            </p:grpSpPr>
            <p:grpSp>
              <p:nvGrpSpPr>
                <p:cNvPr id="283" name="Group 176"/>
                <p:cNvGrpSpPr/>
                <p:nvPr/>
              </p:nvGrpSpPr>
              <p:grpSpPr>
                <a:xfrm>
                  <a:off x="4503627" y="2301538"/>
                  <a:ext cx="300259" cy="237183"/>
                  <a:chOff x="2962956" y="2115885"/>
                  <a:chExt cx="300259" cy="237183"/>
                </a:xfrm>
              </p:grpSpPr>
              <p:pic>
                <p:nvPicPr>
                  <p:cNvPr id="287" name="Picture 24 1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8" name="Picture 24 1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4" name="Group 179"/>
                <p:cNvGrpSpPr/>
                <p:nvPr/>
              </p:nvGrpSpPr>
              <p:grpSpPr>
                <a:xfrm>
                  <a:off x="4719823" y="2218458"/>
                  <a:ext cx="283630" cy="253824"/>
                  <a:chOff x="6986427" y="2972145"/>
                  <a:chExt cx="283630" cy="253824"/>
                </a:xfrm>
              </p:grpSpPr>
              <p:pic>
                <p:nvPicPr>
                  <p:cNvPr id="285" name="Picture 24 1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6" name="Picture 24 1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5" name="Group 294"/>
            <p:cNvGrpSpPr/>
            <p:nvPr/>
          </p:nvGrpSpPr>
          <p:grpSpPr>
            <a:xfrm>
              <a:off x="5407774" y="3379418"/>
              <a:ext cx="1055948" cy="610380"/>
              <a:chOff x="6261214" y="3135578"/>
              <a:chExt cx="1055948" cy="610380"/>
            </a:xfrm>
          </p:grpSpPr>
          <p:grpSp>
            <p:nvGrpSpPr>
              <p:cNvPr id="296" name="Group 295"/>
              <p:cNvGrpSpPr/>
              <p:nvPr/>
            </p:nvGrpSpPr>
            <p:grpSpPr>
              <a:xfrm>
                <a:off x="6659394" y="3135578"/>
                <a:ext cx="657768" cy="378452"/>
                <a:chOff x="4777947" y="3207622"/>
                <a:chExt cx="657768" cy="378452"/>
              </a:xfrm>
            </p:grpSpPr>
            <p:grpSp>
              <p:nvGrpSpPr>
                <p:cNvPr id="312" name="Group 311"/>
                <p:cNvGrpSpPr/>
                <p:nvPr/>
              </p:nvGrpSpPr>
              <p:grpSpPr>
                <a:xfrm>
                  <a:off x="4777947" y="3207622"/>
                  <a:ext cx="499826" cy="320263"/>
                  <a:chOff x="4503627" y="2218458"/>
                  <a:chExt cx="499826" cy="320263"/>
                </a:xfrm>
              </p:grpSpPr>
              <p:grpSp>
                <p:nvGrpSpPr>
                  <p:cNvPr id="320" name="Group 176"/>
                  <p:cNvGrpSpPr/>
                  <p:nvPr/>
                </p:nvGrpSpPr>
                <p:grpSpPr>
                  <a:xfrm>
                    <a:off x="4503627" y="2301538"/>
                    <a:ext cx="300259" cy="237183"/>
                    <a:chOff x="2962956" y="2115885"/>
                    <a:chExt cx="300259" cy="237183"/>
                  </a:xfrm>
                </p:grpSpPr>
                <p:pic>
                  <p:nvPicPr>
                    <p:cNvPr id="324" name="Picture 24 1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5" name="Picture 24 1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1" name="Group 179"/>
                  <p:cNvGrpSpPr/>
                  <p:nvPr/>
                </p:nvGrpSpPr>
                <p:grpSpPr>
                  <a:xfrm>
                    <a:off x="4719823" y="2218458"/>
                    <a:ext cx="283630" cy="253824"/>
                    <a:chOff x="6986427" y="2972145"/>
                    <a:chExt cx="283630" cy="253824"/>
                  </a:xfrm>
                </p:grpSpPr>
                <p:pic>
                  <p:nvPicPr>
                    <p:cNvPr id="322" name="Picture 24 1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3" name="Picture 24 1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3" name="Group 312"/>
                <p:cNvGrpSpPr/>
                <p:nvPr/>
              </p:nvGrpSpPr>
              <p:grpSpPr>
                <a:xfrm>
                  <a:off x="4935889" y="3265811"/>
                  <a:ext cx="499826" cy="320263"/>
                  <a:chOff x="4503627" y="2218458"/>
                  <a:chExt cx="499826" cy="320263"/>
                </a:xfrm>
              </p:grpSpPr>
              <p:grpSp>
                <p:nvGrpSpPr>
                  <p:cNvPr id="314" name="Group 176"/>
                  <p:cNvGrpSpPr/>
                  <p:nvPr/>
                </p:nvGrpSpPr>
                <p:grpSpPr>
                  <a:xfrm>
                    <a:off x="4503627" y="2301538"/>
                    <a:ext cx="300259" cy="237183"/>
                    <a:chOff x="2962956" y="2115885"/>
                    <a:chExt cx="300259" cy="237183"/>
                  </a:xfrm>
                </p:grpSpPr>
                <p:pic>
                  <p:nvPicPr>
                    <p:cNvPr id="318" name="Picture 24 1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9" name="Picture 24 1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5" name="Group 179"/>
                  <p:cNvGrpSpPr/>
                  <p:nvPr/>
                </p:nvGrpSpPr>
                <p:grpSpPr>
                  <a:xfrm>
                    <a:off x="4719823" y="2218458"/>
                    <a:ext cx="283630" cy="253824"/>
                    <a:chOff x="6986427" y="2972145"/>
                    <a:chExt cx="283630" cy="253824"/>
                  </a:xfrm>
                </p:grpSpPr>
                <p:pic>
                  <p:nvPicPr>
                    <p:cNvPr id="316" name="Picture 24 1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7" name="Picture 24 1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7" name="Group 296"/>
              <p:cNvGrpSpPr/>
              <p:nvPr/>
            </p:nvGrpSpPr>
            <p:grpSpPr>
              <a:xfrm rot="18877668">
                <a:off x="6210508" y="3195426"/>
                <a:ext cx="601238" cy="499826"/>
                <a:chOff x="5841977" y="3176030"/>
                <a:chExt cx="601238" cy="499826"/>
              </a:xfrm>
            </p:grpSpPr>
            <p:grpSp>
              <p:nvGrpSpPr>
                <p:cNvPr id="298" name="Group 297"/>
                <p:cNvGrpSpPr/>
                <p:nvPr/>
              </p:nvGrpSpPr>
              <p:grpSpPr>
                <a:xfrm rot="19742345">
                  <a:off x="5841977" y="3207622"/>
                  <a:ext cx="499826" cy="320263"/>
                  <a:chOff x="4503627" y="2218458"/>
                  <a:chExt cx="499826" cy="320263"/>
                </a:xfrm>
              </p:grpSpPr>
              <p:grpSp>
                <p:nvGrpSpPr>
                  <p:cNvPr id="306" name="Group 176"/>
                  <p:cNvGrpSpPr/>
                  <p:nvPr/>
                </p:nvGrpSpPr>
                <p:grpSpPr>
                  <a:xfrm>
                    <a:off x="4503627" y="2301538"/>
                    <a:ext cx="300259" cy="237183"/>
                    <a:chOff x="2962956" y="2115885"/>
                    <a:chExt cx="300259" cy="237183"/>
                  </a:xfrm>
                </p:grpSpPr>
                <p:pic>
                  <p:nvPicPr>
                    <p:cNvPr id="310" name="Picture 24 1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1" name="Picture 24 1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7" name="Group 179"/>
                  <p:cNvGrpSpPr/>
                  <p:nvPr/>
                </p:nvGrpSpPr>
                <p:grpSpPr>
                  <a:xfrm>
                    <a:off x="4719823" y="2218458"/>
                    <a:ext cx="283630" cy="253824"/>
                    <a:chOff x="6986427" y="2972145"/>
                    <a:chExt cx="283630" cy="253824"/>
                  </a:xfrm>
                </p:grpSpPr>
                <p:pic>
                  <p:nvPicPr>
                    <p:cNvPr id="308" name="Picture 24 1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9" name="Picture 24 1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9" name="Group 298"/>
                <p:cNvGrpSpPr/>
                <p:nvPr/>
              </p:nvGrpSpPr>
              <p:grpSpPr>
                <a:xfrm rot="17239213">
                  <a:off x="6033171" y="3265811"/>
                  <a:ext cx="499826" cy="320263"/>
                  <a:chOff x="4503627" y="2218458"/>
                  <a:chExt cx="499826" cy="320263"/>
                </a:xfrm>
              </p:grpSpPr>
              <p:grpSp>
                <p:nvGrpSpPr>
                  <p:cNvPr id="300" name="Group 176"/>
                  <p:cNvGrpSpPr/>
                  <p:nvPr/>
                </p:nvGrpSpPr>
                <p:grpSpPr>
                  <a:xfrm>
                    <a:off x="4503627" y="2301538"/>
                    <a:ext cx="300259" cy="237183"/>
                    <a:chOff x="2962956" y="2115885"/>
                    <a:chExt cx="300259" cy="237183"/>
                  </a:xfrm>
                </p:grpSpPr>
                <p:pic>
                  <p:nvPicPr>
                    <p:cNvPr id="304" name="Picture 24 15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5" name="Picture 24 15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1" name="Group 179"/>
                  <p:cNvGrpSpPr/>
                  <p:nvPr/>
                </p:nvGrpSpPr>
                <p:grpSpPr>
                  <a:xfrm>
                    <a:off x="4719823" y="2218458"/>
                    <a:ext cx="283630" cy="253824"/>
                    <a:chOff x="6986427" y="2972145"/>
                    <a:chExt cx="283630" cy="253824"/>
                  </a:xfrm>
                </p:grpSpPr>
                <p:pic>
                  <p:nvPicPr>
                    <p:cNvPr id="302" name="Picture 24 15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3" name="Picture 24 16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26" name="Group 325"/>
            <p:cNvGrpSpPr/>
            <p:nvPr/>
          </p:nvGrpSpPr>
          <p:grpSpPr>
            <a:xfrm>
              <a:off x="5382005" y="3684276"/>
              <a:ext cx="1106234" cy="969712"/>
              <a:chOff x="6792398" y="2509410"/>
              <a:chExt cx="1106234" cy="969712"/>
            </a:xfrm>
          </p:grpSpPr>
          <p:grpSp>
            <p:nvGrpSpPr>
              <p:cNvPr id="327" name="Group 326"/>
              <p:cNvGrpSpPr/>
              <p:nvPr/>
            </p:nvGrpSpPr>
            <p:grpSpPr>
              <a:xfrm>
                <a:off x="6792398" y="2703317"/>
                <a:ext cx="657768" cy="378452"/>
                <a:chOff x="4777947" y="3207622"/>
                <a:chExt cx="657768" cy="378452"/>
              </a:xfrm>
            </p:grpSpPr>
            <p:grpSp>
              <p:nvGrpSpPr>
                <p:cNvPr id="373" name="Group 372"/>
                <p:cNvGrpSpPr/>
                <p:nvPr/>
              </p:nvGrpSpPr>
              <p:grpSpPr>
                <a:xfrm>
                  <a:off x="4777947" y="3207622"/>
                  <a:ext cx="499826" cy="320263"/>
                  <a:chOff x="4503627" y="2218458"/>
                  <a:chExt cx="499826" cy="320263"/>
                </a:xfrm>
              </p:grpSpPr>
              <p:grpSp>
                <p:nvGrpSpPr>
                  <p:cNvPr id="381" name="Group 176"/>
                  <p:cNvGrpSpPr/>
                  <p:nvPr/>
                </p:nvGrpSpPr>
                <p:grpSpPr>
                  <a:xfrm>
                    <a:off x="4503627" y="2301538"/>
                    <a:ext cx="300259" cy="237183"/>
                    <a:chOff x="2962956" y="2115885"/>
                    <a:chExt cx="300259" cy="237183"/>
                  </a:xfrm>
                </p:grpSpPr>
                <p:pic>
                  <p:nvPicPr>
                    <p:cNvPr id="385" name="Picture 24 16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6" name="Picture 24 16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2" name="Group 179"/>
                  <p:cNvGrpSpPr/>
                  <p:nvPr/>
                </p:nvGrpSpPr>
                <p:grpSpPr>
                  <a:xfrm>
                    <a:off x="4719823" y="2218458"/>
                    <a:ext cx="283630" cy="253824"/>
                    <a:chOff x="6986427" y="2972145"/>
                    <a:chExt cx="283630" cy="253824"/>
                  </a:xfrm>
                </p:grpSpPr>
                <p:pic>
                  <p:nvPicPr>
                    <p:cNvPr id="383" name="Picture 24 16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4" name="Picture 24 16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74" name="Group 373"/>
                <p:cNvGrpSpPr/>
                <p:nvPr/>
              </p:nvGrpSpPr>
              <p:grpSpPr>
                <a:xfrm>
                  <a:off x="4935889" y="3265811"/>
                  <a:ext cx="499826" cy="320263"/>
                  <a:chOff x="4503627" y="2218458"/>
                  <a:chExt cx="499826" cy="320263"/>
                </a:xfrm>
              </p:grpSpPr>
              <p:grpSp>
                <p:nvGrpSpPr>
                  <p:cNvPr id="375" name="Group 176"/>
                  <p:cNvGrpSpPr/>
                  <p:nvPr/>
                </p:nvGrpSpPr>
                <p:grpSpPr>
                  <a:xfrm>
                    <a:off x="4503627" y="2301538"/>
                    <a:ext cx="300259" cy="237183"/>
                    <a:chOff x="2962956" y="2115885"/>
                    <a:chExt cx="300259" cy="237183"/>
                  </a:xfrm>
                </p:grpSpPr>
                <p:pic>
                  <p:nvPicPr>
                    <p:cNvPr id="379" name="Picture 24 16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0" name="Picture 24 16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6" name="Group 179"/>
                  <p:cNvGrpSpPr/>
                  <p:nvPr/>
                </p:nvGrpSpPr>
                <p:grpSpPr>
                  <a:xfrm>
                    <a:off x="4719823" y="2218458"/>
                    <a:ext cx="283630" cy="253824"/>
                    <a:chOff x="6986427" y="2972145"/>
                    <a:chExt cx="283630" cy="253824"/>
                  </a:xfrm>
                </p:grpSpPr>
                <p:pic>
                  <p:nvPicPr>
                    <p:cNvPr id="377" name="Picture 24 16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8" name="Picture 24 16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8" name="Group 327"/>
              <p:cNvGrpSpPr/>
              <p:nvPr/>
            </p:nvGrpSpPr>
            <p:grpSpPr>
              <a:xfrm rot="19661454">
                <a:off x="6800712" y="2979296"/>
                <a:ext cx="601238" cy="499826"/>
                <a:chOff x="5841977" y="3176030"/>
                <a:chExt cx="601238" cy="499826"/>
              </a:xfrm>
            </p:grpSpPr>
            <p:grpSp>
              <p:nvGrpSpPr>
                <p:cNvPr id="359" name="Group 358"/>
                <p:cNvGrpSpPr/>
                <p:nvPr/>
              </p:nvGrpSpPr>
              <p:grpSpPr>
                <a:xfrm rot="19742345">
                  <a:off x="5841977" y="3207622"/>
                  <a:ext cx="499826" cy="320263"/>
                  <a:chOff x="4503627" y="2218458"/>
                  <a:chExt cx="499826" cy="320263"/>
                </a:xfrm>
              </p:grpSpPr>
              <p:grpSp>
                <p:nvGrpSpPr>
                  <p:cNvPr id="367" name="Group 176"/>
                  <p:cNvGrpSpPr/>
                  <p:nvPr/>
                </p:nvGrpSpPr>
                <p:grpSpPr>
                  <a:xfrm>
                    <a:off x="4503627" y="2301538"/>
                    <a:ext cx="300259" cy="237183"/>
                    <a:chOff x="2962956" y="2115885"/>
                    <a:chExt cx="300259" cy="237183"/>
                  </a:xfrm>
                </p:grpSpPr>
                <p:pic>
                  <p:nvPicPr>
                    <p:cNvPr id="371" name="Picture 24 16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2" name="Picture 24 17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8" name="Group 179"/>
                  <p:cNvGrpSpPr/>
                  <p:nvPr/>
                </p:nvGrpSpPr>
                <p:grpSpPr>
                  <a:xfrm>
                    <a:off x="4719823" y="2218458"/>
                    <a:ext cx="283630" cy="253824"/>
                    <a:chOff x="6986427" y="2972145"/>
                    <a:chExt cx="283630" cy="253824"/>
                  </a:xfrm>
                </p:grpSpPr>
                <p:pic>
                  <p:nvPicPr>
                    <p:cNvPr id="369" name="Picture 24 17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0" name="Picture 24 17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0" name="Group 359"/>
                <p:cNvGrpSpPr/>
                <p:nvPr/>
              </p:nvGrpSpPr>
              <p:grpSpPr>
                <a:xfrm rot="17239213">
                  <a:off x="6033171" y="3265811"/>
                  <a:ext cx="499826" cy="320263"/>
                  <a:chOff x="4503627" y="2218458"/>
                  <a:chExt cx="499826" cy="320263"/>
                </a:xfrm>
              </p:grpSpPr>
              <p:grpSp>
                <p:nvGrpSpPr>
                  <p:cNvPr id="361" name="Group 176"/>
                  <p:cNvGrpSpPr/>
                  <p:nvPr/>
                </p:nvGrpSpPr>
                <p:grpSpPr>
                  <a:xfrm>
                    <a:off x="4503627" y="2301538"/>
                    <a:ext cx="300259" cy="237183"/>
                    <a:chOff x="2962956" y="2115885"/>
                    <a:chExt cx="300259" cy="237183"/>
                  </a:xfrm>
                </p:grpSpPr>
                <p:pic>
                  <p:nvPicPr>
                    <p:cNvPr id="365" name="Picture 24 17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6" name="Picture 24 17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2" name="Group 179"/>
                  <p:cNvGrpSpPr/>
                  <p:nvPr/>
                </p:nvGrpSpPr>
                <p:grpSpPr>
                  <a:xfrm>
                    <a:off x="4719823" y="2218458"/>
                    <a:ext cx="283630" cy="253824"/>
                    <a:chOff x="6986427" y="2972145"/>
                    <a:chExt cx="283630" cy="253824"/>
                  </a:xfrm>
                </p:grpSpPr>
                <p:pic>
                  <p:nvPicPr>
                    <p:cNvPr id="363" name="Picture 24 17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4" name="Picture 24 17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9" name="Group 328"/>
              <p:cNvGrpSpPr/>
              <p:nvPr/>
            </p:nvGrpSpPr>
            <p:grpSpPr>
              <a:xfrm rot="2171672">
                <a:off x="7240864" y="2945788"/>
                <a:ext cx="657768" cy="378452"/>
                <a:chOff x="4777947" y="3207622"/>
                <a:chExt cx="657768" cy="378452"/>
              </a:xfrm>
            </p:grpSpPr>
            <p:grpSp>
              <p:nvGrpSpPr>
                <p:cNvPr id="345" name="Group 344"/>
                <p:cNvGrpSpPr/>
                <p:nvPr/>
              </p:nvGrpSpPr>
              <p:grpSpPr>
                <a:xfrm>
                  <a:off x="4777947" y="3207622"/>
                  <a:ext cx="499826" cy="320263"/>
                  <a:chOff x="4503627" y="2218458"/>
                  <a:chExt cx="499826" cy="320263"/>
                </a:xfrm>
              </p:grpSpPr>
              <p:grpSp>
                <p:nvGrpSpPr>
                  <p:cNvPr id="353" name="Group 176"/>
                  <p:cNvGrpSpPr/>
                  <p:nvPr/>
                </p:nvGrpSpPr>
                <p:grpSpPr>
                  <a:xfrm>
                    <a:off x="4503627" y="2301538"/>
                    <a:ext cx="300259" cy="237183"/>
                    <a:chOff x="2962956" y="2115885"/>
                    <a:chExt cx="300259" cy="237183"/>
                  </a:xfrm>
                </p:grpSpPr>
                <p:pic>
                  <p:nvPicPr>
                    <p:cNvPr id="357" name="Picture 24 17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8" name="Picture 24 17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4" name="Group 179"/>
                  <p:cNvGrpSpPr/>
                  <p:nvPr/>
                </p:nvGrpSpPr>
                <p:grpSpPr>
                  <a:xfrm>
                    <a:off x="4719823" y="2218458"/>
                    <a:ext cx="283630" cy="253824"/>
                    <a:chOff x="6986427" y="2972145"/>
                    <a:chExt cx="283630" cy="253824"/>
                  </a:xfrm>
                </p:grpSpPr>
                <p:pic>
                  <p:nvPicPr>
                    <p:cNvPr id="355" name="Picture 24 17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6" name="Picture 24 18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46" name="Group 345"/>
                <p:cNvGrpSpPr/>
                <p:nvPr/>
              </p:nvGrpSpPr>
              <p:grpSpPr>
                <a:xfrm>
                  <a:off x="4935889" y="3265811"/>
                  <a:ext cx="499826" cy="320263"/>
                  <a:chOff x="4503627" y="2218458"/>
                  <a:chExt cx="499826" cy="320263"/>
                </a:xfrm>
              </p:grpSpPr>
              <p:grpSp>
                <p:nvGrpSpPr>
                  <p:cNvPr id="347" name="Group 176"/>
                  <p:cNvGrpSpPr/>
                  <p:nvPr/>
                </p:nvGrpSpPr>
                <p:grpSpPr>
                  <a:xfrm>
                    <a:off x="4503627" y="2301538"/>
                    <a:ext cx="300259" cy="237183"/>
                    <a:chOff x="2962956" y="2115885"/>
                    <a:chExt cx="300259" cy="237183"/>
                  </a:xfrm>
                </p:grpSpPr>
                <p:pic>
                  <p:nvPicPr>
                    <p:cNvPr id="351" name="Picture 24 18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2" name="Picture 24 18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8" name="Group 179"/>
                  <p:cNvGrpSpPr/>
                  <p:nvPr/>
                </p:nvGrpSpPr>
                <p:grpSpPr>
                  <a:xfrm>
                    <a:off x="4719823" y="2218458"/>
                    <a:ext cx="283630" cy="253824"/>
                    <a:chOff x="6986427" y="2972145"/>
                    <a:chExt cx="283630" cy="253824"/>
                  </a:xfrm>
                </p:grpSpPr>
                <p:pic>
                  <p:nvPicPr>
                    <p:cNvPr id="349" name="Picture 24 18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0" name="Picture 24 18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30" name="Group 329"/>
              <p:cNvGrpSpPr/>
              <p:nvPr/>
            </p:nvGrpSpPr>
            <p:grpSpPr>
              <a:xfrm rot="21049340">
                <a:off x="7270080" y="2509410"/>
                <a:ext cx="601238" cy="499826"/>
                <a:chOff x="5841977" y="3176030"/>
                <a:chExt cx="601238" cy="499826"/>
              </a:xfrm>
            </p:grpSpPr>
            <p:grpSp>
              <p:nvGrpSpPr>
                <p:cNvPr id="331" name="Group 330"/>
                <p:cNvGrpSpPr/>
                <p:nvPr/>
              </p:nvGrpSpPr>
              <p:grpSpPr>
                <a:xfrm rot="19742345">
                  <a:off x="5841977" y="3207622"/>
                  <a:ext cx="499826" cy="320263"/>
                  <a:chOff x="4503627" y="2218458"/>
                  <a:chExt cx="499826" cy="320263"/>
                </a:xfrm>
              </p:grpSpPr>
              <p:grpSp>
                <p:nvGrpSpPr>
                  <p:cNvPr id="339" name="Group 176"/>
                  <p:cNvGrpSpPr/>
                  <p:nvPr/>
                </p:nvGrpSpPr>
                <p:grpSpPr>
                  <a:xfrm>
                    <a:off x="4503627" y="2301538"/>
                    <a:ext cx="300259" cy="237183"/>
                    <a:chOff x="2962956" y="2115885"/>
                    <a:chExt cx="300259" cy="237183"/>
                  </a:xfrm>
                </p:grpSpPr>
                <p:pic>
                  <p:nvPicPr>
                    <p:cNvPr id="343" name="Picture 24 18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4" name="Picture 24 18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0" name="Group 179"/>
                  <p:cNvGrpSpPr/>
                  <p:nvPr/>
                </p:nvGrpSpPr>
                <p:grpSpPr>
                  <a:xfrm>
                    <a:off x="4719823" y="2218458"/>
                    <a:ext cx="283630" cy="253824"/>
                    <a:chOff x="6986427" y="2972145"/>
                    <a:chExt cx="283630" cy="253824"/>
                  </a:xfrm>
                </p:grpSpPr>
                <p:pic>
                  <p:nvPicPr>
                    <p:cNvPr id="341" name="Picture 24 18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2" name="Picture 24 18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32" name="Group 331"/>
                <p:cNvGrpSpPr/>
                <p:nvPr/>
              </p:nvGrpSpPr>
              <p:grpSpPr>
                <a:xfrm rot="17239213">
                  <a:off x="6033171" y="3265811"/>
                  <a:ext cx="499826" cy="320263"/>
                  <a:chOff x="4503627" y="2218458"/>
                  <a:chExt cx="499826" cy="320263"/>
                </a:xfrm>
              </p:grpSpPr>
              <p:grpSp>
                <p:nvGrpSpPr>
                  <p:cNvPr id="333" name="Group 176"/>
                  <p:cNvGrpSpPr/>
                  <p:nvPr/>
                </p:nvGrpSpPr>
                <p:grpSpPr>
                  <a:xfrm>
                    <a:off x="4503627" y="2301538"/>
                    <a:ext cx="300259" cy="237183"/>
                    <a:chOff x="2962956" y="2115885"/>
                    <a:chExt cx="300259" cy="237183"/>
                  </a:xfrm>
                </p:grpSpPr>
                <p:pic>
                  <p:nvPicPr>
                    <p:cNvPr id="337" name="Picture 24 18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8" name="Picture 24 19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4" name="Group 179"/>
                  <p:cNvGrpSpPr/>
                  <p:nvPr/>
                </p:nvGrpSpPr>
                <p:grpSpPr>
                  <a:xfrm>
                    <a:off x="4719823" y="2218458"/>
                    <a:ext cx="283630" cy="253824"/>
                    <a:chOff x="6986427" y="2972145"/>
                    <a:chExt cx="283630" cy="253824"/>
                  </a:xfrm>
                </p:grpSpPr>
                <p:pic>
                  <p:nvPicPr>
                    <p:cNvPr id="335" name="Picture 24 19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6" name="Picture 24 19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87" name="Group 386"/>
            <p:cNvGrpSpPr/>
            <p:nvPr/>
          </p:nvGrpSpPr>
          <p:grpSpPr>
            <a:xfrm>
              <a:off x="5889081" y="2731026"/>
              <a:ext cx="1557892" cy="1293966"/>
              <a:chOff x="6991903" y="2695004"/>
              <a:chExt cx="1557892" cy="1293966"/>
            </a:xfrm>
          </p:grpSpPr>
          <p:grpSp>
            <p:nvGrpSpPr>
              <p:cNvPr id="388" name="Group 387"/>
              <p:cNvGrpSpPr/>
              <p:nvPr/>
            </p:nvGrpSpPr>
            <p:grpSpPr>
              <a:xfrm>
                <a:off x="6991903" y="2695004"/>
                <a:ext cx="657768" cy="378452"/>
                <a:chOff x="4777947" y="3207622"/>
                <a:chExt cx="657768" cy="378452"/>
              </a:xfrm>
            </p:grpSpPr>
            <p:grpSp>
              <p:nvGrpSpPr>
                <p:cNvPr id="496" name="Group 495"/>
                <p:cNvGrpSpPr/>
                <p:nvPr/>
              </p:nvGrpSpPr>
              <p:grpSpPr>
                <a:xfrm>
                  <a:off x="4777947" y="3207622"/>
                  <a:ext cx="499826" cy="320263"/>
                  <a:chOff x="4503627" y="2218458"/>
                  <a:chExt cx="499826" cy="320263"/>
                </a:xfrm>
              </p:grpSpPr>
              <p:grpSp>
                <p:nvGrpSpPr>
                  <p:cNvPr id="504" name="Group 176"/>
                  <p:cNvGrpSpPr/>
                  <p:nvPr/>
                </p:nvGrpSpPr>
                <p:grpSpPr>
                  <a:xfrm>
                    <a:off x="4503627" y="2301538"/>
                    <a:ext cx="300259" cy="237183"/>
                    <a:chOff x="2962956" y="2115885"/>
                    <a:chExt cx="300259" cy="237183"/>
                  </a:xfrm>
                </p:grpSpPr>
                <p:pic>
                  <p:nvPicPr>
                    <p:cNvPr id="508" name="Picture 24 19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9" name="Picture 24 19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5" name="Group 179"/>
                  <p:cNvGrpSpPr/>
                  <p:nvPr/>
                </p:nvGrpSpPr>
                <p:grpSpPr>
                  <a:xfrm>
                    <a:off x="4719823" y="2218458"/>
                    <a:ext cx="283630" cy="253824"/>
                    <a:chOff x="6986427" y="2972145"/>
                    <a:chExt cx="283630" cy="253824"/>
                  </a:xfrm>
                </p:grpSpPr>
                <p:pic>
                  <p:nvPicPr>
                    <p:cNvPr id="506" name="Picture 24 19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7" name="Picture 24 19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97" name="Group 496"/>
                <p:cNvGrpSpPr/>
                <p:nvPr/>
              </p:nvGrpSpPr>
              <p:grpSpPr>
                <a:xfrm>
                  <a:off x="4935889" y="3265811"/>
                  <a:ext cx="499826" cy="320263"/>
                  <a:chOff x="4503627" y="2218458"/>
                  <a:chExt cx="499826" cy="320263"/>
                </a:xfrm>
              </p:grpSpPr>
              <p:grpSp>
                <p:nvGrpSpPr>
                  <p:cNvPr id="498" name="Group 176"/>
                  <p:cNvGrpSpPr/>
                  <p:nvPr/>
                </p:nvGrpSpPr>
                <p:grpSpPr>
                  <a:xfrm>
                    <a:off x="4503627" y="2301538"/>
                    <a:ext cx="300259" cy="237183"/>
                    <a:chOff x="2962956" y="2115885"/>
                    <a:chExt cx="300259" cy="237183"/>
                  </a:xfrm>
                </p:grpSpPr>
                <p:pic>
                  <p:nvPicPr>
                    <p:cNvPr id="502" name="Picture 24 19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3" name="Picture 24 19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9" name="Group 179"/>
                  <p:cNvGrpSpPr/>
                  <p:nvPr/>
                </p:nvGrpSpPr>
                <p:grpSpPr>
                  <a:xfrm>
                    <a:off x="4719823" y="2218458"/>
                    <a:ext cx="283630" cy="253824"/>
                    <a:chOff x="6986427" y="2972145"/>
                    <a:chExt cx="283630" cy="253824"/>
                  </a:xfrm>
                </p:grpSpPr>
                <p:pic>
                  <p:nvPicPr>
                    <p:cNvPr id="500" name="Picture 24 19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1" name="Picture 24 20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9" name="Group 388"/>
              <p:cNvGrpSpPr/>
              <p:nvPr/>
            </p:nvGrpSpPr>
            <p:grpSpPr>
              <a:xfrm>
                <a:off x="7000217" y="2970983"/>
                <a:ext cx="601238" cy="499826"/>
                <a:chOff x="5841977" y="3176030"/>
                <a:chExt cx="601238" cy="499826"/>
              </a:xfrm>
            </p:grpSpPr>
            <p:grpSp>
              <p:nvGrpSpPr>
                <p:cNvPr id="482" name="Group 481"/>
                <p:cNvGrpSpPr/>
                <p:nvPr/>
              </p:nvGrpSpPr>
              <p:grpSpPr>
                <a:xfrm rot="19742345">
                  <a:off x="5841977" y="3207622"/>
                  <a:ext cx="499826" cy="320263"/>
                  <a:chOff x="4503627" y="2218458"/>
                  <a:chExt cx="499826" cy="320263"/>
                </a:xfrm>
              </p:grpSpPr>
              <p:grpSp>
                <p:nvGrpSpPr>
                  <p:cNvPr id="490" name="Group 176"/>
                  <p:cNvGrpSpPr/>
                  <p:nvPr/>
                </p:nvGrpSpPr>
                <p:grpSpPr>
                  <a:xfrm>
                    <a:off x="4503627" y="2301538"/>
                    <a:ext cx="300259" cy="237183"/>
                    <a:chOff x="2962956" y="2115885"/>
                    <a:chExt cx="300259" cy="237183"/>
                  </a:xfrm>
                </p:grpSpPr>
                <p:pic>
                  <p:nvPicPr>
                    <p:cNvPr id="494" name="Picture 24 20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5" name="Picture 24 20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1" name="Group 179"/>
                  <p:cNvGrpSpPr/>
                  <p:nvPr/>
                </p:nvGrpSpPr>
                <p:grpSpPr>
                  <a:xfrm>
                    <a:off x="4719823" y="2218458"/>
                    <a:ext cx="283630" cy="253824"/>
                    <a:chOff x="6986427" y="2972145"/>
                    <a:chExt cx="283630" cy="253824"/>
                  </a:xfrm>
                </p:grpSpPr>
                <p:pic>
                  <p:nvPicPr>
                    <p:cNvPr id="492" name="Picture 24 20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3" name="Picture 24 20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3" name="Group 482"/>
                <p:cNvGrpSpPr/>
                <p:nvPr/>
              </p:nvGrpSpPr>
              <p:grpSpPr>
                <a:xfrm rot="17239213">
                  <a:off x="6033171" y="3265811"/>
                  <a:ext cx="499826" cy="320263"/>
                  <a:chOff x="4503627" y="2218458"/>
                  <a:chExt cx="499826" cy="320263"/>
                </a:xfrm>
              </p:grpSpPr>
              <p:grpSp>
                <p:nvGrpSpPr>
                  <p:cNvPr id="484" name="Group 176"/>
                  <p:cNvGrpSpPr/>
                  <p:nvPr/>
                </p:nvGrpSpPr>
                <p:grpSpPr>
                  <a:xfrm>
                    <a:off x="4503627" y="2301538"/>
                    <a:ext cx="300259" cy="237183"/>
                    <a:chOff x="2962956" y="2115885"/>
                    <a:chExt cx="300259" cy="237183"/>
                  </a:xfrm>
                </p:grpSpPr>
                <p:pic>
                  <p:nvPicPr>
                    <p:cNvPr id="488" name="Picture 24 20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9" name="Picture 24 20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5" name="Group 179"/>
                  <p:cNvGrpSpPr/>
                  <p:nvPr/>
                </p:nvGrpSpPr>
                <p:grpSpPr>
                  <a:xfrm>
                    <a:off x="4719823" y="2218458"/>
                    <a:ext cx="283630" cy="253824"/>
                    <a:chOff x="6986427" y="2972145"/>
                    <a:chExt cx="283630" cy="253824"/>
                  </a:xfrm>
                </p:grpSpPr>
                <p:pic>
                  <p:nvPicPr>
                    <p:cNvPr id="486" name="Picture 24 20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7" name="Picture 24 20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0" name="Group 389"/>
              <p:cNvGrpSpPr/>
              <p:nvPr/>
            </p:nvGrpSpPr>
            <p:grpSpPr>
              <a:xfrm>
                <a:off x="7469330" y="2714400"/>
                <a:ext cx="1055948" cy="610380"/>
                <a:chOff x="6261214" y="3135578"/>
                <a:chExt cx="1055948" cy="610380"/>
              </a:xfrm>
            </p:grpSpPr>
            <p:grpSp>
              <p:nvGrpSpPr>
                <p:cNvPr id="452" name="Group 451"/>
                <p:cNvGrpSpPr/>
                <p:nvPr/>
              </p:nvGrpSpPr>
              <p:grpSpPr>
                <a:xfrm>
                  <a:off x="6659394" y="3135578"/>
                  <a:ext cx="657768" cy="378452"/>
                  <a:chOff x="4777947" y="3207622"/>
                  <a:chExt cx="657768" cy="378452"/>
                </a:xfrm>
              </p:grpSpPr>
              <p:grpSp>
                <p:nvGrpSpPr>
                  <p:cNvPr id="468" name="Group 467"/>
                  <p:cNvGrpSpPr/>
                  <p:nvPr/>
                </p:nvGrpSpPr>
                <p:grpSpPr>
                  <a:xfrm>
                    <a:off x="4777947" y="3207622"/>
                    <a:ext cx="499826" cy="320263"/>
                    <a:chOff x="4503627" y="2218458"/>
                    <a:chExt cx="499826" cy="320263"/>
                  </a:xfrm>
                </p:grpSpPr>
                <p:grpSp>
                  <p:nvGrpSpPr>
                    <p:cNvPr id="476" name="Group 176"/>
                    <p:cNvGrpSpPr/>
                    <p:nvPr/>
                  </p:nvGrpSpPr>
                  <p:grpSpPr>
                    <a:xfrm>
                      <a:off x="4503627" y="2301538"/>
                      <a:ext cx="300259" cy="237183"/>
                      <a:chOff x="2962956" y="2115885"/>
                      <a:chExt cx="300259" cy="237183"/>
                    </a:xfrm>
                  </p:grpSpPr>
                  <p:pic>
                    <p:nvPicPr>
                      <p:cNvPr id="480" name="Picture 24 20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1" name="Picture 24 2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7" name="Group 179"/>
                    <p:cNvGrpSpPr/>
                    <p:nvPr/>
                  </p:nvGrpSpPr>
                  <p:grpSpPr>
                    <a:xfrm>
                      <a:off x="4719823" y="2218458"/>
                      <a:ext cx="283630" cy="253824"/>
                      <a:chOff x="6986427" y="2972145"/>
                      <a:chExt cx="283630" cy="253824"/>
                    </a:xfrm>
                  </p:grpSpPr>
                  <p:pic>
                    <p:nvPicPr>
                      <p:cNvPr id="478" name="Picture 24 2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9" name="Picture 24 2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69" name="Group 468"/>
                  <p:cNvGrpSpPr/>
                  <p:nvPr/>
                </p:nvGrpSpPr>
                <p:grpSpPr>
                  <a:xfrm>
                    <a:off x="4935889" y="3265811"/>
                    <a:ext cx="499826" cy="320263"/>
                    <a:chOff x="4503627" y="2218458"/>
                    <a:chExt cx="499826" cy="320263"/>
                  </a:xfrm>
                </p:grpSpPr>
                <p:grpSp>
                  <p:nvGrpSpPr>
                    <p:cNvPr id="470" name="Group 176"/>
                    <p:cNvGrpSpPr/>
                    <p:nvPr/>
                  </p:nvGrpSpPr>
                  <p:grpSpPr>
                    <a:xfrm>
                      <a:off x="4503627" y="2301538"/>
                      <a:ext cx="300259" cy="237183"/>
                      <a:chOff x="2962956" y="2115885"/>
                      <a:chExt cx="300259" cy="237183"/>
                    </a:xfrm>
                  </p:grpSpPr>
                  <p:pic>
                    <p:nvPicPr>
                      <p:cNvPr id="474" name="Picture 24 2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5" name="Picture 24 2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1" name="Group 179"/>
                    <p:cNvGrpSpPr/>
                    <p:nvPr/>
                  </p:nvGrpSpPr>
                  <p:grpSpPr>
                    <a:xfrm>
                      <a:off x="4719823" y="2218458"/>
                      <a:ext cx="283630" cy="253824"/>
                      <a:chOff x="6986427" y="2972145"/>
                      <a:chExt cx="283630" cy="253824"/>
                    </a:xfrm>
                  </p:grpSpPr>
                  <p:pic>
                    <p:nvPicPr>
                      <p:cNvPr id="472" name="Picture 24 2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3" name="Picture 24 2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53" name="Group 452"/>
                <p:cNvGrpSpPr/>
                <p:nvPr/>
              </p:nvGrpSpPr>
              <p:grpSpPr>
                <a:xfrm rot="18877668">
                  <a:off x="6210508" y="3195426"/>
                  <a:ext cx="601238" cy="499826"/>
                  <a:chOff x="5841977" y="3176030"/>
                  <a:chExt cx="601238" cy="499826"/>
                </a:xfrm>
              </p:grpSpPr>
              <p:grpSp>
                <p:nvGrpSpPr>
                  <p:cNvPr id="454" name="Group 453"/>
                  <p:cNvGrpSpPr/>
                  <p:nvPr/>
                </p:nvGrpSpPr>
                <p:grpSpPr>
                  <a:xfrm rot="19742345">
                    <a:off x="5841977" y="3207622"/>
                    <a:ext cx="499826" cy="320263"/>
                    <a:chOff x="4503627" y="2218458"/>
                    <a:chExt cx="499826" cy="320263"/>
                  </a:xfrm>
                </p:grpSpPr>
                <p:grpSp>
                  <p:nvGrpSpPr>
                    <p:cNvPr id="462" name="Group 176"/>
                    <p:cNvGrpSpPr/>
                    <p:nvPr/>
                  </p:nvGrpSpPr>
                  <p:grpSpPr>
                    <a:xfrm>
                      <a:off x="4503627" y="2301538"/>
                      <a:ext cx="300259" cy="237183"/>
                      <a:chOff x="2962956" y="2115885"/>
                      <a:chExt cx="300259" cy="237183"/>
                    </a:xfrm>
                  </p:grpSpPr>
                  <p:pic>
                    <p:nvPicPr>
                      <p:cNvPr id="466" name="Picture 24 2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7" name="Picture 24 2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3" name="Group 179"/>
                    <p:cNvGrpSpPr/>
                    <p:nvPr/>
                  </p:nvGrpSpPr>
                  <p:grpSpPr>
                    <a:xfrm>
                      <a:off x="4719823" y="2218458"/>
                      <a:ext cx="283630" cy="253824"/>
                      <a:chOff x="6986427" y="2972145"/>
                      <a:chExt cx="283630" cy="253824"/>
                    </a:xfrm>
                  </p:grpSpPr>
                  <p:pic>
                    <p:nvPicPr>
                      <p:cNvPr id="464" name="Picture 24 2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5" name="Picture 24 2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5" name="Group 454"/>
                  <p:cNvGrpSpPr/>
                  <p:nvPr/>
                </p:nvGrpSpPr>
                <p:grpSpPr>
                  <a:xfrm rot="17239213">
                    <a:off x="6033171" y="3265811"/>
                    <a:ext cx="499826" cy="320263"/>
                    <a:chOff x="4503627" y="2218458"/>
                    <a:chExt cx="499826" cy="320263"/>
                  </a:xfrm>
                </p:grpSpPr>
                <p:grpSp>
                  <p:nvGrpSpPr>
                    <p:cNvPr id="456" name="Group 455"/>
                    <p:cNvGrpSpPr/>
                    <p:nvPr/>
                  </p:nvGrpSpPr>
                  <p:grpSpPr>
                    <a:xfrm>
                      <a:off x="4503627" y="2301538"/>
                      <a:ext cx="300259" cy="237183"/>
                      <a:chOff x="2962956" y="2115885"/>
                      <a:chExt cx="300259" cy="237183"/>
                    </a:xfrm>
                  </p:grpSpPr>
                  <p:pic>
                    <p:nvPicPr>
                      <p:cNvPr id="460" name="Picture 24 2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1" name="Picture 24 2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7" name="Group 179"/>
                    <p:cNvGrpSpPr/>
                    <p:nvPr/>
                  </p:nvGrpSpPr>
                  <p:grpSpPr>
                    <a:xfrm>
                      <a:off x="4719823" y="2218458"/>
                      <a:ext cx="283630" cy="253824"/>
                      <a:chOff x="6986427" y="2972145"/>
                      <a:chExt cx="283630" cy="253824"/>
                    </a:xfrm>
                  </p:grpSpPr>
                  <p:pic>
                    <p:nvPicPr>
                      <p:cNvPr id="458" name="Picture 24 2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9" name="Picture 24 2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91" name="Group 390"/>
              <p:cNvGrpSpPr/>
              <p:nvPr/>
            </p:nvGrpSpPr>
            <p:grpSpPr>
              <a:xfrm>
                <a:off x="7443561" y="3019258"/>
                <a:ext cx="1106234" cy="969712"/>
                <a:chOff x="6792398" y="2509410"/>
                <a:chExt cx="1106234" cy="969712"/>
              </a:xfrm>
            </p:grpSpPr>
            <p:grpSp>
              <p:nvGrpSpPr>
                <p:cNvPr id="392" name="Group 391"/>
                <p:cNvGrpSpPr/>
                <p:nvPr/>
              </p:nvGrpSpPr>
              <p:grpSpPr>
                <a:xfrm>
                  <a:off x="6792398" y="2703317"/>
                  <a:ext cx="657768" cy="378452"/>
                  <a:chOff x="4777947" y="3207622"/>
                  <a:chExt cx="657768" cy="378452"/>
                </a:xfrm>
              </p:grpSpPr>
              <p:grpSp>
                <p:nvGrpSpPr>
                  <p:cNvPr id="438" name="Group 437"/>
                  <p:cNvGrpSpPr/>
                  <p:nvPr/>
                </p:nvGrpSpPr>
                <p:grpSpPr>
                  <a:xfrm>
                    <a:off x="4777947" y="3207622"/>
                    <a:ext cx="499826" cy="320263"/>
                    <a:chOff x="4503627" y="2218458"/>
                    <a:chExt cx="499826" cy="320263"/>
                  </a:xfrm>
                </p:grpSpPr>
                <p:grpSp>
                  <p:nvGrpSpPr>
                    <p:cNvPr id="446" name="Group 176"/>
                    <p:cNvGrpSpPr/>
                    <p:nvPr/>
                  </p:nvGrpSpPr>
                  <p:grpSpPr>
                    <a:xfrm>
                      <a:off x="4503627" y="2301538"/>
                      <a:ext cx="300259" cy="237183"/>
                      <a:chOff x="2962956" y="2115885"/>
                      <a:chExt cx="300259" cy="237183"/>
                    </a:xfrm>
                  </p:grpSpPr>
                  <p:pic>
                    <p:nvPicPr>
                      <p:cNvPr id="450" name="Picture 24 2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1" name="Picture 24 2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7" name="Group 179"/>
                    <p:cNvGrpSpPr/>
                    <p:nvPr/>
                  </p:nvGrpSpPr>
                  <p:grpSpPr>
                    <a:xfrm>
                      <a:off x="4719823" y="2218458"/>
                      <a:ext cx="283630" cy="253824"/>
                      <a:chOff x="6986427" y="2972145"/>
                      <a:chExt cx="283630" cy="253824"/>
                    </a:xfrm>
                  </p:grpSpPr>
                  <p:pic>
                    <p:nvPicPr>
                      <p:cNvPr id="448" name="Picture 24 2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9" name="Picture 24 2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9" name="Group 438"/>
                  <p:cNvGrpSpPr/>
                  <p:nvPr/>
                </p:nvGrpSpPr>
                <p:grpSpPr>
                  <a:xfrm>
                    <a:off x="4935889" y="3265811"/>
                    <a:ext cx="499826" cy="320263"/>
                    <a:chOff x="4503627" y="2218458"/>
                    <a:chExt cx="499826" cy="320263"/>
                  </a:xfrm>
                </p:grpSpPr>
                <p:grpSp>
                  <p:nvGrpSpPr>
                    <p:cNvPr id="440" name="Group 176"/>
                    <p:cNvGrpSpPr/>
                    <p:nvPr/>
                  </p:nvGrpSpPr>
                  <p:grpSpPr>
                    <a:xfrm>
                      <a:off x="4503627" y="2301538"/>
                      <a:ext cx="300259" cy="237183"/>
                      <a:chOff x="2962956" y="2115885"/>
                      <a:chExt cx="300259" cy="237183"/>
                    </a:xfrm>
                  </p:grpSpPr>
                  <p:pic>
                    <p:nvPicPr>
                      <p:cNvPr id="444" name="Picture 24 2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5" name="Picture 24 2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1" name="Group 179"/>
                    <p:cNvGrpSpPr/>
                    <p:nvPr/>
                  </p:nvGrpSpPr>
                  <p:grpSpPr>
                    <a:xfrm>
                      <a:off x="4719823" y="2218458"/>
                      <a:ext cx="283630" cy="253824"/>
                      <a:chOff x="6986427" y="2972145"/>
                      <a:chExt cx="283630" cy="253824"/>
                    </a:xfrm>
                  </p:grpSpPr>
                  <p:pic>
                    <p:nvPicPr>
                      <p:cNvPr id="442" name="Picture 24 2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3" name="Picture 24 2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3" name="Group 392"/>
                <p:cNvGrpSpPr/>
                <p:nvPr/>
              </p:nvGrpSpPr>
              <p:grpSpPr>
                <a:xfrm rot="19661454">
                  <a:off x="6800712" y="2979296"/>
                  <a:ext cx="601238" cy="499826"/>
                  <a:chOff x="5841977" y="3176030"/>
                  <a:chExt cx="601238" cy="499826"/>
                </a:xfrm>
              </p:grpSpPr>
              <p:grpSp>
                <p:nvGrpSpPr>
                  <p:cNvPr id="424" name="Group 423"/>
                  <p:cNvGrpSpPr/>
                  <p:nvPr/>
                </p:nvGrpSpPr>
                <p:grpSpPr>
                  <a:xfrm rot="19742345">
                    <a:off x="5841977" y="3207622"/>
                    <a:ext cx="499826" cy="320263"/>
                    <a:chOff x="4503627" y="2218458"/>
                    <a:chExt cx="499826" cy="320263"/>
                  </a:xfrm>
                </p:grpSpPr>
                <p:grpSp>
                  <p:nvGrpSpPr>
                    <p:cNvPr id="432" name="Group 176"/>
                    <p:cNvGrpSpPr/>
                    <p:nvPr/>
                  </p:nvGrpSpPr>
                  <p:grpSpPr>
                    <a:xfrm>
                      <a:off x="4503627" y="2301538"/>
                      <a:ext cx="300259" cy="237183"/>
                      <a:chOff x="2962956" y="2115885"/>
                      <a:chExt cx="300259" cy="237183"/>
                    </a:xfrm>
                  </p:grpSpPr>
                  <p:pic>
                    <p:nvPicPr>
                      <p:cNvPr id="436" name="Picture 24 2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7" name="Picture 24 2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3" name="Group 179"/>
                    <p:cNvGrpSpPr/>
                    <p:nvPr/>
                  </p:nvGrpSpPr>
                  <p:grpSpPr>
                    <a:xfrm>
                      <a:off x="4719823" y="2218458"/>
                      <a:ext cx="283630" cy="253824"/>
                      <a:chOff x="6986427" y="2972145"/>
                      <a:chExt cx="283630" cy="253824"/>
                    </a:xfrm>
                  </p:grpSpPr>
                  <p:pic>
                    <p:nvPicPr>
                      <p:cNvPr id="434" name="Picture 24 2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5" name="Picture 24 2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5" name="Group 424"/>
                  <p:cNvGrpSpPr/>
                  <p:nvPr/>
                </p:nvGrpSpPr>
                <p:grpSpPr>
                  <a:xfrm rot="17239213">
                    <a:off x="6033171" y="3265811"/>
                    <a:ext cx="499826" cy="320263"/>
                    <a:chOff x="4503627" y="2218458"/>
                    <a:chExt cx="499826" cy="320263"/>
                  </a:xfrm>
                </p:grpSpPr>
                <p:grpSp>
                  <p:nvGrpSpPr>
                    <p:cNvPr id="426" name="Group 176"/>
                    <p:cNvGrpSpPr/>
                    <p:nvPr/>
                  </p:nvGrpSpPr>
                  <p:grpSpPr>
                    <a:xfrm>
                      <a:off x="4503627" y="2301538"/>
                      <a:ext cx="300259" cy="237183"/>
                      <a:chOff x="2962956" y="2115885"/>
                      <a:chExt cx="300259" cy="237183"/>
                    </a:xfrm>
                  </p:grpSpPr>
                  <p:pic>
                    <p:nvPicPr>
                      <p:cNvPr id="430" name="Picture 24 2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1" name="Picture 24 2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7" name="Group 179"/>
                    <p:cNvGrpSpPr/>
                    <p:nvPr/>
                  </p:nvGrpSpPr>
                  <p:grpSpPr>
                    <a:xfrm>
                      <a:off x="4719823" y="2218458"/>
                      <a:ext cx="283630" cy="253824"/>
                      <a:chOff x="6986427" y="2972145"/>
                      <a:chExt cx="283630" cy="253824"/>
                    </a:xfrm>
                  </p:grpSpPr>
                  <p:pic>
                    <p:nvPicPr>
                      <p:cNvPr id="428" name="Picture 24 2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9" name="Picture 24 2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4" name="Group 393"/>
                <p:cNvGrpSpPr/>
                <p:nvPr/>
              </p:nvGrpSpPr>
              <p:grpSpPr>
                <a:xfrm rot="2171672">
                  <a:off x="7240864" y="2945788"/>
                  <a:ext cx="657768" cy="378452"/>
                  <a:chOff x="4777947" y="3207622"/>
                  <a:chExt cx="657768" cy="378452"/>
                </a:xfrm>
              </p:grpSpPr>
              <p:grpSp>
                <p:nvGrpSpPr>
                  <p:cNvPr id="410" name="Group 409"/>
                  <p:cNvGrpSpPr/>
                  <p:nvPr/>
                </p:nvGrpSpPr>
                <p:grpSpPr>
                  <a:xfrm>
                    <a:off x="4777947" y="3207622"/>
                    <a:ext cx="499826" cy="320263"/>
                    <a:chOff x="4503627" y="2218458"/>
                    <a:chExt cx="499826" cy="320263"/>
                  </a:xfrm>
                </p:grpSpPr>
                <p:grpSp>
                  <p:nvGrpSpPr>
                    <p:cNvPr id="418" name="Group 176"/>
                    <p:cNvGrpSpPr/>
                    <p:nvPr/>
                  </p:nvGrpSpPr>
                  <p:grpSpPr>
                    <a:xfrm>
                      <a:off x="4503627" y="2301538"/>
                      <a:ext cx="300259" cy="237183"/>
                      <a:chOff x="2962956" y="2115885"/>
                      <a:chExt cx="300259" cy="237183"/>
                    </a:xfrm>
                  </p:grpSpPr>
                  <p:pic>
                    <p:nvPicPr>
                      <p:cNvPr id="422" name="Picture 24 2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3" name="Picture 24 2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9" name="Group 179"/>
                    <p:cNvGrpSpPr/>
                    <p:nvPr/>
                  </p:nvGrpSpPr>
                  <p:grpSpPr>
                    <a:xfrm>
                      <a:off x="4719823" y="2218458"/>
                      <a:ext cx="283630" cy="253824"/>
                      <a:chOff x="6986427" y="2972145"/>
                      <a:chExt cx="283630" cy="253824"/>
                    </a:xfrm>
                  </p:grpSpPr>
                  <p:pic>
                    <p:nvPicPr>
                      <p:cNvPr id="420" name="Picture 24 2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1" name="Picture 24 2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1" name="Group 410"/>
                  <p:cNvGrpSpPr/>
                  <p:nvPr/>
                </p:nvGrpSpPr>
                <p:grpSpPr>
                  <a:xfrm>
                    <a:off x="4935889" y="3265811"/>
                    <a:ext cx="499826" cy="320263"/>
                    <a:chOff x="4503627" y="2218458"/>
                    <a:chExt cx="499826" cy="320263"/>
                  </a:xfrm>
                </p:grpSpPr>
                <p:grpSp>
                  <p:nvGrpSpPr>
                    <p:cNvPr id="412" name="Group 176"/>
                    <p:cNvGrpSpPr/>
                    <p:nvPr/>
                  </p:nvGrpSpPr>
                  <p:grpSpPr>
                    <a:xfrm>
                      <a:off x="4503627" y="2301538"/>
                      <a:ext cx="300259" cy="237183"/>
                      <a:chOff x="2962956" y="2115885"/>
                      <a:chExt cx="300259" cy="237183"/>
                    </a:xfrm>
                  </p:grpSpPr>
                  <p:pic>
                    <p:nvPicPr>
                      <p:cNvPr id="416" name="Picture 24 2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7" name="Picture 24 2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3" name="Group 179"/>
                    <p:cNvGrpSpPr/>
                    <p:nvPr/>
                  </p:nvGrpSpPr>
                  <p:grpSpPr>
                    <a:xfrm>
                      <a:off x="4719823" y="2218458"/>
                      <a:ext cx="283630" cy="253824"/>
                      <a:chOff x="6986427" y="2972145"/>
                      <a:chExt cx="283630" cy="253824"/>
                    </a:xfrm>
                  </p:grpSpPr>
                  <p:pic>
                    <p:nvPicPr>
                      <p:cNvPr id="414" name="Picture 24 2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5" name="Picture 24 2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5" name="Group 394"/>
                <p:cNvGrpSpPr/>
                <p:nvPr/>
              </p:nvGrpSpPr>
              <p:grpSpPr>
                <a:xfrm rot="21049340">
                  <a:off x="7270080" y="2509410"/>
                  <a:ext cx="601238" cy="499826"/>
                  <a:chOff x="5841977" y="3176030"/>
                  <a:chExt cx="601238" cy="499826"/>
                </a:xfrm>
              </p:grpSpPr>
              <p:grpSp>
                <p:nvGrpSpPr>
                  <p:cNvPr id="396" name="Group 395"/>
                  <p:cNvGrpSpPr/>
                  <p:nvPr/>
                </p:nvGrpSpPr>
                <p:grpSpPr>
                  <a:xfrm rot="19742345">
                    <a:off x="5841977" y="3207622"/>
                    <a:ext cx="499826" cy="320263"/>
                    <a:chOff x="4503627" y="2218458"/>
                    <a:chExt cx="499826" cy="320263"/>
                  </a:xfrm>
                </p:grpSpPr>
                <p:grpSp>
                  <p:nvGrpSpPr>
                    <p:cNvPr id="404" name="Group 176"/>
                    <p:cNvGrpSpPr/>
                    <p:nvPr/>
                  </p:nvGrpSpPr>
                  <p:grpSpPr>
                    <a:xfrm>
                      <a:off x="4503627" y="2301538"/>
                      <a:ext cx="300259" cy="237183"/>
                      <a:chOff x="2962956" y="2115885"/>
                      <a:chExt cx="300259" cy="237183"/>
                    </a:xfrm>
                  </p:grpSpPr>
                  <p:pic>
                    <p:nvPicPr>
                      <p:cNvPr id="408" name="Picture 24 2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9" name="Picture 24 2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5" name="Group 179"/>
                    <p:cNvGrpSpPr/>
                    <p:nvPr/>
                  </p:nvGrpSpPr>
                  <p:grpSpPr>
                    <a:xfrm>
                      <a:off x="4719823" y="2218458"/>
                      <a:ext cx="283630" cy="253824"/>
                      <a:chOff x="6986427" y="2972145"/>
                      <a:chExt cx="283630" cy="253824"/>
                    </a:xfrm>
                  </p:grpSpPr>
                  <p:pic>
                    <p:nvPicPr>
                      <p:cNvPr id="406" name="Picture 24 2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7" name="Picture 24 2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7" name="Group 396"/>
                  <p:cNvGrpSpPr/>
                  <p:nvPr/>
                </p:nvGrpSpPr>
                <p:grpSpPr>
                  <a:xfrm rot="17239213">
                    <a:off x="6033171" y="3265811"/>
                    <a:ext cx="499826" cy="320263"/>
                    <a:chOff x="4503627" y="2218458"/>
                    <a:chExt cx="499826" cy="320263"/>
                  </a:xfrm>
                </p:grpSpPr>
                <p:grpSp>
                  <p:nvGrpSpPr>
                    <p:cNvPr id="398" name="Group 176"/>
                    <p:cNvGrpSpPr/>
                    <p:nvPr/>
                  </p:nvGrpSpPr>
                  <p:grpSpPr>
                    <a:xfrm>
                      <a:off x="4503627" y="2301538"/>
                      <a:ext cx="300259" cy="237183"/>
                      <a:chOff x="2962956" y="2115885"/>
                      <a:chExt cx="300259" cy="237183"/>
                    </a:xfrm>
                  </p:grpSpPr>
                  <p:pic>
                    <p:nvPicPr>
                      <p:cNvPr id="402" name="Picture 24 2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3" name="Picture 24 2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9" name="Group 179"/>
                    <p:cNvGrpSpPr/>
                    <p:nvPr/>
                  </p:nvGrpSpPr>
                  <p:grpSpPr>
                    <a:xfrm>
                      <a:off x="4719823" y="2218458"/>
                      <a:ext cx="283630" cy="253824"/>
                      <a:chOff x="6986427" y="2972145"/>
                      <a:chExt cx="283630" cy="253824"/>
                    </a:xfrm>
                  </p:grpSpPr>
                  <p:pic>
                    <p:nvPicPr>
                      <p:cNvPr id="400" name="Picture 24 2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1" name="Picture 24 2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sp>
        <p:nvSpPr>
          <p:cNvPr id="511" name="TextBox 510"/>
          <p:cNvSpPr txBox="1"/>
          <p:nvPr/>
        </p:nvSpPr>
        <p:spPr>
          <a:xfrm>
            <a:off x="512723" y="2021610"/>
            <a:ext cx="7635834" cy="954107"/>
          </a:xfrm>
          <a:prstGeom prst="rect">
            <a:avLst/>
          </a:prstGeom>
          <a:noFill/>
        </p:spPr>
        <p:txBody>
          <a:bodyPr wrap="square" rtlCol="0">
            <a:spAutoFit/>
          </a:bodyPr>
          <a:lstStyle/>
          <a:p>
            <a:pPr indent="1200150"/>
            <a:r>
              <a:rPr lang="en-US" dirty="0">
                <a:solidFill>
                  <a:schemeClr val="accent4"/>
                </a:solidFill>
              </a:rPr>
              <a:t>Floc density approaches the density of water because the floc includes water</a:t>
            </a:r>
          </a:p>
        </p:txBody>
      </p:sp>
      <p:sp>
        <p:nvSpPr>
          <p:cNvPr id="512" name="TextBox 511"/>
          <p:cNvSpPr txBox="1"/>
          <p:nvPr/>
        </p:nvSpPr>
        <p:spPr>
          <a:xfrm>
            <a:off x="4055113" y="6370928"/>
            <a:ext cx="744114" cy="523220"/>
          </a:xfrm>
          <a:prstGeom prst="rect">
            <a:avLst/>
          </a:prstGeom>
          <a:noFill/>
        </p:spPr>
        <p:txBody>
          <a:bodyPr wrap="none" rtlCol="0">
            <a:spAutoFit/>
          </a:bodyPr>
          <a:lstStyle/>
          <a:p>
            <a:r>
              <a:rPr lang="en-US" dirty="0">
                <a:solidFill>
                  <a:schemeClr val="accent4"/>
                </a:solidFill>
              </a:rPr>
              <a:t>No!</a:t>
            </a:r>
          </a:p>
        </p:txBody>
      </p:sp>
      <p:pic>
        <p:nvPicPr>
          <p:cNvPr id="5" name="Picture 4">
            <a:extLst>
              <a:ext uri="{FF2B5EF4-FFF2-40B4-BE49-F238E27FC236}">
                <a16:creationId xmlns:a16="http://schemas.microsoft.com/office/drawing/2014/main" id="{4BDE9F8E-13D4-4047-AD57-31BA259F2F1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514046" y="5126328"/>
            <a:ext cx="2116203" cy="429258"/>
          </a:xfrm>
          <a:prstGeom prst="rect">
            <a:avLst/>
          </a:prstGeom>
        </p:spPr>
      </p:pic>
      <p:pic>
        <p:nvPicPr>
          <p:cNvPr id="12" name="Picture 11">
            <a:extLst>
              <a:ext uri="{FF2B5EF4-FFF2-40B4-BE49-F238E27FC236}">
                <a16:creationId xmlns:a16="http://schemas.microsoft.com/office/drawing/2014/main" id="{DD367D48-1DC9-4A5F-83FF-9461B518C89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949396" y="5077901"/>
            <a:ext cx="2365340" cy="45275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511" grpId="0"/>
      <p:bldP spid="5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Fractal Geometry</a:t>
            </a:r>
          </a:p>
        </p:txBody>
      </p:sp>
      <p:sp>
        <p:nvSpPr>
          <p:cNvPr id="3" name="Content Placeholder 2"/>
          <p:cNvSpPr>
            <a:spLocks noGrp="1"/>
          </p:cNvSpPr>
          <p:nvPr>
            <p:ph idx="1"/>
          </p:nvPr>
        </p:nvSpPr>
        <p:spPr/>
        <p:txBody>
          <a:bodyPr/>
          <a:lstStyle/>
          <a:p>
            <a:r>
              <a:rPr lang="en-US" dirty="0"/>
              <a:t>Fractal geometry explains the changes in floc density and sedimentation velocity as a function of floc size</a:t>
            </a:r>
          </a:p>
          <a:p>
            <a:r>
              <a:rPr lang="en-US" dirty="0"/>
              <a:t>The fractal dimension of flocs is </a:t>
            </a:r>
            <a:r>
              <a:rPr lang="en-US" u="sng" dirty="0"/>
              <a:t>approximately</a:t>
            </a:r>
            <a:r>
              <a:rPr lang="en-US" dirty="0"/>
              <a:t> 2.3 (based on floc measurements)</a:t>
            </a:r>
          </a:p>
          <a:p>
            <a:r>
              <a:rPr lang="en-US" dirty="0"/>
              <a:t>Fractal dimension is a function of the size ratio of the colliding flocs</a:t>
            </a:r>
          </a:p>
          <a:p>
            <a:r>
              <a:rPr lang="en-US" dirty="0"/>
              <a:t>Further research to quantify the fractal dimension in flocculation is needed</a:t>
            </a:r>
          </a:p>
          <a:p>
            <a:endParaRPr lang="en-US" dirty="0"/>
          </a:p>
        </p:txBody>
      </p:sp>
      <p:pic>
        <p:nvPicPr>
          <p:cNvPr id="5" name="Picture 4">
            <a:extLst>
              <a:ext uri="{FF2B5EF4-FFF2-40B4-BE49-F238E27FC236}">
                <a16:creationId xmlns:a16="http://schemas.microsoft.com/office/drawing/2014/main" id="{3673B4E5-D2EF-4755-B1B5-A8C487D1B47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739776" y="3429000"/>
            <a:ext cx="2268293" cy="434181"/>
          </a:xfrm>
          <a:prstGeom prst="rect">
            <a:avLst/>
          </a:prstGeom>
        </p:spPr>
      </p:pic>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bwMode="auto">
          <a:xfrm>
            <a:off x="1816925" y="2648194"/>
            <a:ext cx="570015" cy="320634"/>
          </a:xfrm>
          <a:prstGeom prst="ellipse">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685800" y="0"/>
            <a:ext cx="7772400" cy="1323109"/>
          </a:xfrm>
          <a:effectLst/>
        </p:spPr>
        <p:txBody>
          <a:bodyPr/>
          <a:lstStyle/>
          <a:p>
            <a:r>
              <a:rPr lang="en-US" dirty="0"/>
              <a:t>Buoyant Density of Flocs</a:t>
            </a:r>
            <a:br>
              <a:rPr lang="en-US" dirty="0"/>
            </a:br>
            <a:endParaRPr lang="en-US" dirty="0"/>
          </a:p>
        </p:txBody>
      </p:sp>
      <p:pic>
        <p:nvPicPr>
          <p:cNvPr id="527362" name="Picture 2"/>
          <p:cNvPicPr>
            <a:picLocks noChangeAspect="1" noChangeArrowheads="1"/>
          </p:cNvPicPr>
          <p:nvPr/>
        </p:nvPicPr>
        <p:blipFill>
          <a:blip r:embed="rId4" cstate="print"/>
          <a:srcRect/>
          <a:stretch>
            <a:fillRect/>
          </a:stretch>
        </p:blipFill>
        <p:spPr bwMode="auto">
          <a:xfrm>
            <a:off x="806335" y="1889361"/>
            <a:ext cx="7744980" cy="5087389"/>
          </a:xfrm>
          <a:prstGeom prst="rect">
            <a:avLst/>
          </a:prstGeom>
          <a:noFill/>
          <a:ln w="9525">
            <a:noFill/>
            <a:miter lim="800000"/>
            <a:headEnd/>
            <a:tailEnd/>
          </a:ln>
          <a:effectLst/>
        </p:spPr>
      </p:pic>
      <p:sp>
        <p:nvSpPr>
          <p:cNvPr id="5273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2736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2736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TextBox 8"/>
          <p:cNvSpPr txBox="1"/>
          <p:nvPr/>
        </p:nvSpPr>
        <p:spPr>
          <a:xfrm>
            <a:off x="795646" y="1638795"/>
            <a:ext cx="8073107" cy="523220"/>
          </a:xfrm>
          <a:prstGeom prst="rect">
            <a:avLst/>
          </a:prstGeom>
          <a:noFill/>
        </p:spPr>
        <p:txBody>
          <a:bodyPr wrap="none" rtlCol="0">
            <a:spAutoFit/>
          </a:bodyPr>
          <a:lstStyle/>
          <a:p>
            <a:r>
              <a:rPr lang="en-US" dirty="0"/>
              <a:t>Will these flocs settle faster than the primary particles?</a:t>
            </a:r>
          </a:p>
        </p:txBody>
      </p:sp>
      <p:pic>
        <p:nvPicPr>
          <p:cNvPr id="4" name="Picture 3">
            <a:extLst>
              <a:ext uri="{FF2B5EF4-FFF2-40B4-BE49-F238E27FC236}">
                <a16:creationId xmlns:a16="http://schemas.microsoft.com/office/drawing/2014/main" id="{24140AAF-9DB4-481B-BD0C-3E797441024A}"/>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208199" y="661554"/>
            <a:ext cx="5248000"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E7DE36E3-D625-44B9-AE55-686132E4300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53048" y="4617999"/>
            <a:ext cx="6613333" cy="664381"/>
          </a:xfrm>
          <a:prstGeom prst="rect">
            <a:avLst/>
          </a:prstGeom>
        </p:spPr>
      </p:pic>
      <p:pic>
        <p:nvPicPr>
          <p:cNvPr id="23" name="Picture 22">
            <a:extLst>
              <a:ext uri="{FF2B5EF4-FFF2-40B4-BE49-F238E27FC236}">
                <a16:creationId xmlns:a16="http://schemas.microsoft.com/office/drawing/2014/main" id="{A054F336-BAD2-45F3-8048-F71E8481D3B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53048" y="3588718"/>
            <a:ext cx="4982857" cy="664381"/>
          </a:xfrm>
          <a:prstGeom prst="rect">
            <a:avLst/>
          </a:prstGeom>
        </p:spPr>
      </p:pic>
      <p:sp>
        <p:nvSpPr>
          <p:cNvPr id="2" name="Title 1"/>
          <p:cNvSpPr>
            <a:spLocks noGrp="1"/>
          </p:cNvSpPr>
          <p:nvPr>
            <p:ph type="title"/>
          </p:nvPr>
        </p:nvSpPr>
        <p:spPr/>
        <p:txBody>
          <a:bodyPr/>
          <a:lstStyle/>
          <a:p>
            <a:r>
              <a:rPr lang="en-US" dirty="0"/>
              <a:t>Fractal Terminal Velocity Equations</a:t>
            </a:r>
          </a:p>
        </p:txBody>
      </p:sp>
      <p:cxnSp>
        <p:nvCxnSpPr>
          <p:cNvPr id="7" name="Straight Arrow Connector 6"/>
          <p:cNvCxnSpPr>
            <a:cxnSpLocks/>
          </p:cNvCxnSpPr>
          <p:nvPr/>
        </p:nvCxnSpPr>
        <p:spPr>
          <a:xfrm>
            <a:off x="1941689" y="2115805"/>
            <a:ext cx="1068548" cy="4574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2220334" y="4569249"/>
            <a:ext cx="882032" cy="8042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777377" y="4561211"/>
            <a:ext cx="882032" cy="8042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6288959" y="4569249"/>
            <a:ext cx="1161237" cy="26982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649075" y="3509246"/>
            <a:ext cx="1170646" cy="33177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a:endCxn id="10" idx="0"/>
          </p:cNvCxnSpPr>
          <p:nvPr/>
        </p:nvCxnSpPr>
        <p:spPr>
          <a:xfrm>
            <a:off x="5819721" y="3675133"/>
            <a:ext cx="1049857" cy="8941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317183" y="1791477"/>
            <a:ext cx="2525050" cy="523220"/>
          </a:xfrm>
          <a:prstGeom prst="rect">
            <a:avLst/>
          </a:prstGeom>
          <a:noFill/>
        </p:spPr>
        <p:txBody>
          <a:bodyPr wrap="none" rtlCol="0">
            <a:spAutoFit/>
          </a:bodyPr>
          <a:lstStyle/>
          <a:p>
            <a:r>
              <a:rPr lang="en-US" dirty="0"/>
              <a:t>Buoyant density</a:t>
            </a:r>
          </a:p>
        </p:txBody>
      </p:sp>
      <p:sp>
        <p:nvSpPr>
          <p:cNvPr id="14" name="TextBox 13"/>
          <p:cNvSpPr txBox="1"/>
          <p:nvPr/>
        </p:nvSpPr>
        <p:spPr>
          <a:xfrm>
            <a:off x="4160578" y="2604955"/>
            <a:ext cx="4595425" cy="523220"/>
          </a:xfrm>
          <a:prstGeom prst="rect">
            <a:avLst/>
          </a:prstGeom>
          <a:noFill/>
        </p:spPr>
        <p:txBody>
          <a:bodyPr wrap="none" rtlCol="0">
            <a:spAutoFit/>
          </a:bodyPr>
          <a:lstStyle/>
          <a:p>
            <a:r>
              <a:rPr lang="en-US" dirty="0"/>
              <a:t>Viscous flow terminal velocity</a:t>
            </a:r>
          </a:p>
        </p:txBody>
      </p:sp>
      <p:sp>
        <p:nvSpPr>
          <p:cNvPr id="12" name="TextBox 11"/>
          <p:cNvSpPr txBox="1"/>
          <p:nvPr/>
        </p:nvSpPr>
        <p:spPr>
          <a:xfrm>
            <a:off x="6996023" y="3509245"/>
            <a:ext cx="1460656" cy="523220"/>
          </a:xfrm>
          <a:prstGeom prst="rect">
            <a:avLst/>
          </a:prstGeom>
          <a:noFill/>
        </p:spPr>
        <p:txBody>
          <a:bodyPr wrap="none" rtlCol="0">
            <a:spAutoFit/>
          </a:bodyPr>
          <a:lstStyle/>
          <a:p>
            <a:r>
              <a:rPr lang="en-US" dirty="0"/>
              <a:t>Algebra!</a:t>
            </a:r>
          </a:p>
        </p:txBody>
      </p:sp>
      <mc:AlternateContent xmlns:mc="http://schemas.openxmlformats.org/markup-compatibility/2006" xmlns:a14="http://schemas.microsoft.com/office/drawing/2010/main">
        <mc:Choice Requires="a14">
          <p:sp>
            <p:nvSpPr>
              <p:cNvPr id="15" name="Rectangle 14"/>
              <p:cNvSpPr/>
              <p:nvPr/>
            </p:nvSpPr>
            <p:spPr>
              <a:xfrm>
                <a:off x="5735905" y="5927023"/>
                <a:ext cx="3423245" cy="620426"/>
              </a:xfrm>
              <a:prstGeom prst="rect">
                <a:avLst/>
              </a:prstGeom>
            </p:spPr>
            <p:txBody>
              <a:bodyPr wrap="none">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a:rPr>
                          <m:t>𝜌</m:t>
                        </m:r>
                      </m:e>
                      <m:sub>
                        <m:r>
                          <a:rPr lang="en-US" i="1">
                            <a:latin typeface="Cambria Math"/>
                          </a:rPr>
                          <m:t>𝐹𝑙𝑜</m:t>
                        </m:r>
                        <m:sSub>
                          <m:sSubPr>
                            <m:ctrlPr>
                              <a:rPr lang="en-US" i="1">
                                <a:latin typeface="Cambria Math" panose="02040503050406030204" pitchFamily="18" charset="0"/>
                              </a:rPr>
                            </m:ctrlPr>
                          </m:sSubPr>
                          <m:e>
                            <m:r>
                              <a:rPr lang="en-US" i="1">
                                <a:latin typeface="Cambria Math"/>
                              </a:rPr>
                              <m:t>𝑐</m:t>
                            </m:r>
                          </m:e>
                          <m:sub>
                            <m:r>
                              <a:rPr lang="en-US">
                                <a:latin typeface="Cambria Math"/>
                              </a:rPr>
                              <m:t>0</m:t>
                            </m:r>
                          </m:sub>
                        </m:sSub>
                      </m:sub>
                    </m:sSub>
                  </m:oMath>
                </a14:m>
                <a:r>
                  <a:rPr lang="en-US" dirty="0"/>
                  <a:t> c</a:t>
                </a:r>
                <a14:m>
                  <m:oMath xmlns:m="http://schemas.openxmlformats.org/officeDocument/2006/math">
                    <m:r>
                      <m:rPr>
                        <m:sty m:val="p"/>
                      </m:rPr>
                      <a:rPr lang="en-US" b="0" i="0" smtClean="0">
                        <a:latin typeface="Cambria Math"/>
                      </a:rPr>
                      <m:t>ould</m:t>
                    </m:r>
                    <m:r>
                      <a:rPr lang="en-US" b="0" i="0" smtClean="0">
                        <a:latin typeface="Cambria Math"/>
                      </a:rPr>
                      <m:t> </m:t>
                    </m:r>
                    <m:r>
                      <m:rPr>
                        <m:sty m:val="p"/>
                      </m:rPr>
                      <a:rPr lang="en-US" b="0" i="0" smtClean="0">
                        <a:latin typeface="Cambria Math"/>
                      </a:rPr>
                      <m:t>be</m:t>
                    </m:r>
                    <m:r>
                      <a:rPr lang="en-US" b="0" i="0" smtClean="0">
                        <a:latin typeface="Cambria Math"/>
                      </a:rPr>
                      <m:t> </m:t>
                    </m:r>
                    <m:sSub>
                      <m:sSubPr>
                        <m:ctrlPr>
                          <a:rPr lang="en-US" i="1">
                            <a:latin typeface="Cambria Math" panose="02040503050406030204" pitchFamily="18" charset="0"/>
                          </a:rPr>
                        </m:ctrlPr>
                      </m:sSubPr>
                      <m:e>
                        <m:r>
                          <a:rPr lang="en-US" i="1">
                            <a:latin typeface="Cambria Math"/>
                          </a:rPr>
                          <m:t>𝜌</m:t>
                        </m:r>
                      </m:e>
                      <m:sub>
                        <m:r>
                          <a:rPr lang="en-US" b="0" i="1" smtClean="0">
                            <a:latin typeface="Cambria Math"/>
                          </a:rPr>
                          <m:t>𝐶𝑙𝑎𝑦</m:t>
                        </m:r>
                      </m:sub>
                    </m:sSub>
                  </m:oMath>
                </a14:m>
                <a:r>
                  <a:rPr lang="en-US" dirty="0"/>
                  <a:t>!</a:t>
                </a:r>
              </a:p>
            </p:txBody>
          </p:sp>
        </mc:Choice>
        <mc:Fallback xmlns="">
          <p:sp>
            <p:nvSpPr>
              <p:cNvPr id="15" name="Rectangle 14"/>
              <p:cNvSpPr>
                <a:spLocks noRot="1" noChangeAspect="1" noMove="1" noResize="1" noEditPoints="1" noAdjustHandles="1" noChangeArrowheads="1" noChangeShapeType="1" noTextEdit="1"/>
              </p:cNvSpPr>
              <p:nvPr/>
            </p:nvSpPr>
            <p:spPr>
              <a:xfrm>
                <a:off x="5735905" y="5927023"/>
                <a:ext cx="3423245" cy="620426"/>
              </a:xfrm>
              <a:prstGeom prst="rect">
                <a:avLst/>
              </a:prstGeom>
              <a:blipFill rotWithShape="1">
                <a:blip r:embed="rId9"/>
                <a:stretch>
                  <a:fillRect t="-9804" r="-2317" b="-10784"/>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17B26540-3FBB-4F6B-A87D-AD36D69A14B4}"/>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9883" y="2511517"/>
            <a:ext cx="3324852" cy="710096"/>
          </a:xfrm>
          <a:prstGeom prst="rect">
            <a:avLst/>
          </a:prstGeom>
        </p:spPr>
      </p:pic>
      <p:pic>
        <p:nvPicPr>
          <p:cNvPr id="18" name="Picture 17">
            <a:extLst>
              <a:ext uri="{FF2B5EF4-FFF2-40B4-BE49-F238E27FC236}">
                <a16:creationId xmlns:a16="http://schemas.microsoft.com/office/drawing/2014/main" id="{EF79702D-06F1-43B5-9B07-F2DF844BA081}"/>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210290" y="1628558"/>
            <a:ext cx="5248000" cy="664381"/>
          </a:xfrm>
          <a:prstGeom prst="rect">
            <a:avLst/>
          </a:prstGeom>
        </p:spPr>
      </p:pic>
      <p:pic>
        <p:nvPicPr>
          <p:cNvPr id="29" name="Picture 28">
            <a:extLst>
              <a:ext uri="{FF2B5EF4-FFF2-40B4-BE49-F238E27FC236}">
                <a16:creationId xmlns:a16="http://schemas.microsoft.com/office/drawing/2014/main" id="{6EB278E1-DDD6-4435-BE5A-574AACEDABB7}"/>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753048" y="5705952"/>
            <a:ext cx="4993524" cy="664381"/>
          </a:xfrm>
          <a:prstGeom prst="rect">
            <a:avLst/>
          </a:prstGeom>
        </p:spPr>
      </p:pic>
    </p:spTree>
    <p:extLst>
      <p:ext uri="{BB962C8B-B14F-4D97-AF65-F5344CB8AC3E}">
        <p14:creationId xmlns:p14="http://schemas.microsoft.com/office/powerpoint/2010/main" val="137515377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15EEF00D-C302-45FE-BE90-267445F403B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093230" y="490312"/>
            <a:ext cx="2956764" cy="631483"/>
          </a:xfrm>
          <a:prstGeom prst="rect">
            <a:avLst/>
          </a:prstGeom>
        </p:spPr>
      </p:pic>
      <p:pic>
        <p:nvPicPr>
          <p:cNvPr id="514052" name="Picture 4"/>
          <p:cNvPicPr>
            <a:picLocks noChangeAspect="1" noChangeArrowheads="1"/>
          </p:cNvPicPr>
          <p:nvPr/>
        </p:nvPicPr>
        <p:blipFill>
          <a:blip r:embed="rId6" cstate="print"/>
          <a:srcRect/>
          <a:stretch>
            <a:fillRect/>
          </a:stretch>
        </p:blipFill>
        <p:spPr bwMode="auto">
          <a:xfrm>
            <a:off x="0" y="1595958"/>
            <a:ext cx="5421244" cy="3490565"/>
          </a:xfrm>
          <a:prstGeom prst="rect">
            <a:avLst/>
          </a:prstGeom>
          <a:noFill/>
          <a:ln w="9525">
            <a:noFill/>
            <a:miter lim="800000"/>
            <a:headEnd/>
            <a:tailEnd/>
          </a:ln>
          <a:effectLst/>
        </p:spPr>
      </p:pic>
      <p:sp>
        <p:nvSpPr>
          <p:cNvPr id="79876" name="Rectangle 4"/>
          <p:cNvSpPr>
            <a:spLocks noGrp="1" noChangeArrowheads="1"/>
          </p:cNvSpPr>
          <p:nvPr>
            <p:ph type="title"/>
          </p:nvPr>
        </p:nvSpPr>
        <p:spPr>
          <a:xfrm>
            <a:off x="216132" y="304800"/>
            <a:ext cx="5877098" cy="1143000"/>
          </a:xfrm>
          <a:effectLst/>
        </p:spPr>
        <p:txBody>
          <a:bodyPr/>
          <a:lstStyle/>
          <a:p>
            <a:r>
              <a:rPr lang="en-US" dirty="0"/>
              <a:t>Floc Terminal Velocity</a:t>
            </a:r>
          </a:p>
        </p:txBody>
      </p:sp>
      <p:sp>
        <p:nvSpPr>
          <p:cNvPr id="79881" name="Text Box 9"/>
          <p:cNvSpPr txBox="1">
            <a:spLocks noChangeArrowheads="1"/>
          </p:cNvSpPr>
          <p:nvPr/>
        </p:nvSpPr>
        <p:spPr bwMode="auto">
          <a:xfrm>
            <a:off x="1011215" y="4524891"/>
            <a:ext cx="665163" cy="366712"/>
          </a:xfrm>
          <a:prstGeom prst="rect">
            <a:avLst/>
          </a:prstGeom>
          <a:noFill/>
          <a:ln w="12700">
            <a:noFill/>
            <a:miter lim="800000"/>
            <a:headEnd type="none" w="lg" len="med"/>
            <a:tailEnd type="none" w="lg" len="med"/>
          </a:ln>
          <a:effectLst/>
        </p:spPr>
        <p:txBody>
          <a:bodyPr wrap="none">
            <a:spAutoFit/>
          </a:bodyPr>
          <a:lstStyle/>
          <a:p>
            <a:r>
              <a:rPr lang="en-US" sz="1800" dirty="0"/>
              <a:t>1 </a:t>
            </a:r>
            <a:r>
              <a:rPr lang="en-US" sz="1800" dirty="0">
                <a:latin typeface="Symbol" pitchFamily="18" charset="2"/>
              </a:rPr>
              <a:t>m</a:t>
            </a:r>
            <a:r>
              <a:rPr lang="en-US" sz="1800" dirty="0"/>
              <a:t>m</a:t>
            </a:r>
          </a:p>
        </p:txBody>
      </p:sp>
      <p:sp>
        <p:nvSpPr>
          <p:cNvPr id="79879" name="Line 7"/>
          <p:cNvSpPr>
            <a:spLocks noChangeShapeType="1"/>
          </p:cNvSpPr>
          <p:nvPr/>
        </p:nvSpPr>
        <p:spPr bwMode="auto">
          <a:xfrm flipH="1">
            <a:off x="3686611" y="2821586"/>
            <a:ext cx="1766537"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0" name="Line 8"/>
          <p:cNvSpPr>
            <a:spLocks noChangeShapeType="1"/>
          </p:cNvSpPr>
          <p:nvPr/>
        </p:nvSpPr>
        <p:spPr bwMode="auto">
          <a:xfrm flipH="1">
            <a:off x="1296785" y="4010290"/>
            <a:ext cx="4166311"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2" name="Line 10"/>
          <p:cNvSpPr>
            <a:spLocks noChangeShapeType="1"/>
          </p:cNvSpPr>
          <p:nvPr/>
        </p:nvSpPr>
        <p:spPr bwMode="auto">
          <a:xfrm flipH="1">
            <a:off x="4574488" y="2391334"/>
            <a:ext cx="828785"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3" name="Text Box 11"/>
          <p:cNvSpPr txBox="1">
            <a:spLocks noChangeArrowheads="1"/>
          </p:cNvSpPr>
          <p:nvPr/>
        </p:nvSpPr>
        <p:spPr bwMode="auto">
          <a:xfrm>
            <a:off x="5366999" y="1729177"/>
            <a:ext cx="3535363" cy="830997"/>
          </a:xfrm>
          <a:prstGeom prst="rect">
            <a:avLst/>
          </a:prstGeom>
          <a:noFill/>
          <a:ln w="12700">
            <a:noFill/>
            <a:miter lim="800000"/>
            <a:headEnd type="none" w="lg" len="med"/>
            <a:tailEnd type="none" w="lg" len="med"/>
          </a:ln>
          <a:effectLst/>
        </p:spPr>
        <p:txBody>
          <a:bodyPr>
            <a:spAutoFit/>
          </a:bodyPr>
          <a:lstStyle/>
          <a:p>
            <a:r>
              <a:rPr lang="en-US" sz="2400" dirty="0" err="1"/>
              <a:t>Upflow</a:t>
            </a:r>
            <a:r>
              <a:rPr lang="en-US" sz="2400" dirty="0"/>
              <a:t> velocity for floc blankets</a:t>
            </a:r>
          </a:p>
        </p:txBody>
      </p:sp>
      <p:sp>
        <p:nvSpPr>
          <p:cNvPr id="79885" name="Text Box 13"/>
          <p:cNvSpPr txBox="1">
            <a:spLocks noChangeArrowheads="1"/>
          </p:cNvSpPr>
          <p:nvPr/>
        </p:nvSpPr>
        <p:spPr bwMode="auto">
          <a:xfrm>
            <a:off x="5428366" y="2593142"/>
            <a:ext cx="3535363" cy="830997"/>
          </a:xfrm>
          <a:prstGeom prst="rect">
            <a:avLst/>
          </a:prstGeom>
          <a:noFill/>
          <a:ln w="12700">
            <a:noFill/>
            <a:miter lim="800000"/>
            <a:headEnd type="none" w="lg" len="med"/>
            <a:tailEnd type="none" w="lg" len="med"/>
          </a:ln>
          <a:effectLst/>
        </p:spPr>
        <p:txBody>
          <a:bodyPr>
            <a:spAutoFit/>
          </a:bodyPr>
          <a:lstStyle/>
          <a:p>
            <a:r>
              <a:rPr lang="en-US" sz="2400" dirty="0"/>
              <a:t>Capture velocity for AguaClara plate settlers</a:t>
            </a:r>
          </a:p>
        </p:txBody>
      </p:sp>
      <p:sp>
        <p:nvSpPr>
          <p:cNvPr id="79886" name="Text Box 14"/>
          <p:cNvSpPr txBox="1">
            <a:spLocks noChangeArrowheads="1"/>
          </p:cNvSpPr>
          <p:nvPr/>
        </p:nvSpPr>
        <p:spPr bwMode="auto">
          <a:xfrm>
            <a:off x="5394325" y="3729271"/>
            <a:ext cx="3535363" cy="830997"/>
          </a:xfrm>
          <a:prstGeom prst="rect">
            <a:avLst/>
          </a:prstGeom>
          <a:noFill/>
          <a:ln w="12700">
            <a:noFill/>
            <a:miter lim="800000"/>
            <a:headEnd type="none" w="lg" len="med"/>
            <a:tailEnd type="none" w="lg" len="med"/>
          </a:ln>
          <a:effectLst/>
        </p:spPr>
        <p:txBody>
          <a:bodyPr>
            <a:spAutoFit/>
          </a:bodyPr>
          <a:lstStyle/>
          <a:p>
            <a:r>
              <a:rPr lang="en-US" sz="2400" dirty="0"/>
              <a:t>Why flocculation is necessary!</a:t>
            </a:r>
          </a:p>
        </p:txBody>
      </p:sp>
      <p:sp>
        <p:nvSpPr>
          <p:cNvPr id="79887" name="Line 15"/>
          <p:cNvSpPr>
            <a:spLocks noChangeShapeType="1"/>
          </p:cNvSpPr>
          <p:nvPr/>
        </p:nvSpPr>
        <p:spPr bwMode="auto">
          <a:xfrm>
            <a:off x="3682784" y="2816121"/>
            <a:ext cx="0" cy="19050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79889" name="Text Box 17"/>
          <p:cNvSpPr txBox="1">
            <a:spLocks noChangeArrowheads="1"/>
          </p:cNvSpPr>
          <p:nvPr/>
        </p:nvSpPr>
        <p:spPr bwMode="auto">
          <a:xfrm>
            <a:off x="0" y="6334780"/>
            <a:ext cx="8638903" cy="523220"/>
          </a:xfrm>
          <a:prstGeom prst="rect">
            <a:avLst/>
          </a:prstGeom>
          <a:noFill/>
          <a:ln w="12700">
            <a:noFill/>
            <a:miter lim="800000"/>
            <a:headEnd type="none" w="lg" len="med"/>
            <a:tailEnd type="none" w="lg" len="med"/>
          </a:ln>
          <a:effectLst/>
        </p:spPr>
        <p:txBody>
          <a:bodyPr wrap="none">
            <a:spAutoFit/>
          </a:bodyPr>
          <a:lstStyle/>
          <a:p>
            <a:r>
              <a:rPr lang="en-US" dirty="0"/>
              <a:t>The model takes into account the changing density of flocs</a:t>
            </a:r>
          </a:p>
        </p:txBody>
      </p:sp>
      <p:pic>
        <p:nvPicPr>
          <p:cNvPr id="79894" name="Picture 22"/>
          <p:cNvPicPr>
            <a:picLocks noChangeAspect="1" noChangeArrowheads="1"/>
          </p:cNvPicPr>
          <p:nvPr/>
        </p:nvPicPr>
        <p:blipFill>
          <a:blip r:embed="rId7" cstate="screen"/>
          <a:srcRect/>
          <a:stretch>
            <a:fillRect/>
          </a:stretch>
        </p:blipFill>
        <p:spPr bwMode="auto">
          <a:xfrm>
            <a:off x="723900" y="6962775"/>
            <a:ext cx="1247775" cy="1971675"/>
          </a:xfrm>
          <a:prstGeom prst="rect">
            <a:avLst/>
          </a:prstGeom>
          <a:noFill/>
          <a:ln w="12700" algn="ctr">
            <a:noFill/>
            <a:miter lim="800000"/>
            <a:headEnd type="none" w="lg" len="med"/>
            <a:tailEnd type="none" w="lg" len="med"/>
          </a:ln>
          <a:effectLst/>
        </p:spPr>
      </p:pic>
      <p:sp>
        <p:nvSpPr>
          <p:cNvPr id="19" name="TextBox 18"/>
          <p:cNvSpPr txBox="1"/>
          <p:nvPr/>
        </p:nvSpPr>
        <p:spPr>
          <a:xfrm>
            <a:off x="4754880" y="5216039"/>
            <a:ext cx="4009431" cy="523220"/>
          </a:xfrm>
          <a:prstGeom prst="rect">
            <a:avLst/>
          </a:prstGeom>
          <a:noFill/>
        </p:spPr>
        <p:txBody>
          <a:bodyPr wrap="none" rtlCol="0">
            <a:spAutoFit/>
          </a:bodyPr>
          <a:lstStyle/>
          <a:p>
            <a:r>
              <a:rPr lang="en-US" dirty="0" err="1"/>
              <a:t>D</a:t>
            </a:r>
            <a:r>
              <a:rPr lang="en-US" baseline="-25000" dirty="0" err="1"/>
              <a:t>Fractal</a:t>
            </a:r>
            <a:r>
              <a:rPr lang="en-US" baseline="-25000" dirty="0"/>
              <a:t> </a:t>
            </a:r>
            <a:r>
              <a:rPr lang="en-US" dirty="0"/>
              <a:t>= 2.3 and d</a:t>
            </a:r>
            <a:r>
              <a:rPr lang="en-US" baseline="-25000" dirty="0"/>
              <a:t>0 </a:t>
            </a:r>
            <a:r>
              <a:rPr lang="en-US" dirty="0"/>
              <a:t>= 1 </a:t>
            </a:r>
            <a:r>
              <a:rPr lang="en-US" dirty="0">
                <a:latin typeface="Symbol" pitchFamily="18" charset="2"/>
              </a:rPr>
              <a:t>m</a:t>
            </a:r>
            <a:r>
              <a:rPr lang="en-US" dirty="0"/>
              <a:t>m</a:t>
            </a:r>
          </a:p>
        </p:txBody>
      </p:sp>
      <p:sp>
        <p:nvSpPr>
          <p:cNvPr id="17" name="Oval 16"/>
          <p:cNvSpPr/>
          <p:nvPr/>
        </p:nvSpPr>
        <p:spPr bwMode="auto">
          <a:xfrm>
            <a:off x="7169779" y="411792"/>
            <a:ext cx="224443" cy="236602"/>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 name="Oval 17"/>
          <p:cNvSpPr/>
          <p:nvPr/>
        </p:nvSpPr>
        <p:spPr bwMode="auto">
          <a:xfrm>
            <a:off x="4206238" y="4877754"/>
            <a:ext cx="1256857" cy="366712"/>
          </a:xfrm>
          <a:prstGeom prst="ellipse">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Oval 19"/>
          <p:cNvSpPr/>
          <p:nvPr/>
        </p:nvSpPr>
        <p:spPr bwMode="auto">
          <a:xfrm>
            <a:off x="3479470" y="4560125"/>
            <a:ext cx="380011" cy="185577"/>
          </a:xfrm>
          <a:prstGeom prst="ellipse">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Action Button: Return 20">
            <a:hlinkClick r:id="" action="ppaction://hlinkshowjump?jump=lastslideviewed" highlightClick="1"/>
          </p:cNvPr>
          <p:cNvSpPr/>
          <p:nvPr/>
        </p:nvSpPr>
        <p:spPr bwMode="auto">
          <a:xfrm>
            <a:off x="8470669" y="6209607"/>
            <a:ext cx="673331" cy="648393"/>
          </a:xfrm>
          <a:prstGeom prst="actionButtonReturn">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 Box 17"/>
          <p:cNvSpPr txBox="1">
            <a:spLocks noChangeArrowheads="1"/>
          </p:cNvSpPr>
          <p:nvPr/>
        </p:nvSpPr>
        <p:spPr bwMode="auto">
          <a:xfrm>
            <a:off x="1381125" y="5896630"/>
            <a:ext cx="4400564" cy="523220"/>
          </a:xfrm>
          <a:prstGeom prst="rect">
            <a:avLst/>
          </a:prstGeom>
          <a:noFill/>
          <a:ln w="12700">
            <a:noFill/>
            <a:miter lim="800000"/>
            <a:headEnd type="none" w="lg" len="med"/>
            <a:tailEnd type="none" w="lg" len="med"/>
          </a:ln>
          <a:effectLst/>
        </p:spPr>
        <p:txBody>
          <a:bodyPr wrap="none">
            <a:spAutoFit/>
          </a:bodyPr>
          <a:lstStyle/>
          <a:p>
            <a:r>
              <a:rPr lang="en-US" dirty="0"/>
              <a:t>shape factor for drag on flocs</a:t>
            </a:r>
          </a:p>
        </p:txBody>
      </p:sp>
      <p:cxnSp>
        <p:nvCxnSpPr>
          <p:cNvPr id="24" name="Straight Arrow Connector 23"/>
          <p:cNvCxnSpPr>
            <a:cxnSpLocks/>
            <a:stCxn id="22" idx="1"/>
          </p:cNvCxnSpPr>
          <p:nvPr/>
        </p:nvCxnSpPr>
        <p:spPr bwMode="auto">
          <a:xfrm rot="10800000">
            <a:off x="1296785" y="5655764"/>
            <a:ext cx="84340" cy="502477"/>
          </a:xfrm>
          <a:prstGeom prst="bentConnector2">
            <a:avLst/>
          </a:prstGeom>
          <a:noFill/>
          <a:ln w="12700" cap="flat" cmpd="sng" algn="ctr">
            <a:solidFill>
              <a:schemeClr val="tx1"/>
            </a:solidFill>
            <a:prstDash val="solid"/>
            <a:round/>
            <a:headEnd type="none" w="lg" len="med"/>
            <a:tailEnd type="arrow"/>
          </a:ln>
          <a:effectLst/>
        </p:spPr>
      </p:cxnSp>
      <p:sp>
        <p:nvSpPr>
          <p:cNvPr id="23" name="TextBox 22"/>
          <p:cNvSpPr txBox="1"/>
          <p:nvPr/>
        </p:nvSpPr>
        <p:spPr>
          <a:xfrm>
            <a:off x="6768935" y="0"/>
            <a:ext cx="2148345" cy="523220"/>
          </a:xfrm>
          <a:prstGeom prst="rect">
            <a:avLst/>
          </a:prstGeom>
          <a:noFill/>
        </p:spPr>
        <p:txBody>
          <a:bodyPr wrap="none" rtlCol="0">
            <a:spAutoFit/>
          </a:bodyPr>
          <a:lstStyle/>
          <a:p>
            <a:r>
              <a:rPr lang="en-US" dirty="0">
                <a:solidFill>
                  <a:schemeClr val="accent4"/>
                </a:solidFill>
              </a:rPr>
              <a:t>Laminar flow</a:t>
            </a:r>
          </a:p>
        </p:txBody>
      </p:sp>
      <p:pic>
        <p:nvPicPr>
          <p:cNvPr id="3" name="Picture 2">
            <a:extLst>
              <a:ext uri="{FF2B5EF4-FFF2-40B4-BE49-F238E27FC236}">
                <a16:creationId xmlns:a16="http://schemas.microsoft.com/office/drawing/2014/main" id="{6D188BE0-BE9A-4E72-80B9-25AA0F7C9F99}"/>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79689" y="4991382"/>
            <a:ext cx="4978285"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P spid="2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effectLst/>
        </p:spPr>
        <p:txBody>
          <a:bodyPr/>
          <a:lstStyle/>
          <a:p>
            <a:r>
              <a:rPr lang="en-US" sz="4000" dirty="0"/>
              <a:t>Collision Model of the Flocculation Process</a:t>
            </a:r>
          </a:p>
        </p:txBody>
      </p:sp>
      <p:sp>
        <p:nvSpPr>
          <p:cNvPr id="94211" name="Rectangle 3"/>
          <p:cNvSpPr>
            <a:spLocks noGrp="1" noChangeArrowheads="1"/>
          </p:cNvSpPr>
          <p:nvPr>
            <p:ph idx="1"/>
          </p:nvPr>
        </p:nvSpPr>
        <p:spPr/>
        <p:txBody>
          <a:bodyPr/>
          <a:lstStyle/>
          <a:p>
            <a:pPr>
              <a:lnSpc>
                <a:spcPct val="80000"/>
              </a:lnSpc>
            </a:pPr>
            <a:r>
              <a:rPr lang="en-US" sz="2800" dirty="0"/>
              <a:t>The relative velocity between flocs is </a:t>
            </a:r>
            <a:br>
              <a:rPr lang="en-US" sz="2800" dirty="0"/>
            </a:br>
            <a:r>
              <a:rPr lang="en-US" sz="2800" dirty="0"/>
              <a:t>set by viscous shear because their </a:t>
            </a:r>
            <a:br>
              <a:rPr lang="en-US" sz="2800" dirty="0"/>
            </a:br>
            <a:r>
              <a:rPr lang="en-US" sz="2800" b="1" dirty="0"/>
              <a:t>separation</a:t>
            </a:r>
            <a:r>
              <a:rPr lang="en-US" sz="2800" dirty="0"/>
              <a:t> distance is less than the </a:t>
            </a:r>
            <a:br>
              <a:rPr lang="en-US" sz="2800" dirty="0"/>
            </a:br>
            <a:r>
              <a:rPr lang="en-US" sz="2800" dirty="0"/>
              <a:t>inner viscous scale</a:t>
            </a:r>
          </a:p>
          <a:p>
            <a:pPr>
              <a:lnSpc>
                <a:spcPct val="80000"/>
              </a:lnSpc>
            </a:pPr>
            <a:r>
              <a:rPr lang="en-US" sz="2800" dirty="0"/>
              <a:t>The time required per collision is a function of the relative velocity between flocs, the average separation distance between flocs, and the floc size</a:t>
            </a:r>
          </a:p>
          <a:p>
            <a:pPr lvl="1">
              <a:lnSpc>
                <a:spcPct val="80000"/>
              </a:lnSpc>
            </a:pPr>
            <a:r>
              <a:rPr lang="en-US" sz="2400" dirty="0"/>
              <a:t>In the next slides we will explore how to characterize collision time for flocs</a:t>
            </a:r>
          </a:p>
          <a:p>
            <a:pPr lvl="1">
              <a:lnSpc>
                <a:spcPct val="80000"/>
              </a:lnSpc>
            </a:pPr>
            <a:r>
              <a:rPr lang="en-US" sz="2400" dirty="0"/>
              <a:t>We will assume that collisions occur between similar sized flocs. There is some evidence that flocs of very different diameters don’t attach when they collide. Or it may be that any collisions with large flocs are unsuccessful</a:t>
            </a:r>
          </a:p>
        </p:txBody>
      </p:sp>
      <p:pic>
        <p:nvPicPr>
          <p:cNvPr id="6" name="Picture 2" descr="Sage or Guide">
            <a:hlinkClick r:id="rId3" action="ppaction://hlinkpres?slideindex=1&amp;slidetitle=flocsedvelocity"/>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2155"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6509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33176" y="1420215"/>
            <a:ext cx="2084244" cy="1685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13" name="Picture 12 1" descr="MCED00214_0000[1]"/>
          <p:cNvPicPr>
            <a:picLocks noChangeAspect="1" noChangeArrowheads="1"/>
          </p:cNvPicPr>
          <p:nvPr/>
        </p:nvPicPr>
        <p:blipFill>
          <a:blip r:embed="rId10" cstate="print"/>
          <a:srcRect/>
          <a:stretch>
            <a:fillRect/>
          </a:stretch>
        </p:blipFill>
        <p:spPr bwMode="auto">
          <a:xfrm>
            <a:off x="7106507" y="2512518"/>
            <a:ext cx="220663" cy="220662"/>
          </a:xfrm>
          <a:prstGeom prst="rect">
            <a:avLst/>
          </a:prstGeom>
          <a:noFill/>
          <a:ln w="9525">
            <a:noFill/>
            <a:miter lim="800000"/>
            <a:headEnd/>
            <a:tailEnd/>
          </a:ln>
        </p:spPr>
      </p:pic>
      <p:sp>
        <p:nvSpPr>
          <p:cNvPr id="25605" name="Rectangle 2"/>
          <p:cNvSpPr>
            <a:spLocks noGrp="1" noChangeArrowheads="1"/>
          </p:cNvSpPr>
          <p:nvPr>
            <p:ph type="title"/>
          </p:nvPr>
        </p:nvSpPr>
        <p:spPr>
          <a:effectLst/>
        </p:spPr>
        <p:txBody>
          <a:bodyPr/>
          <a:lstStyle/>
          <a:p>
            <a:pPr>
              <a:defRPr/>
            </a:pPr>
            <a:r>
              <a:rPr lang="en-US" sz="3600" dirty="0"/>
              <a:t>Average distance between particles is the cube root of the volume occupied (</a:t>
            </a:r>
            <a:r>
              <a:rPr lang="en-US" sz="3600" dirty="0">
                <a:latin typeface="Symbol" pitchFamily="18" charset="2"/>
                <a:cs typeface="GreekC"/>
              </a:rPr>
              <a:t>L</a:t>
            </a:r>
            <a:r>
              <a:rPr lang="en-US" sz="3600" dirty="0">
                <a:cs typeface="GreekC"/>
              </a:rPr>
              <a:t>)</a:t>
            </a:r>
            <a:endParaRPr lang="en-US" sz="3600" dirty="0"/>
          </a:p>
        </p:txBody>
      </p:sp>
      <p:sp>
        <p:nvSpPr>
          <p:cNvPr id="25606" name="Rectangle 3"/>
          <p:cNvSpPr>
            <a:spLocks noGrp="1" noChangeArrowheads="1"/>
          </p:cNvSpPr>
          <p:nvPr>
            <p:ph idx="1"/>
          </p:nvPr>
        </p:nvSpPr>
        <p:spPr>
          <a:xfrm>
            <a:off x="345989" y="1981200"/>
            <a:ext cx="6188161" cy="3670300"/>
          </a:xfrm>
        </p:spPr>
        <p:txBody>
          <a:bodyPr/>
          <a:lstStyle/>
          <a:p>
            <a:r>
              <a:rPr lang="en-US" dirty="0"/>
              <a:t>The average volume of</a:t>
            </a:r>
            <a:br>
              <a:rPr lang="en-US" dirty="0"/>
            </a:br>
            <a:r>
              <a:rPr lang="en-US" dirty="0"/>
              <a:t>water “occupied” by a particle!</a:t>
            </a:r>
          </a:p>
          <a:p>
            <a:r>
              <a:rPr lang="en-US" dirty="0"/>
              <a:t>Need to know number of particles per volume (</a:t>
            </a:r>
            <a:r>
              <a:rPr lang="en-US" i="1" dirty="0" err="1"/>
              <a:t>n</a:t>
            </a:r>
            <a:r>
              <a:rPr lang="en-US" i="1" baseline="-25000" dirty="0" err="1"/>
              <a:t>P</a:t>
            </a:r>
            <a:r>
              <a:rPr lang="en-US" dirty="0"/>
              <a:t>)</a:t>
            </a:r>
            <a:br>
              <a:rPr lang="en-US" dirty="0"/>
            </a:br>
            <a:endParaRPr lang="en-US" dirty="0"/>
          </a:p>
          <a:p>
            <a:pPr marL="0" indent="0">
              <a:buNone/>
            </a:pPr>
            <a:r>
              <a:rPr lang="en-US" dirty="0"/>
              <a:t/>
            </a:r>
            <a:br>
              <a:rPr lang="en-US" dirty="0"/>
            </a:br>
            <a:endParaRPr lang="en-US" sz="1100" dirty="0"/>
          </a:p>
          <a:p>
            <a:r>
              <a:rPr lang="en-US" dirty="0"/>
              <a:t>The number of flocs decreases as the flocs grow in size</a:t>
            </a:r>
          </a:p>
        </p:txBody>
      </p:sp>
      <p:sp>
        <p:nvSpPr>
          <p:cNvPr id="25612" name="AutoShape 11 1"/>
          <p:cNvSpPr>
            <a:spLocks noChangeArrowheads="1"/>
          </p:cNvSpPr>
          <p:nvPr/>
        </p:nvSpPr>
        <p:spPr bwMode="auto">
          <a:xfrm>
            <a:off x="6477000"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pic>
        <p:nvPicPr>
          <p:cNvPr id="14" name="Picture 12 2" descr="MCED00214_0000[1]"/>
          <p:cNvPicPr>
            <a:picLocks noChangeAspect="1" noChangeArrowheads="1"/>
          </p:cNvPicPr>
          <p:nvPr/>
        </p:nvPicPr>
        <p:blipFill>
          <a:blip r:embed="rId10" cstate="print"/>
          <a:srcRect/>
          <a:stretch>
            <a:fillRect/>
          </a:stretch>
        </p:blipFill>
        <p:spPr bwMode="auto">
          <a:xfrm>
            <a:off x="8171806" y="2494454"/>
            <a:ext cx="220663" cy="220662"/>
          </a:xfrm>
          <a:prstGeom prst="rect">
            <a:avLst/>
          </a:prstGeom>
          <a:noFill/>
          <a:ln w="9525">
            <a:noFill/>
            <a:miter lim="800000"/>
            <a:headEnd/>
            <a:tailEnd/>
          </a:ln>
        </p:spPr>
      </p:pic>
      <p:sp>
        <p:nvSpPr>
          <p:cNvPr id="15" name="AutoShape 11 2"/>
          <p:cNvSpPr>
            <a:spLocks noChangeArrowheads="1"/>
          </p:cNvSpPr>
          <p:nvPr/>
        </p:nvSpPr>
        <p:spPr bwMode="auto">
          <a:xfrm>
            <a:off x="7574735"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cxnSp>
        <p:nvCxnSpPr>
          <p:cNvPr id="17" name="Straight Arrow Connector 16"/>
          <p:cNvCxnSpPr/>
          <p:nvPr/>
        </p:nvCxnSpPr>
        <p:spPr bwMode="auto">
          <a:xfrm>
            <a:off x="7162800" y="2744936"/>
            <a:ext cx="1095375" cy="1588"/>
          </a:xfrm>
          <a:prstGeom prst="straightConnector1">
            <a:avLst/>
          </a:prstGeom>
          <a:noFill/>
          <a:ln w="25400" cap="flat" cmpd="sng" algn="ctr">
            <a:solidFill>
              <a:schemeClr val="accent4"/>
            </a:solidFill>
            <a:prstDash val="solid"/>
            <a:round/>
            <a:headEnd type="triangle" w="lg" len="med"/>
            <a:tailEnd type="triangle" w="lg" len="med"/>
          </a:ln>
          <a:effectLst/>
        </p:spPr>
      </p:cxnSp>
      <p:cxnSp>
        <p:nvCxnSpPr>
          <p:cNvPr id="20" name="Straight Arrow Connector 19"/>
          <p:cNvCxnSpPr/>
          <p:nvPr/>
        </p:nvCxnSpPr>
        <p:spPr bwMode="auto">
          <a:xfrm flipV="1">
            <a:off x="7350919" y="2763988"/>
            <a:ext cx="173830" cy="659797"/>
          </a:xfrm>
          <a:prstGeom prst="straightConnector1">
            <a:avLst/>
          </a:prstGeom>
          <a:noFill/>
          <a:ln w="12700" cap="flat" cmpd="sng" algn="ctr">
            <a:solidFill>
              <a:schemeClr val="tx1"/>
            </a:solidFill>
            <a:prstDash val="solid"/>
            <a:round/>
            <a:headEnd type="none" w="lg" len="med"/>
            <a:tailEnd type="arrow"/>
          </a:ln>
          <a:effectLst/>
        </p:spPr>
      </p:cxn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B8A4AD60-068E-4E38-9A8A-19173D174BAE}"/>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382217" y="135719"/>
            <a:ext cx="3332571" cy="664381"/>
          </a:xfrm>
          <a:prstGeom prst="rect">
            <a:avLst/>
          </a:prstGeom>
        </p:spPr>
      </p:pic>
      <p:pic>
        <p:nvPicPr>
          <p:cNvPr id="9" name="Picture 8">
            <a:extLst>
              <a:ext uri="{FF2B5EF4-FFF2-40B4-BE49-F238E27FC236}">
                <a16:creationId xmlns:a16="http://schemas.microsoft.com/office/drawing/2014/main" id="{60A999E3-537B-4BDD-A5A0-15A41C820065}"/>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887251" y="1090748"/>
            <a:ext cx="4837605" cy="5027829"/>
          </a:xfrm>
          <a:prstGeom prst="rect">
            <a:avLst/>
          </a:prstGeom>
        </p:spPr>
      </p:pic>
      <p:pic>
        <p:nvPicPr>
          <p:cNvPr id="11" name="Picture 10">
            <a:extLst>
              <a:ext uri="{FF2B5EF4-FFF2-40B4-BE49-F238E27FC236}">
                <a16:creationId xmlns:a16="http://schemas.microsoft.com/office/drawing/2014/main" id="{A8439EA4-A765-4024-9907-5070CA7702D3}"/>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05961" y="4471294"/>
            <a:ext cx="1574504" cy="629384"/>
          </a:xfrm>
          <a:prstGeom prst="rect">
            <a:avLst/>
          </a:prstGeom>
        </p:spPr>
      </p:pic>
      <p:pic>
        <p:nvPicPr>
          <p:cNvPr id="13" name="Picture 12">
            <a:extLst>
              <a:ext uri="{FF2B5EF4-FFF2-40B4-BE49-F238E27FC236}">
                <a16:creationId xmlns:a16="http://schemas.microsoft.com/office/drawing/2014/main" id="{6C38E6E6-42DF-4EF2-9123-8ADD23A56863}"/>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780668" y="4316989"/>
            <a:ext cx="3358669" cy="783689"/>
          </a:xfrm>
          <a:prstGeom prst="rect">
            <a:avLst/>
          </a:prstGeom>
        </p:spPr>
      </p:pic>
      <p:pic>
        <p:nvPicPr>
          <p:cNvPr id="25" name="Picture 24">
            <a:extLst>
              <a:ext uri="{FF2B5EF4-FFF2-40B4-BE49-F238E27FC236}">
                <a16:creationId xmlns:a16="http://schemas.microsoft.com/office/drawing/2014/main" id="{50FD88DF-CA64-4A3C-B8F7-666CD151BFEC}"/>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7177087" y="3367699"/>
            <a:ext cx="857905" cy="684190"/>
          </a:xfrm>
          <a:prstGeom prst="rect">
            <a:avLst/>
          </a:prstGeom>
        </p:spPr>
      </p:pic>
      <p:pic>
        <p:nvPicPr>
          <p:cNvPr id="27" name="Picture 26">
            <a:extLst>
              <a:ext uri="{FF2B5EF4-FFF2-40B4-BE49-F238E27FC236}">
                <a16:creationId xmlns:a16="http://schemas.microsoft.com/office/drawing/2014/main" id="{9FB1DC60-65AB-4BF9-879C-89A9E1EF2B70}"/>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6809413" y="4390585"/>
            <a:ext cx="1961143" cy="696381"/>
          </a:xfrm>
          <a:prstGeom prst="rect">
            <a:avLst/>
          </a:prstGeom>
        </p:spPr>
      </p:pic>
      <p:pic>
        <p:nvPicPr>
          <p:cNvPr id="29" name="Picture 28">
            <a:extLst>
              <a:ext uri="{FF2B5EF4-FFF2-40B4-BE49-F238E27FC236}">
                <a16:creationId xmlns:a16="http://schemas.microsoft.com/office/drawing/2014/main" id="{79958A45-2398-493B-B734-D2788A96810C}"/>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373767" y="5681320"/>
            <a:ext cx="2601143" cy="664381"/>
          </a:xfrm>
          <a:prstGeom prst="rect">
            <a:avLst/>
          </a:prstGeom>
        </p:spPr>
      </p:pic>
    </p:spTree>
    <p:extLst>
      <p:ext uri="{BB962C8B-B14F-4D97-AF65-F5344CB8AC3E}">
        <p14:creationId xmlns:p14="http://schemas.microsoft.com/office/powerpoint/2010/main" val="78614702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classic and hypothesized collision models</a:t>
            </a:r>
          </a:p>
        </p:txBody>
      </p:sp>
      <p:sp>
        <p:nvSpPr>
          <p:cNvPr id="3" name="Content Placeholder 2"/>
          <p:cNvSpPr>
            <a:spLocks noGrp="1"/>
          </p:cNvSpPr>
          <p:nvPr>
            <p:ph idx="1"/>
          </p:nvPr>
        </p:nvSpPr>
        <p:spPr/>
        <p:txBody>
          <a:bodyPr/>
          <a:lstStyle/>
          <a:p>
            <a:r>
              <a:rPr lang="en-US" dirty="0"/>
              <a:t>Classic model: transport and mixing at length scales larger than the diameter of the particle do not influence collisions – therefore </a:t>
            </a:r>
            <a:r>
              <a:rPr lang="en-US" b="1" dirty="0"/>
              <a:t>slow</a:t>
            </a:r>
            <a:r>
              <a:rPr lang="en-US" dirty="0"/>
              <a:t>, long, straight walk toward a collision</a:t>
            </a:r>
          </a:p>
          <a:p>
            <a:r>
              <a:rPr lang="en-US" dirty="0"/>
              <a:t>Hypothesized model: </a:t>
            </a:r>
            <a:r>
              <a:rPr lang="en-US" b="1" dirty="0"/>
              <a:t>fast</a:t>
            </a:r>
            <a:r>
              <a:rPr lang="en-US" dirty="0"/>
              <a:t> random walk clearing volume of fluid equal to volume occupied followed by slow, short, straight walk toward a collision*</a:t>
            </a:r>
          </a:p>
        </p:txBody>
      </p:sp>
      <p:sp>
        <p:nvSpPr>
          <p:cNvPr id="6" name="TextBox 5"/>
          <p:cNvSpPr txBox="1"/>
          <p:nvPr/>
        </p:nvSpPr>
        <p:spPr>
          <a:xfrm>
            <a:off x="5899201" y="6334780"/>
            <a:ext cx="3244799" cy="523220"/>
          </a:xfrm>
          <a:prstGeom prst="rect">
            <a:avLst/>
          </a:prstGeom>
          <a:noFill/>
        </p:spPr>
        <p:txBody>
          <a:bodyPr wrap="none" rtlCol="0">
            <a:spAutoFit/>
          </a:bodyPr>
          <a:lstStyle/>
          <a:p>
            <a:r>
              <a:rPr lang="en-US" dirty="0"/>
              <a:t>* Edge of knowledge</a:t>
            </a:r>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792123" y="1749409"/>
            <a:ext cx="1060571" cy="256000"/>
          </a:xfrm>
          <a:prstGeom prst="rect">
            <a:avLst/>
          </a:prstGeom>
        </p:spPr>
      </p:pic>
      <p:pic>
        <p:nvPicPr>
          <p:cNvPr id="5" name="Picture 4"/>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7941794" y="4602688"/>
            <a:ext cx="935619" cy="252952"/>
          </a:xfrm>
          <a:prstGeom prst="rect">
            <a:avLst/>
          </a:prstGeom>
        </p:spPr>
      </p:pic>
    </p:spTree>
    <p:extLst>
      <p:ext uri="{BB962C8B-B14F-4D97-AF65-F5344CB8AC3E}">
        <p14:creationId xmlns:p14="http://schemas.microsoft.com/office/powerpoint/2010/main" val="992159183"/>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 Models: Relative velocity scales with diameter</a:t>
            </a:r>
          </a:p>
        </p:txBody>
      </p:sp>
      <p:sp>
        <p:nvSpPr>
          <p:cNvPr id="4" name="Oval 3"/>
          <p:cNvSpPr/>
          <p:nvPr/>
        </p:nvSpPr>
        <p:spPr>
          <a:xfrm>
            <a:off x="6828655" y="4968416"/>
            <a:ext cx="914400" cy="914400"/>
          </a:xfrm>
          <a:prstGeom prst="ellipse">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8196" y="4336250"/>
            <a:ext cx="914400" cy="914400"/>
          </a:xfrm>
          <a:prstGeom prst="ellipse">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930434" y="3833597"/>
            <a:ext cx="2694663"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pic>
        <p:nvPicPr>
          <p:cNvPr id="24" name="Picture 2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390043" y="1018237"/>
            <a:ext cx="1060571" cy="256000"/>
          </a:xfrm>
          <a:prstGeom prst="rect">
            <a:avLst/>
          </a:prstGeom>
        </p:spPr>
      </p:pic>
    </p:spTree>
    <p:extLst>
      <p:ext uri="{BB962C8B-B14F-4D97-AF65-F5344CB8AC3E}">
        <p14:creationId xmlns:p14="http://schemas.microsoft.com/office/powerpoint/2010/main" val="25264452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3.61111E-6 -0.00092 C 0.08073 -0.0037 0.55955 0.02269 0.60504 -0.00602 C 0.7 -0.05278 0.70018 -0.02708 0.73611 -0.03472 " pathEditMode="relative" rAng="0" ptsTypes="AAA">
                                      <p:cBhvr>
                                        <p:cTn id="10" dur="10000" fill="hold"/>
                                        <p:tgtEl>
                                          <p:spTgt spid="5"/>
                                        </p:tgtEl>
                                        <p:attrNameLst>
                                          <p:attrName>ppt_x</p:attrName>
                                          <p:attrName>ppt_y</p:attrName>
                                        </p:attrNameLst>
                                      </p:cBhvr>
                                      <p:rCtr x="36806"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r>
              <a:rPr lang="en-US"/>
              <a:t>What is Flocculation?</a:t>
            </a:r>
            <a:endParaRPr lang="en-US" dirty="0"/>
          </a:p>
        </p:txBody>
      </p:sp>
      <p:sp>
        <p:nvSpPr>
          <p:cNvPr id="145411" name="Rectangle 3"/>
          <p:cNvSpPr>
            <a:spLocks noGrp="1" noChangeArrowheads="1"/>
          </p:cNvSpPr>
          <p:nvPr>
            <p:ph idx="1"/>
          </p:nvPr>
        </p:nvSpPr>
        <p:spPr/>
        <p:txBody>
          <a:bodyPr/>
          <a:lstStyle/>
          <a:p>
            <a:r>
              <a:rPr lang="en-US" sz="2400" dirty="0"/>
              <a:t>A process that transforms a turbid suspension of tiny particles into a turbid suspension of big particles!</a:t>
            </a:r>
          </a:p>
          <a:p>
            <a:r>
              <a:rPr lang="en-US" sz="2400" dirty="0"/>
              <a:t>Requires</a:t>
            </a:r>
          </a:p>
          <a:p>
            <a:pPr lvl="1"/>
            <a:r>
              <a:rPr lang="en-US" sz="2000" dirty="0"/>
              <a:t>Sticky particles (splattered with adhesive nanoparticles)</a:t>
            </a:r>
          </a:p>
          <a:p>
            <a:pPr lvl="1"/>
            <a:r>
              <a:rPr lang="en-US" sz="2000" dirty="0"/>
              <a:t>Successful collisions between particles</a:t>
            </a:r>
          </a:p>
          <a:p>
            <a:r>
              <a:rPr lang="en-US" sz="2400" dirty="0"/>
              <a:t>Flocs are fractals (“the same from near as from far”)</a:t>
            </a:r>
          </a:p>
          <a:p>
            <a:r>
              <a:rPr lang="en-US" sz="2400" dirty="0"/>
              <a:t>The goal of flocculation is to reduce the number of small particles (that haven’t been flocculated)</a:t>
            </a:r>
          </a:p>
          <a:p>
            <a:r>
              <a:rPr lang="en-US" sz="2400" dirty="0"/>
              <a:t>One goal is to understand why some particles are always left behind (turbidity after sedimentation) </a:t>
            </a:r>
          </a:p>
          <a:p>
            <a:r>
              <a:rPr lang="en-US" sz="2400" dirty="0"/>
              <a:t>Another goal is to learn how to design a flocculator</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p:cNvGrpSpPr/>
          <p:nvPr/>
        </p:nvGrpSpPr>
        <p:grpSpPr>
          <a:xfrm>
            <a:off x="2303253" y="3303917"/>
            <a:ext cx="3344179" cy="756252"/>
            <a:chOff x="2303253" y="3303917"/>
            <a:chExt cx="3344179" cy="756252"/>
          </a:xfrm>
        </p:grpSpPr>
        <p:sp>
          <p:nvSpPr>
            <p:cNvPr id="169" name="Freeform 168"/>
            <p:cNvSpPr/>
            <p:nvPr/>
          </p:nvSpPr>
          <p:spPr>
            <a:xfrm>
              <a:off x="2343515" y="3387309"/>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03253" y="3303917"/>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1" name="Straight Connector 170"/>
            <p:cNvCxnSpPr>
              <a:stCxn id="169" idx="0"/>
              <a:endCxn id="8" idx="0"/>
            </p:cNvCxnSpPr>
            <p:nvPr/>
          </p:nvCxnSpPr>
          <p:spPr>
            <a:xfrm flipH="1" flipV="1">
              <a:off x="2303253" y="330391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169" idx="2"/>
              <a:endCxn id="8" idx="2"/>
            </p:cNvCxnSpPr>
            <p:nvPr/>
          </p:nvCxnSpPr>
          <p:spPr>
            <a:xfrm flipH="1" flipV="1">
              <a:off x="5607170" y="397677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4" name="Oval 4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5932098" y="3602966"/>
            <a:ext cx="914400" cy="914400"/>
          </a:xfrm>
          <a:prstGeom prst="ellipse">
            <a:avLst/>
          </a:prstGeom>
          <a:solidFill>
            <a:schemeClr val="accent1">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TextBox 150"/>
          <p:cNvSpPr txBox="1"/>
          <p:nvPr/>
        </p:nvSpPr>
        <p:spPr>
          <a:xfrm>
            <a:off x="112144" y="86264"/>
            <a:ext cx="8922635" cy="523220"/>
          </a:xfrm>
          <a:prstGeom prst="rect">
            <a:avLst/>
          </a:prstGeom>
          <a:noFill/>
        </p:spPr>
        <p:txBody>
          <a:bodyPr wrap="none" rtlCol="0">
            <a:spAutoFit/>
          </a:bodyPr>
          <a:lstStyle/>
          <a:p>
            <a:r>
              <a:rPr lang="en-US" dirty="0"/>
              <a:t>Hypothesis: Relative velocity scales with separation distance</a:t>
            </a:r>
          </a:p>
        </p:txBody>
      </p:sp>
      <p:sp>
        <p:nvSpPr>
          <p:cNvPr id="3" name="TextBox 2"/>
          <p:cNvSpPr txBox="1"/>
          <p:nvPr/>
        </p:nvSpPr>
        <p:spPr>
          <a:xfrm>
            <a:off x="5909743" y="3798556"/>
            <a:ext cx="959109" cy="461665"/>
          </a:xfrm>
          <a:prstGeom prst="rect">
            <a:avLst/>
          </a:prstGeom>
          <a:noFill/>
        </p:spPr>
        <p:txBody>
          <a:bodyPr wrap="none" rtlCol="0">
            <a:spAutoFit/>
          </a:bodyPr>
          <a:lstStyle/>
          <a:p>
            <a:r>
              <a:rPr lang="en-US" sz="2400" dirty="0">
                <a:solidFill>
                  <a:schemeClr val="bg1"/>
                </a:solidFill>
              </a:rPr>
              <a:t>Target</a:t>
            </a:r>
          </a:p>
        </p:txBody>
      </p:sp>
      <p:grpSp>
        <p:nvGrpSpPr>
          <p:cNvPr id="9" name="Group 8"/>
          <p:cNvGrpSpPr/>
          <p:nvPr/>
        </p:nvGrpSpPr>
        <p:grpSpPr>
          <a:xfrm>
            <a:off x="2173855" y="6157134"/>
            <a:ext cx="4045790" cy="268287"/>
            <a:chOff x="2173855" y="6157134"/>
            <a:chExt cx="4045790" cy="268287"/>
          </a:xfrm>
        </p:grpSpPr>
        <p:cxnSp>
          <p:nvCxnSpPr>
            <p:cNvPr id="7" name="Straight Arrow Connector 6"/>
            <p:cNvCxnSpPr/>
            <p:nvPr/>
          </p:nvCxnSpPr>
          <p:spPr>
            <a:xfrm flipV="1">
              <a:off x="2173855" y="6262777"/>
              <a:ext cx="4045790" cy="8627"/>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3378251241"/>
                </p:ext>
              </p:extLst>
            </p:nvPr>
          </p:nvGraphicFramePr>
          <p:xfrm>
            <a:off x="4114320" y="6157134"/>
            <a:ext cx="254000" cy="268287"/>
          </p:xfrm>
          <a:graphic>
            <a:graphicData uri="http://schemas.openxmlformats.org/presentationml/2006/ole">
              <mc:AlternateContent xmlns:mc="http://schemas.openxmlformats.org/markup-compatibility/2006">
                <mc:Choice xmlns:v="urn:schemas-microsoft-com:vml" Requires="v">
                  <p:oleObj spid="_x0000_s2263325" name="Equation" r:id="rId5" imgW="253800" imgH="266400" progId="Equation.DSMT4">
                    <p:embed/>
                  </p:oleObj>
                </mc:Choice>
                <mc:Fallback>
                  <p:oleObj name="Equation" r:id="rId5" imgW="253800" imgH="266400" progId="Equation.DSMT4">
                    <p:embed/>
                    <p:pic>
                      <p:nvPicPr>
                        <p:cNvPr id="0" name="Object 14"/>
                        <p:cNvPicPr>
                          <a:picLocks noChangeArrowheads="1"/>
                        </p:cNvPicPr>
                        <p:nvPr/>
                      </p:nvPicPr>
                      <p:blipFill>
                        <a:blip r:embed="rId6"/>
                        <a:srcRect/>
                        <a:stretch>
                          <a:fillRect/>
                        </a:stretch>
                      </p:blipFill>
                      <p:spPr bwMode="auto">
                        <a:xfrm>
                          <a:off x="4114320" y="6157134"/>
                          <a:ext cx="254000" cy="268287"/>
                        </a:xfrm>
                        <a:prstGeom prst="rect">
                          <a:avLst/>
                        </a:prstGeom>
                        <a:solidFill>
                          <a:schemeClr val="bg1"/>
                        </a:solidFill>
                        <a:ln>
                          <a:noFill/>
                        </a:ln>
                      </p:spPr>
                    </p:pic>
                  </p:oleObj>
                </mc:Fallback>
              </mc:AlternateContent>
            </a:graphicData>
          </a:graphic>
        </p:graphicFrame>
      </p:grpSp>
      <p:sp>
        <p:nvSpPr>
          <p:cNvPr id="149" name="Oval 148"/>
          <p:cNvSpPr/>
          <p:nvPr/>
        </p:nvSpPr>
        <p:spPr>
          <a:xfrm>
            <a:off x="3326920" y="3114135"/>
            <a:ext cx="914400" cy="914400"/>
          </a:xfrm>
          <a:prstGeom prst="ellipse">
            <a:avLst/>
          </a:prstGeom>
          <a:solidFill>
            <a:schemeClr val="accent1">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be 3"/>
          <p:cNvSpPr/>
          <p:nvPr/>
        </p:nvSpPr>
        <p:spPr>
          <a:xfrm>
            <a:off x="2173855" y="1050266"/>
            <a:ext cx="5305245" cy="5042138"/>
          </a:xfrm>
          <a:prstGeom prst="cube">
            <a:avLst/>
          </a:prstGeom>
          <a:solidFill>
            <a:srgbClr val="C0BFFF">
              <a:alpha val="4117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 name="Picture 149"/>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27812" y="706004"/>
            <a:ext cx="935619" cy="252952"/>
          </a:xfrm>
          <a:prstGeom prst="rect">
            <a:avLst/>
          </a:prstGeom>
        </p:spPr>
      </p:pic>
    </p:spTree>
    <p:extLst>
      <p:ext uri="{BB962C8B-B14F-4D97-AF65-F5344CB8AC3E}">
        <p14:creationId xmlns:p14="http://schemas.microsoft.com/office/powerpoint/2010/main" val="834337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fill="hold" grpId="0" nodeType="clickEffect">
                                  <p:stCondLst>
                                    <p:cond delay="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 dur="10000" fill="hold"/>
                                        <p:tgtEl>
                                          <p:spTgt spid="44"/>
                                        </p:tgtEl>
                                        <p:attrNameLst>
                                          <p:attrName>ppt_x</p:attrName>
                                          <p:attrName>ppt_y</p:attrName>
                                        </p:attrNameLst>
                                      </p:cBhvr>
                                      <p:rCtr x="31319" y="18981"/>
                                    </p:animMotion>
                                  </p:childTnLst>
                                </p:cTn>
                              </p:par>
                              <p:par>
                                <p:cTn id="19" presetID="0" presetClass="path" presetSubtype="0" fill="hold" grpId="0" nodeType="withEffect">
                                  <p:stCondLst>
                                    <p:cond delay="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 dur="10000" fill="hold"/>
                                        <p:tgtEl>
                                          <p:spTgt spid="50"/>
                                        </p:tgtEl>
                                        <p:attrNameLst>
                                          <p:attrName>ppt_x</p:attrName>
                                          <p:attrName>ppt_y</p:attrName>
                                        </p:attrNameLst>
                                      </p:cBhvr>
                                      <p:rCtr x="31319" y="18981"/>
                                    </p:animMotion>
                                  </p:childTnLst>
                                </p:cTn>
                              </p:par>
                              <p:par>
                                <p:cTn id="21" presetID="0" presetClass="path" presetSubtype="0" fill="hold" grpId="0" nodeType="withEffect">
                                  <p:stCondLst>
                                    <p:cond delay="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2" dur="10000" fill="hold"/>
                                        <p:tgtEl>
                                          <p:spTgt spid="51"/>
                                        </p:tgtEl>
                                        <p:attrNameLst>
                                          <p:attrName>ppt_x</p:attrName>
                                          <p:attrName>ppt_y</p:attrName>
                                        </p:attrNameLst>
                                      </p:cBhvr>
                                      <p:rCtr x="31319" y="18981"/>
                                    </p:animMotion>
                                  </p:childTnLst>
                                </p:cTn>
                              </p:par>
                              <p:par>
                                <p:cTn id="23" presetID="0" presetClass="path" presetSubtype="0" fill="hold" grpId="0" nodeType="withEffect">
                                  <p:stCondLst>
                                    <p:cond delay="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32 0.22709 0.38386 0.17709 C 0.2915 0.16366 0.38872 -0.2449 0.30191 -0.20879 C 0.21511 -0.17291 -0.10954 0.27061 -0.13663 0.3926 C -0.16371 0.51459 0.07639 0.5507 0.13959 0.52292 C 0.20313 0.49514 0.22188 0.28727 0.24341 0.22524 " pathEditMode="relative" rAng="0" ptsTypes="asaaaasassaaa">
                                      <p:cBhvr>
                                        <p:cTn id="24" dur="10000" fill="hold"/>
                                        <p:tgtEl>
                                          <p:spTgt spid="52"/>
                                        </p:tgtEl>
                                        <p:attrNameLst>
                                          <p:attrName>ppt_x</p:attrName>
                                          <p:attrName>ppt_y</p:attrName>
                                        </p:attrNameLst>
                                      </p:cBhvr>
                                      <p:rCtr x="31319" y="18981"/>
                                    </p:animMotion>
                                  </p:childTnLst>
                                </p:cTn>
                              </p:par>
                              <p:par>
                                <p:cTn id="25" presetID="0" presetClass="path" presetSubtype="0" fill="hold" grpId="0" nodeType="withEffect">
                                  <p:stCondLst>
                                    <p:cond delay="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6" dur="10000" fill="hold"/>
                                        <p:tgtEl>
                                          <p:spTgt spid="53"/>
                                        </p:tgtEl>
                                        <p:attrNameLst>
                                          <p:attrName>ppt_x</p:attrName>
                                          <p:attrName>ppt_y</p:attrName>
                                        </p:attrNameLst>
                                      </p:cBhvr>
                                      <p:rCtr x="31319" y="18981"/>
                                    </p:animMotion>
                                  </p:childTnLst>
                                </p:cTn>
                              </p:par>
                              <p:par>
                                <p:cTn id="27" presetID="0" presetClass="path" presetSubtype="0" fill="hold" grpId="0" nodeType="withEffect">
                                  <p:stCondLst>
                                    <p:cond delay="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8" dur="10000" fill="hold"/>
                                        <p:tgtEl>
                                          <p:spTgt spid="54"/>
                                        </p:tgtEl>
                                        <p:attrNameLst>
                                          <p:attrName>ppt_x</p:attrName>
                                          <p:attrName>ppt_y</p:attrName>
                                        </p:attrNameLst>
                                      </p:cBhvr>
                                      <p:rCtr x="31319" y="18981"/>
                                    </p:animMotion>
                                  </p:childTnLst>
                                </p:cTn>
                              </p:par>
                              <p:par>
                                <p:cTn id="29" presetID="0" presetClass="path" presetSubtype="0" fill="hold" grpId="0" nodeType="withEffect">
                                  <p:stCondLst>
                                    <p:cond delay="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0" dur="10000" fill="hold"/>
                                        <p:tgtEl>
                                          <p:spTgt spid="55"/>
                                        </p:tgtEl>
                                        <p:attrNameLst>
                                          <p:attrName>ppt_x</p:attrName>
                                          <p:attrName>ppt_y</p:attrName>
                                        </p:attrNameLst>
                                      </p:cBhvr>
                                      <p:rCtr x="31319" y="18981"/>
                                    </p:animMotion>
                                  </p:childTnLst>
                                </p:cTn>
                              </p:par>
                              <p:par>
                                <p:cTn id="31" presetID="0" presetClass="path" presetSubtype="0" fill="hold" grpId="0" nodeType="withEffect">
                                  <p:stCondLst>
                                    <p:cond delay="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2" dur="10000" fill="hold"/>
                                        <p:tgtEl>
                                          <p:spTgt spid="56"/>
                                        </p:tgtEl>
                                        <p:attrNameLst>
                                          <p:attrName>ppt_x</p:attrName>
                                          <p:attrName>ppt_y</p:attrName>
                                        </p:attrNameLst>
                                      </p:cBhvr>
                                      <p:rCtr x="31319" y="18981"/>
                                    </p:animMotion>
                                  </p:childTnLst>
                                </p:cTn>
                              </p:par>
                              <p:par>
                                <p:cTn id="33" presetID="0" presetClass="path" presetSubtype="0" fill="hold" grpId="0" nodeType="withEffect">
                                  <p:stCondLst>
                                    <p:cond delay="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4" dur="10000" fill="hold"/>
                                        <p:tgtEl>
                                          <p:spTgt spid="57"/>
                                        </p:tgtEl>
                                        <p:attrNameLst>
                                          <p:attrName>ppt_x</p:attrName>
                                          <p:attrName>ppt_y</p:attrName>
                                        </p:attrNameLst>
                                      </p:cBhvr>
                                      <p:rCtr x="31319" y="18981"/>
                                    </p:animMotion>
                                  </p:childTnLst>
                                </p:cTn>
                              </p:par>
                              <p:par>
                                <p:cTn id="35" presetID="0" presetClass="path" presetSubtype="0" fill="hold" grpId="0" nodeType="withEffect">
                                  <p:stCondLst>
                                    <p:cond delay="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6" dur="10000" fill="hold"/>
                                        <p:tgtEl>
                                          <p:spTgt spid="58"/>
                                        </p:tgtEl>
                                        <p:attrNameLst>
                                          <p:attrName>ppt_x</p:attrName>
                                          <p:attrName>ppt_y</p:attrName>
                                        </p:attrNameLst>
                                      </p:cBhvr>
                                      <p:rCtr x="31319" y="18981"/>
                                    </p:animMotion>
                                  </p:childTnLst>
                                </p:cTn>
                              </p:par>
                              <p:par>
                                <p:cTn id="37" presetID="0" presetClass="path" presetSubtype="0" fill="hold" grpId="0" nodeType="withEffect">
                                  <p:stCondLst>
                                    <p:cond delay="1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8" dur="10000" fill="hold"/>
                                        <p:tgtEl>
                                          <p:spTgt spid="59"/>
                                        </p:tgtEl>
                                        <p:attrNameLst>
                                          <p:attrName>ppt_x</p:attrName>
                                          <p:attrName>ppt_y</p:attrName>
                                        </p:attrNameLst>
                                      </p:cBhvr>
                                      <p:rCtr x="31319" y="18981"/>
                                    </p:animMotion>
                                  </p:childTnLst>
                                </p:cTn>
                              </p:par>
                              <p:par>
                                <p:cTn id="39" presetID="0" presetClass="path" presetSubtype="0" fill="hold" grpId="0" nodeType="withEffect">
                                  <p:stCondLst>
                                    <p:cond delay="1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0" dur="10000" fill="hold"/>
                                        <p:tgtEl>
                                          <p:spTgt spid="60"/>
                                        </p:tgtEl>
                                        <p:attrNameLst>
                                          <p:attrName>ppt_x</p:attrName>
                                          <p:attrName>ppt_y</p:attrName>
                                        </p:attrNameLst>
                                      </p:cBhvr>
                                      <p:rCtr x="31319" y="18981"/>
                                    </p:animMotion>
                                  </p:childTnLst>
                                </p:cTn>
                              </p:par>
                              <p:par>
                                <p:cTn id="41" presetID="0" presetClass="path" presetSubtype="0" fill="hold" grpId="0" nodeType="withEffect">
                                  <p:stCondLst>
                                    <p:cond delay="1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2" dur="10000" fill="hold"/>
                                        <p:tgtEl>
                                          <p:spTgt spid="61"/>
                                        </p:tgtEl>
                                        <p:attrNameLst>
                                          <p:attrName>ppt_x</p:attrName>
                                          <p:attrName>ppt_y</p:attrName>
                                        </p:attrNameLst>
                                      </p:cBhvr>
                                      <p:rCtr x="31319" y="18981"/>
                                    </p:animMotion>
                                  </p:childTnLst>
                                </p:cTn>
                              </p:par>
                              <p:par>
                                <p:cTn id="43" presetID="0" presetClass="path" presetSubtype="0" fill="hold" grpId="0" nodeType="withEffect">
                                  <p:stCondLst>
                                    <p:cond delay="1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4" dur="10000" fill="hold"/>
                                        <p:tgtEl>
                                          <p:spTgt spid="62"/>
                                        </p:tgtEl>
                                        <p:attrNameLst>
                                          <p:attrName>ppt_x</p:attrName>
                                          <p:attrName>ppt_y</p:attrName>
                                        </p:attrNameLst>
                                      </p:cBhvr>
                                      <p:rCtr x="31319" y="18981"/>
                                    </p:animMotion>
                                  </p:childTnLst>
                                </p:cTn>
                              </p:par>
                              <p:par>
                                <p:cTn id="45" presetID="0" presetClass="path" presetSubtype="0" fill="hold" grpId="0" nodeType="withEffect">
                                  <p:stCondLst>
                                    <p:cond delay="1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6" dur="10000" fill="hold"/>
                                        <p:tgtEl>
                                          <p:spTgt spid="63"/>
                                        </p:tgtEl>
                                        <p:attrNameLst>
                                          <p:attrName>ppt_x</p:attrName>
                                          <p:attrName>ppt_y</p:attrName>
                                        </p:attrNameLst>
                                      </p:cBhvr>
                                      <p:rCtr x="31319" y="18981"/>
                                    </p:animMotion>
                                  </p:childTnLst>
                                </p:cTn>
                              </p:par>
                              <p:par>
                                <p:cTn id="47" presetID="0" presetClass="path" presetSubtype="0" fill="hold" grpId="0" nodeType="withEffect">
                                  <p:stCondLst>
                                    <p:cond delay="1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8" dur="10000" fill="hold"/>
                                        <p:tgtEl>
                                          <p:spTgt spid="64"/>
                                        </p:tgtEl>
                                        <p:attrNameLst>
                                          <p:attrName>ppt_x</p:attrName>
                                          <p:attrName>ppt_y</p:attrName>
                                        </p:attrNameLst>
                                      </p:cBhvr>
                                      <p:rCtr x="31319" y="18981"/>
                                    </p:animMotion>
                                  </p:childTnLst>
                                </p:cTn>
                              </p:par>
                              <p:par>
                                <p:cTn id="49" presetID="0" presetClass="path" presetSubtype="0" fill="hold" grpId="0" nodeType="withEffect">
                                  <p:stCondLst>
                                    <p:cond delay="1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0" dur="10000" fill="hold"/>
                                        <p:tgtEl>
                                          <p:spTgt spid="65"/>
                                        </p:tgtEl>
                                        <p:attrNameLst>
                                          <p:attrName>ppt_x</p:attrName>
                                          <p:attrName>ppt_y</p:attrName>
                                        </p:attrNameLst>
                                      </p:cBhvr>
                                      <p:rCtr x="31319" y="18981"/>
                                    </p:animMotion>
                                  </p:childTnLst>
                                </p:cTn>
                              </p:par>
                              <p:par>
                                <p:cTn id="51" presetID="0" presetClass="path" presetSubtype="0" fill="hold" grpId="0" nodeType="withEffect">
                                  <p:stCondLst>
                                    <p:cond delay="1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2" dur="10000" fill="hold"/>
                                        <p:tgtEl>
                                          <p:spTgt spid="66"/>
                                        </p:tgtEl>
                                        <p:attrNameLst>
                                          <p:attrName>ppt_x</p:attrName>
                                          <p:attrName>ppt_y</p:attrName>
                                        </p:attrNameLst>
                                      </p:cBhvr>
                                      <p:rCtr x="31319" y="18981"/>
                                    </p:animMotion>
                                  </p:childTnLst>
                                </p:cTn>
                              </p:par>
                              <p:par>
                                <p:cTn id="53" presetID="0" presetClass="path" presetSubtype="0" fill="hold" grpId="0" nodeType="withEffect">
                                  <p:stCondLst>
                                    <p:cond delay="1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4" dur="10000" fill="hold"/>
                                        <p:tgtEl>
                                          <p:spTgt spid="67"/>
                                        </p:tgtEl>
                                        <p:attrNameLst>
                                          <p:attrName>ppt_x</p:attrName>
                                          <p:attrName>ppt_y</p:attrName>
                                        </p:attrNameLst>
                                      </p:cBhvr>
                                      <p:rCtr x="31319" y="18981"/>
                                    </p:animMotion>
                                  </p:childTnLst>
                                </p:cTn>
                              </p:par>
                              <p:par>
                                <p:cTn id="55" presetID="0" presetClass="path" presetSubtype="0" fill="hold" grpId="0" nodeType="withEffect">
                                  <p:stCondLst>
                                    <p:cond delay="1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6" dur="10000" fill="hold"/>
                                        <p:tgtEl>
                                          <p:spTgt spid="68"/>
                                        </p:tgtEl>
                                        <p:attrNameLst>
                                          <p:attrName>ppt_x</p:attrName>
                                          <p:attrName>ppt_y</p:attrName>
                                        </p:attrNameLst>
                                      </p:cBhvr>
                                      <p:rCtr x="31319" y="18981"/>
                                    </p:animMotion>
                                  </p:childTnLst>
                                </p:cTn>
                              </p:par>
                              <p:par>
                                <p:cTn id="57" presetID="0" presetClass="path" presetSubtype="0" fill="hold" grpId="0" nodeType="withEffect">
                                  <p:stCondLst>
                                    <p:cond delay="2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8" dur="10000" fill="hold"/>
                                        <p:tgtEl>
                                          <p:spTgt spid="69"/>
                                        </p:tgtEl>
                                        <p:attrNameLst>
                                          <p:attrName>ppt_x</p:attrName>
                                          <p:attrName>ppt_y</p:attrName>
                                        </p:attrNameLst>
                                      </p:cBhvr>
                                      <p:rCtr x="31319" y="18981"/>
                                    </p:animMotion>
                                  </p:childTnLst>
                                </p:cTn>
                              </p:par>
                              <p:par>
                                <p:cTn id="59" presetID="0" presetClass="path" presetSubtype="0" fill="hold" grpId="0" nodeType="withEffect">
                                  <p:stCondLst>
                                    <p:cond delay="2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0" dur="10000" fill="hold"/>
                                        <p:tgtEl>
                                          <p:spTgt spid="70"/>
                                        </p:tgtEl>
                                        <p:attrNameLst>
                                          <p:attrName>ppt_x</p:attrName>
                                          <p:attrName>ppt_y</p:attrName>
                                        </p:attrNameLst>
                                      </p:cBhvr>
                                      <p:rCtr x="31319" y="18981"/>
                                    </p:animMotion>
                                  </p:childTnLst>
                                </p:cTn>
                              </p:par>
                              <p:par>
                                <p:cTn id="61" presetID="0" presetClass="path" presetSubtype="0" fill="hold" grpId="0" nodeType="withEffect">
                                  <p:stCondLst>
                                    <p:cond delay="2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2" dur="10000" fill="hold"/>
                                        <p:tgtEl>
                                          <p:spTgt spid="71"/>
                                        </p:tgtEl>
                                        <p:attrNameLst>
                                          <p:attrName>ppt_x</p:attrName>
                                          <p:attrName>ppt_y</p:attrName>
                                        </p:attrNameLst>
                                      </p:cBhvr>
                                      <p:rCtr x="31319" y="18981"/>
                                    </p:animMotion>
                                  </p:childTnLst>
                                </p:cTn>
                              </p:par>
                              <p:par>
                                <p:cTn id="63" presetID="0" presetClass="path" presetSubtype="0" fill="hold" grpId="0" nodeType="withEffect">
                                  <p:stCondLst>
                                    <p:cond delay="2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4" dur="10000" fill="hold"/>
                                        <p:tgtEl>
                                          <p:spTgt spid="72"/>
                                        </p:tgtEl>
                                        <p:attrNameLst>
                                          <p:attrName>ppt_x</p:attrName>
                                          <p:attrName>ppt_y</p:attrName>
                                        </p:attrNameLst>
                                      </p:cBhvr>
                                      <p:rCtr x="31319" y="18981"/>
                                    </p:animMotion>
                                  </p:childTnLst>
                                </p:cTn>
                              </p:par>
                              <p:par>
                                <p:cTn id="65" presetID="0" presetClass="path" presetSubtype="0" fill="hold" grpId="0" nodeType="withEffect">
                                  <p:stCondLst>
                                    <p:cond delay="2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6" dur="10000" fill="hold"/>
                                        <p:tgtEl>
                                          <p:spTgt spid="73"/>
                                        </p:tgtEl>
                                        <p:attrNameLst>
                                          <p:attrName>ppt_x</p:attrName>
                                          <p:attrName>ppt_y</p:attrName>
                                        </p:attrNameLst>
                                      </p:cBhvr>
                                      <p:rCtr x="31319" y="18981"/>
                                    </p:animMotion>
                                  </p:childTnLst>
                                </p:cTn>
                              </p:par>
                              <p:par>
                                <p:cTn id="67" presetID="0" presetClass="path" presetSubtype="0" fill="hold" grpId="0" nodeType="withEffect">
                                  <p:stCondLst>
                                    <p:cond delay="2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8" dur="10000" fill="hold"/>
                                        <p:tgtEl>
                                          <p:spTgt spid="74"/>
                                        </p:tgtEl>
                                        <p:attrNameLst>
                                          <p:attrName>ppt_x</p:attrName>
                                          <p:attrName>ppt_y</p:attrName>
                                        </p:attrNameLst>
                                      </p:cBhvr>
                                      <p:rCtr x="31319" y="18981"/>
                                    </p:animMotion>
                                  </p:childTnLst>
                                </p:cTn>
                              </p:par>
                              <p:par>
                                <p:cTn id="69" presetID="0" presetClass="path" presetSubtype="0" fill="hold" grpId="0" nodeType="withEffect">
                                  <p:stCondLst>
                                    <p:cond delay="2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0" dur="10000" fill="hold"/>
                                        <p:tgtEl>
                                          <p:spTgt spid="75"/>
                                        </p:tgtEl>
                                        <p:attrNameLst>
                                          <p:attrName>ppt_x</p:attrName>
                                          <p:attrName>ppt_y</p:attrName>
                                        </p:attrNameLst>
                                      </p:cBhvr>
                                      <p:rCtr x="31319" y="18981"/>
                                    </p:animMotion>
                                  </p:childTnLst>
                                </p:cTn>
                              </p:par>
                              <p:par>
                                <p:cTn id="71" presetID="0" presetClass="path" presetSubtype="0" fill="hold" grpId="0" nodeType="withEffect">
                                  <p:stCondLst>
                                    <p:cond delay="2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2" dur="10000" fill="hold"/>
                                        <p:tgtEl>
                                          <p:spTgt spid="76"/>
                                        </p:tgtEl>
                                        <p:attrNameLst>
                                          <p:attrName>ppt_x</p:attrName>
                                          <p:attrName>ppt_y</p:attrName>
                                        </p:attrNameLst>
                                      </p:cBhvr>
                                      <p:rCtr x="31319" y="18981"/>
                                    </p:animMotion>
                                  </p:childTnLst>
                                </p:cTn>
                              </p:par>
                              <p:par>
                                <p:cTn id="73" presetID="0" presetClass="path" presetSubtype="0" fill="hold" grpId="0" nodeType="withEffect">
                                  <p:stCondLst>
                                    <p:cond delay="2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4" dur="10000" fill="hold"/>
                                        <p:tgtEl>
                                          <p:spTgt spid="77"/>
                                        </p:tgtEl>
                                        <p:attrNameLst>
                                          <p:attrName>ppt_x</p:attrName>
                                          <p:attrName>ppt_y</p:attrName>
                                        </p:attrNameLst>
                                      </p:cBhvr>
                                      <p:rCtr x="31319" y="18981"/>
                                    </p:animMotion>
                                  </p:childTnLst>
                                </p:cTn>
                              </p:par>
                              <p:par>
                                <p:cTn id="75" presetID="0" presetClass="path" presetSubtype="0" fill="hold" grpId="0" nodeType="withEffect">
                                  <p:stCondLst>
                                    <p:cond delay="2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6" dur="10000" fill="hold"/>
                                        <p:tgtEl>
                                          <p:spTgt spid="78"/>
                                        </p:tgtEl>
                                        <p:attrNameLst>
                                          <p:attrName>ppt_x</p:attrName>
                                          <p:attrName>ppt_y</p:attrName>
                                        </p:attrNameLst>
                                      </p:cBhvr>
                                      <p:rCtr x="31319" y="18981"/>
                                    </p:animMotion>
                                  </p:childTnLst>
                                </p:cTn>
                              </p:par>
                              <p:par>
                                <p:cTn id="77" presetID="0" presetClass="path" presetSubtype="0" fill="hold" grpId="0" nodeType="withEffect">
                                  <p:stCondLst>
                                    <p:cond delay="3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8" dur="10000" fill="hold"/>
                                        <p:tgtEl>
                                          <p:spTgt spid="79"/>
                                        </p:tgtEl>
                                        <p:attrNameLst>
                                          <p:attrName>ppt_x</p:attrName>
                                          <p:attrName>ppt_y</p:attrName>
                                        </p:attrNameLst>
                                      </p:cBhvr>
                                      <p:rCtr x="31319" y="18981"/>
                                    </p:animMotion>
                                  </p:childTnLst>
                                </p:cTn>
                              </p:par>
                              <p:par>
                                <p:cTn id="79" presetID="0" presetClass="path" presetSubtype="0" fill="hold" grpId="0" nodeType="withEffect">
                                  <p:stCondLst>
                                    <p:cond delay="3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0" dur="10000" fill="hold"/>
                                        <p:tgtEl>
                                          <p:spTgt spid="80"/>
                                        </p:tgtEl>
                                        <p:attrNameLst>
                                          <p:attrName>ppt_x</p:attrName>
                                          <p:attrName>ppt_y</p:attrName>
                                        </p:attrNameLst>
                                      </p:cBhvr>
                                      <p:rCtr x="31319" y="18981"/>
                                    </p:animMotion>
                                  </p:childTnLst>
                                </p:cTn>
                              </p:par>
                              <p:par>
                                <p:cTn id="81" presetID="0" presetClass="path" presetSubtype="0" fill="hold" grpId="0" nodeType="withEffect">
                                  <p:stCondLst>
                                    <p:cond delay="3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2" dur="10000" fill="hold"/>
                                        <p:tgtEl>
                                          <p:spTgt spid="81"/>
                                        </p:tgtEl>
                                        <p:attrNameLst>
                                          <p:attrName>ppt_x</p:attrName>
                                          <p:attrName>ppt_y</p:attrName>
                                        </p:attrNameLst>
                                      </p:cBhvr>
                                      <p:rCtr x="31319" y="18981"/>
                                    </p:animMotion>
                                  </p:childTnLst>
                                </p:cTn>
                              </p:par>
                              <p:par>
                                <p:cTn id="83" presetID="0" presetClass="path" presetSubtype="0" fill="hold" grpId="0" nodeType="withEffect">
                                  <p:stCondLst>
                                    <p:cond delay="3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4" dur="10000" fill="hold"/>
                                        <p:tgtEl>
                                          <p:spTgt spid="82"/>
                                        </p:tgtEl>
                                        <p:attrNameLst>
                                          <p:attrName>ppt_x</p:attrName>
                                          <p:attrName>ppt_y</p:attrName>
                                        </p:attrNameLst>
                                      </p:cBhvr>
                                      <p:rCtr x="31319" y="18981"/>
                                    </p:animMotion>
                                  </p:childTnLst>
                                </p:cTn>
                              </p:par>
                              <p:par>
                                <p:cTn id="85" presetID="0" presetClass="path" presetSubtype="0" fill="hold" grpId="0" nodeType="withEffect">
                                  <p:stCondLst>
                                    <p:cond delay="3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6" dur="10000" fill="hold"/>
                                        <p:tgtEl>
                                          <p:spTgt spid="83"/>
                                        </p:tgtEl>
                                        <p:attrNameLst>
                                          <p:attrName>ppt_x</p:attrName>
                                          <p:attrName>ppt_y</p:attrName>
                                        </p:attrNameLst>
                                      </p:cBhvr>
                                      <p:rCtr x="31319" y="18981"/>
                                    </p:animMotion>
                                  </p:childTnLst>
                                </p:cTn>
                              </p:par>
                              <p:par>
                                <p:cTn id="87" presetID="0" presetClass="path" presetSubtype="0" fill="hold" grpId="0" nodeType="withEffect">
                                  <p:stCondLst>
                                    <p:cond delay="3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8" dur="10000" fill="hold"/>
                                        <p:tgtEl>
                                          <p:spTgt spid="84"/>
                                        </p:tgtEl>
                                        <p:attrNameLst>
                                          <p:attrName>ppt_x</p:attrName>
                                          <p:attrName>ppt_y</p:attrName>
                                        </p:attrNameLst>
                                      </p:cBhvr>
                                      <p:rCtr x="31319" y="18981"/>
                                    </p:animMotion>
                                  </p:childTnLst>
                                </p:cTn>
                              </p:par>
                              <p:par>
                                <p:cTn id="89" presetID="0" presetClass="path" presetSubtype="0" fill="hold" grpId="0" nodeType="withEffect">
                                  <p:stCondLst>
                                    <p:cond delay="3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0" dur="10000" fill="hold"/>
                                        <p:tgtEl>
                                          <p:spTgt spid="85"/>
                                        </p:tgtEl>
                                        <p:attrNameLst>
                                          <p:attrName>ppt_x</p:attrName>
                                          <p:attrName>ppt_y</p:attrName>
                                        </p:attrNameLst>
                                      </p:cBhvr>
                                      <p:rCtr x="31319" y="18981"/>
                                    </p:animMotion>
                                  </p:childTnLst>
                                </p:cTn>
                              </p:par>
                              <p:par>
                                <p:cTn id="91" presetID="0" presetClass="path" presetSubtype="0" fill="hold" grpId="0" nodeType="withEffect">
                                  <p:stCondLst>
                                    <p:cond delay="3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2" dur="10000" fill="hold"/>
                                        <p:tgtEl>
                                          <p:spTgt spid="86"/>
                                        </p:tgtEl>
                                        <p:attrNameLst>
                                          <p:attrName>ppt_x</p:attrName>
                                          <p:attrName>ppt_y</p:attrName>
                                        </p:attrNameLst>
                                      </p:cBhvr>
                                      <p:rCtr x="31319" y="18981"/>
                                    </p:animMotion>
                                  </p:childTnLst>
                                </p:cTn>
                              </p:par>
                              <p:par>
                                <p:cTn id="93" presetID="0" presetClass="path" presetSubtype="0" fill="hold" grpId="0" nodeType="withEffect">
                                  <p:stCondLst>
                                    <p:cond delay="3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4" dur="10000" fill="hold"/>
                                        <p:tgtEl>
                                          <p:spTgt spid="87"/>
                                        </p:tgtEl>
                                        <p:attrNameLst>
                                          <p:attrName>ppt_x</p:attrName>
                                          <p:attrName>ppt_y</p:attrName>
                                        </p:attrNameLst>
                                      </p:cBhvr>
                                      <p:rCtr x="31319" y="18981"/>
                                    </p:animMotion>
                                  </p:childTnLst>
                                </p:cTn>
                              </p:par>
                              <p:par>
                                <p:cTn id="95" presetID="0" presetClass="path" presetSubtype="0" fill="hold" grpId="0" nodeType="withEffect">
                                  <p:stCondLst>
                                    <p:cond delay="3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6" dur="10000" fill="hold"/>
                                        <p:tgtEl>
                                          <p:spTgt spid="88"/>
                                        </p:tgtEl>
                                        <p:attrNameLst>
                                          <p:attrName>ppt_x</p:attrName>
                                          <p:attrName>ppt_y</p:attrName>
                                        </p:attrNameLst>
                                      </p:cBhvr>
                                      <p:rCtr x="31319" y="18981"/>
                                    </p:animMotion>
                                  </p:childTnLst>
                                </p:cTn>
                              </p:par>
                              <p:par>
                                <p:cTn id="97" presetID="0" presetClass="path" presetSubtype="0" fill="hold" grpId="0" nodeType="withEffect">
                                  <p:stCondLst>
                                    <p:cond delay="4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8" dur="10000" fill="hold"/>
                                        <p:tgtEl>
                                          <p:spTgt spid="89"/>
                                        </p:tgtEl>
                                        <p:attrNameLst>
                                          <p:attrName>ppt_x</p:attrName>
                                          <p:attrName>ppt_y</p:attrName>
                                        </p:attrNameLst>
                                      </p:cBhvr>
                                      <p:rCtr x="31319" y="18981"/>
                                    </p:animMotion>
                                  </p:childTnLst>
                                </p:cTn>
                              </p:par>
                              <p:par>
                                <p:cTn id="99" presetID="0" presetClass="path" presetSubtype="0" fill="hold" grpId="0" nodeType="withEffect">
                                  <p:stCondLst>
                                    <p:cond delay="4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0" dur="10000" fill="hold"/>
                                        <p:tgtEl>
                                          <p:spTgt spid="90"/>
                                        </p:tgtEl>
                                        <p:attrNameLst>
                                          <p:attrName>ppt_x</p:attrName>
                                          <p:attrName>ppt_y</p:attrName>
                                        </p:attrNameLst>
                                      </p:cBhvr>
                                      <p:rCtr x="31319" y="18981"/>
                                    </p:animMotion>
                                  </p:childTnLst>
                                </p:cTn>
                              </p:par>
                              <p:par>
                                <p:cTn id="101" presetID="0" presetClass="path" presetSubtype="0" fill="hold" grpId="0" nodeType="withEffect">
                                  <p:stCondLst>
                                    <p:cond delay="4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2" dur="10000" fill="hold"/>
                                        <p:tgtEl>
                                          <p:spTgt spid="91"/>
                                        </p:tgtEl>
                                        <p:attrNameLst>
                                          <p:attrName>ppt_x</p:attrName>
                                          <p:attrName>ppt_y</p:attrName>
                                        </p:attrNameLst>
                                      </p:cBhvr>
                                      <p:rCtr x="31319" y="18981"/>
                                    </p:animMotion>
                                  </p:childTnLst>
                                </p:cTn>
                              </p:par>
                              <p:par>
                                <p:cTn id="103" presetID="0" presetClass="path" presetSubtype="0" fill="hold" grpId="0" nodeType="withEffect">
                                  <p:stCondLst>
                                    <p:cond delay="4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4" dur="10000" fill="hold"/>
                                        <p:tgtEl>
                                          <p:spTgt spid="92"/>
                                        </p:tgtEl>
                                        <p:attrNameLst>
                                          <p:attrName>ppt_x</p:attrName>
                                          <p:attrName>ppt_y</p:attrName>
                                        </p:attrNameLst>
                                      </p:cBhvr>
                                      <p:rCtr x="31319" y="18981"/>
                                    </p:animMotion>
                                  </p:childTnLst>
                                </p:cTn>
                              </p:par>
                              <p:par>
                                <p:cTn id="105" presetID="0" presetClass="path" presetSubtype="0" fill="hold" grpId="0" nodeType="withEffect">
                                  <p:stCondLst>
                                    <p:cond delay="4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6" dur="10000" fill="hold"/>
                                        <p:tgtEl>
                                          <p:spTgt spid="93"/>
                                        </p:tgtEl>
                                        <p:attrNameLst>
                                          <p:attrName>ppt_x</p:attrName>
                                          <p:attrName>ppt_y</p:attrName>
                                        </p:attrNameLst>
                                      </p:cBhvr>
                                      <p:rCtr x="31319" y="18981"/>
                                    </p:animMotion>
                                  </p:childTnLst>
                                </p:cTn>
                              </p:par>
                              <p:par>
                                <p:cTn id="107" presetID="0" presetClass="path" presetSubtype="0" fill="hold" grpId="0" nodeType="withEffect">
                                  <p:stCondLst>
                                    <p:cond delay="4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8" dur="10000" fill="hold"/>
                                        <p:tgtEl>
                                          <p:spTgt spid="94"/>
                                        </p:tgtEl>
                                        <p:attrNameLst>
                                          <p:attrName>ppt_x</p:attrName>
                                          <p:attrName>ppt_y</p:attrName>
                                        </p:attrNameLst>
                                      </p:cBhvr>
                                      <p:rCtr x="31319" y="18981"/>
                                    </p:animMotion>
                                  </p:childTnLst>
                                </p:cTn>
                              </p:par>
                              <p:par>
                                <p:cTn id="109" presetID="0" presetClass="path" presetSubtype="0" fill="hold" grpId="0" nodeType="withEffect">
                                  <p:stCondLst>
                                    <p:cond delay="4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0" dur="10000" fill="hold"/>
                                        <p:tgtEl>
                                          <p:spTgt spid="95"/>
                                        </p:tgtEl>
                                        <p:attrNameLst>
                                          <p:attrName>ppt_x</p:attrName>
                                          <p:attrName>ppt_y</p:attrName>
                                        </p:attrNameLst>
                                      </p:cBhvr>
                                      <p:rCtr x="31319" y="18981"/>
                                    </p:animMotion>
                                  </p:childTnLst>
                                </p:cTn>
                              </p:par>
                              <p:par>
                                <p:cTn id="111" presetID="0" presetClass="path" presetSubtype="0" fill="hold" grpId="0" nodeType="withEffect">
                                  <p:stCondLst>
                                    <p:cond delay="4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2" dur="10000" fill="hold"/>
                                        <p:tgtEl>
                                          <p:spTgt spid="96"/>
                                        </p:tgtEl>
                                        <p:attrNameLst>
                                          <p:attrName>ppt_x</p:attrName>
                                          <p:attrName>ppt_y</p:attrName>
                                        </p:attrNameLst>
                                      </p:cBhvr>
                                      <p:rCtr x="31319" y="18981"/>
                                    </p:animMotion>
                                  </p:childTnLst>
                                </p:cTn>
                              </p:par>
                              <p:par>
                                <p:cTn id="113" presetID="0" presetClass="path" presetSubtype="0" fill="hold" grpId="0" nodeType="withEffect">
                                  <p:stCondLst>
                                    <p:cond delay="4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4" dur="10000" fill="hold"/>
                                        <p:tgtEl>
                                          <p:spTgt spid="97"/>
                                        </p:tgtEl>
                                        <p:attrNameLst>
                                          <p:attrName>ppt_x</p:attrName>
                                          <p:attrName>ppt_y</p:attrName>
                                        </p:attrNameLst>
                                      </p:cBhvr>
                                      <p:rCtr x="31319" y="18981"/>
                                    </p:animMotion>
                                  </p:childTnLst>
                                </p:cTn>
                              </p:par>
                              <p:par>
                                <p:cTn id="115" presetID="0" presetClass="path" presetSubtype="0" fill="hold" grpId="0" nodeType="withEffect">
                                  <p:stCondLst>
                                    <p:cond delay="4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6" dur="10000" fill="hold"/>
                                        <p:tgtEl>
                                          <p:spTgt spid="98"/>
                                        </p:tgtEl>
                                        <p:attrNameLst>
                                          <p:attrName>ppt_x</p:attrName>
                                          <p:attrName>ppt_y</p:attrName>
                                        </p:attrNameLst>
                                      </p:cBhvr>
                                      <p:rCtr x="31319" y="18981"/>
                                    </p:animMotion>
                                  </p:childTnLst>
                                </p:cTn>
                              </p:par>
                              <p:par>
                                <p:cTn id="117" presetID="0" presetClass="path" presetSubtype="0" fill="hold" grpId="0" nodeType="withEffect">
                                  <p:stCondLst>
                                    <p:cond delay="5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8" dur="10000" fill="hold"/>
                                        <p:tgtEl>
                                          <p:spTgt spid="99"/>
                                        </p:tgtEl>
                                        <p:attrNameLst>
                                          <p:attrName>ppt_x</p:attrName>
                                          <p:attrName>ppt_y</p:attrName>
                                        </p:attrNameLst>
                                      </p:cBhvr>
                                      <p:rCtr x="31319" y="18981"/>
                                    </p:animMotion>
                                  </p:childTnLst>
                                </p:cTn>
                              </p:par>
                              <p:par>
                                <p:cTn id="119" presetID="0" presetClass="path" presetSubtype="0" fill="hold" grpId="0" nodeType="withEffect">
                                  <p:stCondLst>
                                    <p:cond delay="5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0" dur="10000" fill="hold"/>
                                        <p:tgtEl>
                                          <p:spTgt spid="100"/>
                                        </p:tgtEl>
                                        <p:attrNameLst>
                                          <p:attrName>ppt_x</p:attrName>
                                          <p:attrName>ppt_y</p:attrName>
                                        </p:attrNameLst>
                                      </p:cBhvr>
                                      <p:rCtr x="31319" y="18981"/>
                                    </p:animMotion>
                                  </p:childTnLst>
                                </p:cTn>
                              </p:par>
                              <p:par>
                                <p:cTn id="121" presetID="0" presetClass="path" presetSubtype="0" fill="hold" grpId="0" nodeType="withEffect">
                                  <p:stCondLst>
                                    <p:cond delay="5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2" dur="10000" fill="hold"/>
                                        <p:tgtEl>
                                          <p:spTgt spid="101"/>
                                        </p:tgtEl>
                                        <p:attrNameLst>
                                          <p:attrName>ppt_x</p:attrName>
                                          <p:attrName>ppt_y</p:attrName>
                                        </p:attrNameLst>
                                      </p:cBhvr>
                                      <p:rCtr x="31319" y="18981"/>
                                    </p:animMotion>
                                  </p:childTnLst>
                                </p:cTn>
                              </p:par>
                              <p:par>
                                <p:cTn id="123" presetID="0" presetClass="path" presetSubtype="0" fill="hold" grpId="0" nodeType="withEffect">
                                  <p:stCondLst>
                                    <p:cond delay="5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4" dur="10000" fill="hold"/>
                                        <p:tgtEl>
                                          <p:spTgt spid="102"/>
                                        </p:tgtEl>
                                        <p:attrNameLst>
                                          <p:attrName>ppt_x</p:attrName>
                                          <p:attrName>ppt_y</p:attrName>
                                        </p:attrNameLst>
                                      </p:cBhvr>
                                      <p:rCtr x="31319" y="18981"/>
                                    </p:animMotion>
                                  </p:childTnLst>
                                </p:cTn>
                              </p:par>
                              <p:par>
                                <p:cTn id="125" presetID="0" presetClass="path" presetSubtype="0" fill="hold" grpId="0" nodeType="withEffect">
                                  <p:stCondLst>
                                    <p:cond delay="5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6" dur="10000" fill="hold"/>
                                        <p:tgtEl>
                                          <p:spTgt spid="103"/>
                                        </p:tgtEl>
                                        <p:attrNameLst>
                                          <p:attrName>ppt_x</p:attrName>
                                          <p:attrName>ppt_y</p:attrName>
                                        </p:attrNameLst>
                                      </p:cBhvr>
                                      <p:rCtr x="31319" y="18981"/>
                                    </p:animMotion>
                                  </p:childTnLst>
                                </p:cTn>
                              </p:par>
                              <p:par>
                                <p:cTn id="127" presetID="0" presetClass="path" presetSubtype="0" fill="hold" grpId="0" nodeType="withEffect">
                                  <p:stCondLst>
                                    <p:cond delay="5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8" dur="10000" fill="hold"/>
                                        <p:tgtEl>
                                          <p:spTgt spid="104"/>
                                        </p:tgtEl>
                                        <p:attrNameLst>
                                          <p:attrName>ppt_x</p:attrName>
                                          <p:attrName>ppt_y</p:attrName>
                                        </p:attrNameLst>
                                      </p:cBhvr>
                                      <p:rCtr x="31319" y="18981"/>
                                    </p:animMotion>
                                  </p:childTnLst>
                                </p:cTn>
                              </p:par>
                              <p:par>
                                <p:cTn id="129" presetID="0" presetClass="path" presetSubtype="0" fill="hold" grpId="0" nodeType="withEffect">
                                  <p:stCondLst>
                                    <p:cond delay="5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0" dur="10000" fill="hold"/>
                                        <p:tgtEl>
                                          <p:spTgt spid="105"/>
                                        </p:tgtEl>
                                        <p:attrNameLst>
                                          <p:attrName>ppt_x</p:attrName>
                                          <p:attrName>ppt_y</p:attrName>
                                        </p:attrNameLst>
                                      </p:cBhvr>
                                      <p:rCtr x="31319" y="18981"/>
                                    </p:animMotion>
                                  </p:childTnLst>
                                </p:cTn>
                              </p:par>
                              <p:par>
                                <p:cTn id="131" presetID="0" presetClass="path" presetSubtype="0" fill="hold" grpId="0" nodeType="withEffect">
                                  <p:stCondLst>
                                    <p:cond delay="5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2" dur="10000" fill="hold"/>
                                        <p:tgtEl>
                                          <p:spTgt spid="106"/>
                                        </p:tgtEl>
                                        <p:attrNameLst>
                                          <p:attrName>ppt_x</p:attrName>
                                          <p:attrName>ppt_y</p:attrName>
                                        </p:attrNameLst>
                                      </p:cBhvr>
                                      <p:rCtr x="31319" y="18981"/>
                                    </p:animMotion>
                                  </p:childTnLst>
                                </p:cTn>
                              </p:par>
                              <p:par>
                                <p:cTn id="133" presetID="0" presetClass="path" presetSubtype="0" fill="hold" grpId="0" nodeType="withEffect">
                                  <p:stCondLst>
                                    <p:cond delay="5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4" dur="10000" fill="hold"/>
                                        <p:tgtEl>
                                          <p:spTgt spid="107"/>
                                        </p:tgtEl>
                                        <p:attrNameLst>
                                          <p:attrName>ppt_x</p:attrName>
                                          <p:attrName>ppt_y</p:attrName>
                                        </p:attrNameLst>
                                      </p:cBhvr>
                                      <p:rCtr x="31319" y="18981"/>
                                    </p:animMotion>
                                  </p:childTnLst>
                                </p:cTn>
                              </p:par>
                              <p:par>
                                <p:cTn id="135" presetID="0" presetClass="path" presetSubtype="0" fill="hold" grpId="0" nodeType="withEffect">
                                  <p:stCondLst>
                                    <p:cond delay="5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6" dur="10000" fill="hold"/>
                                        <p:tgtEl>
                                          <p:spTgt spid="108"/>
                                        </p:tgtEl>
                                        <p:attrNameLst>
                                          <p:attrName>ppt_x</p:attrName>
                                          <p:attrName>ppt_y</p:attrName>
                                        </p:attrNameLst>
                                      </p:cBhvr>
                                      <p:rCtr x="31319" y="18981"/>
                                    </p:animMotion>
                                  </p:childTnLst>
                                </p:cTn>
                              </p:par>
                              <p:par>
                                <p:cTn id="137" presetID="0" presetClass="path" presetSubtype="0" fill="hold" grpId="0" nodeType="withEffect">
                                  <p:stCondLst>
                                    <p:cond delay="6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8" dur="10000" fill="hold"/>
                                        <p:tgtEl>
                                          <p:spTgt spid="109"/>
                                        </p:tgtEl>
                                        <p:attrNameLst>
                                          <p:attrName>ppt_x</p:attrName>
                                          <p:attrName>ppt_y</p:attrName>
                                        </p:attrNameLst>
                                      </p:cBhvr>
                                      <p:rCtr x="31319" y="18981"/>
                                    </p:animMotion>
                                  </p:childTnLst>
                                </p:cTn>
                              </p:par>
                              <p:par>
                                <p:cTn id="139" presetID="0" presetClass="path" presetSubtype="0" fill="hold" grpId="0" nodeType="withEffect">
                                  <p:stCondLst>
                                    <p:cond delay="6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0" dur="10000" fill="hold"/>
                                        <p:tgtEl>
                                          <p:spTgt spid="110"/>
                                        </p:tgtEl>
                                        <p:attrNameLst>
                                          <p:attrName>ppt_x</p:attrName>
                                          <p:attrName>ppt_y</p:attrName>
                                        </p:attrNameLst>
                                      </p:cBhvr>
                                      <p:rCtr x="31319" y="18981"/>
                                    </p:animMotion>
                                  </p:childTnLst>
                                </p:cTn>
                              </p:par>
                              <p:par>
                                <p:cTn id="141" presetID="0" presetClass="path" presetSubtype="0" fill="hold" grpId="0" nodeType="withEffect">
                                  <p:stCondLst>
                                    <p:cond delay="6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2" dur="10000" fill="hold"/>
                                        <p:tgtEl>
                                          <p:spTgt spid="111"/>
                                        </p:tgtEl>
                                        <p:attrNameLst>
                                          <p:attrName>ppt_x</p:attrName>
                                          <p:attrName>ppt_y</p:attrName>
                                        </p:attrNameLst>
                                      </p:cBhvr>
                                      <p:rCtr x="31319" y="18981"/>
                                    </p:animMotion>
                                  </p:childTnLst>
                                </p:cTn>
                              </p:par>
                              <p:par>
                                <p:cTn id="143" presetID="0" presetClass="path" presetSubtype="0" fill="hold" grpId="0" nodeType="withEffect">
                                  <p:stCondLst>
                                    <p:cond delay="6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4" dur="10000" fill="hold"/>
                                        <p:tgtEl>
                                          <p:spTgt spid="112"/>
                                        </p:tgtEl>
                                        <p:attrNameLst>
                                          <p:attrName>ppt_x</p:attrName>
                                          <p:attrName>ppt_y</p:attrName>
                                        </p:attrNameLst>
                                      </p:cBhvr>
                                      <p:rCtr x="31319" y="18981"/>
                                    </p:animMotion>
                                  </p:childTnLst>
                                </p:cTn>
                              </p:par>
                              <p:par>
                                <p:cTn id="145" presetID="0" presetClass="path" presetSubtype="0" fill="hold" grpId="0" nodeType="withEffect">
                                  <p:stCondLst>
                                    <p:cond delay="6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6" dur="10000" fill="hold"/>
                                        <p:tgtEl>
                                          <p:spTgt spid="113"/>
                                        </p:tgtEl>
                                        <p:attrNameLst>
                                          <p:attrName>ppt_x</p:attrName>
                                          <p:attrName>ppt_y</p:attrName>
                                        </p:attrNameLst>
                                      </p:cBhvr>
                                      <p:rCtr x="31319" y="18981"/>
                                    </p:animMotion>
                                  </p:childTnLst>
                                </p:cTn>
                              </p:par>
                              <p:par>
                                <p:cTn id="147" presetID="0" presetClass="path" presetSubtype="0" fill="hold" grpId="0" nodeType="withEffect">
                                  <p:stCondLst>
                                    <p:cond delay="6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8" dur="10000" fill="hold"/>
                                        <p:tgtEl>
                                          <p:spTgt spid="114"/>
                                        </p:tgtEl>
                                        <p:attrNameLst>
                                          <p:attrName>ppt_x</p:attrName>
                                          <p:attrName>ppt_y</p:attrName>
                                        </p:attrNameLst>
                                      </p:cBhvr>
                                      <p:rCtr x="31319" y="18981"/>
                                    </p:animMotion>
                                  </p:childTnLst>
                                </p:cTn>
                              </p:par>
                              <p:par>
                                <p:cTn id="149" presetID="0" presetClass="path" presetSubtype="0" fill="hold" grpId="0" nodeType="withEffect">
                                  <p:stCondLst>
                                    <p:cond delay="6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0" dur="10000" fill="hold"/>
                                        <p:tgtEl>
                                          <p:spTgt spid="115"/>
                                        </p:tgtEl>
                                        <p:attrNameLst>
                                          <p:attrName>ppt_x</p:attrName>
                                          <p:attrName>ppt_y</p:attrName>
                                        </p:attrNameLst>
                                      </p:cBhvr>
                                      <p:rCtr x="31319" y="18981"/>
                                    </p:animMotion>
                                  </p:childTnLst>
                                </p:cTn>
                              </p:par>
                              <p:par>
                                <p:cTn id="151" presetID="0" presetClass="path" presetSubtype="0" fill="hold" grpId="0" nodeType="withEffect">
                                  <p:stCondLst>
                                    <p:cond delay="6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2" dur="10000" fill="hold"/>
                                        <p:tgtEl>
                                          <p:spTgt spid="116"/>
                                        </p:tgtEl>
                                        <p:attrNameLst>
                                          <p:attrName>ppt_x</p:attrName>
                                          <p:attrName>ppt_y</p:attrName>
                                        </p:attrNameLst>
                                      </p:cBhvr>
                                      <p:rCtr x="31319" y="18981"/>
                                    </p:animMotion>
                                  </p:childTnLst>
                                </p:cTn>
                              </p:par>
                              <p:par>
                                <p:cTn id="153" presetID="0" presetClass="path" presetSubtype="0" fill="hold" grpId="0" nodeType="withEffect">
                                  <p:stCondLst>
                                    <p:cond delay="6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4" dur="10000" fill="hold"/>
                                        <p:tgtEl>
                                          <p:spTgt spid="117"/>
                                        </p:tgtEl>
                                        <p:attrNameLst>
                                          <p:attrName>ppt_x</p:attrName>
                                          <p:attrName>ppt_y</p:attrName>
                                        </p:attrNameLst>
                                      </p:cBhvr>
                                      <p:rCtr x="31319" y="18981"/>
                                    </p:animMotion>
                                  </p:childTnLst>
                                </p:cTn>
                              </p:par>
                              <p:par>
                                <p:cTn id="155" presetID="0" presetClass="path" presetSubtype="0" fill="hold" grpId="0" nodeType="withEffect">
                                  <p:stCondLst>
                                    <p:cond delay="6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6" dur="10000" fill="hold"/>
                                        <p:tgtEl>
                                          <p:spTgt spid="118"/>
                                        </p:tgtEl>
                                        <p:attrNameLst>
                                          <p:attrName>ppt_x</p:attrName>
                                          <p:attrName>ppt_y</p:attrName>
                                        </p:attrNameLst>
                                      </p:cBhvr>
                                      <p:rCtr x="31319" y="18981"/>
                                    </p:animMotion>
                                  </p:childTnLst>
                                </p:cTn>
                              </p:par>
                              <p:par>
                                <p:cTn id="157" presetID="0" presetClass="path" presetSubtype="0" fill="hold" grpId="0" nodeType="withEffect">
                                  <p:stCondLst>
                                    <p:cond delay="7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8" dur="10000" fill="hold"/>
                                        <p:tgtEl>
                                          <p:spTgt spid="119"/>
                                        </p:tgtEl>
                                        <p:attrNameLst>
                                          <p:attrName>ppt_x</p:attrName>
                                          <p:attrName>ppt_y</p:attrName>
                                        </p:attrNameLst>
                                      </p:cBhvr>
                                      <p:rCtr x="31319" y="18981"/>
                                    </p:animMotion>
                                  </p:childTnLst>
                                </p:cTn>
                              </p:par>
                              <p:par>
                                <p:cTn id="159" presetID="0" presetClass="path" presetSubtype="0" fill="hold" grpId="0" nodeType="withEffect">
                                  <p:stCondLst>
                                    <p:cond delay="7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0" dur="10000" fill="hold"/>
                                        <p:tgtEl>
                                          <p:spTgt spid="120"/>
                                        </p:tgtEl>
                                        <p:attrNameLst>
                                          <p:attrName>ppt_x</p:attrName>
                                          <p:attrName>ppt_y</p:attrName>
                                        </p:attrNameLst>
                                      </p:cBhvr>
                                      <p:rCtr x="31319" y="18981"/>
                                    </p:animMotion>
                                  </p:childTnLst>
                                </p:cTn>
                              </p:par>
                              <p:par>
                                <p:cTn id="161" presetID="0" presetClass="path" presetSubtype="0" fill="hold" grpId="0" nodeType="withEffect">
                                  <p:stCondLst>
                                    <p:cond delay="7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2" dur="10000" fill="hold"/>
                                        <p:tgtEl>
                                          <p:spTgt spid="121"/>
                                        </p:tgtEl>
                                        <p:attrNameLst>
                                          <p:attrName>ppt_x</p:attrName>
                                          <p:attrName>ppt_y</p:attrName>
                                        </p:attrNameLst>
                                      </p:cBhvr>
                                      <p:rCtr x="31319" y="18981"/>
                                    </p:animMotion>
                                  </p:childTnLst>
                                </p:cTn>
                              </p:par>
                              <p:par>
                                <p:cTn id="163" presetID="0" presetClass="path" presetSubtype="0" fill="hold" grpId="0" nodeType="withEffect">
                                  <p:stCondLst>
                                    <p:cond delay="7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4" dur="10000" fill="hold"/>
                                        <p:tgtEl>
                                          <p:spTgt spid="122"/>
                                        </p:tgtEl>
                                        <p:attrNameLst>
                                          <p:attrName>ppt_x</p:attrName>
                                          <p:attrName>ppt_y</p:attrName>
                                        </p:attrNameLst>
                                      </p:cBhvr>
                                      <p:rCtr x="31319" y="18981"/>
                                    </p:animMotion>
                                  </p:childTnLst>
                                </p:cTn>
                              </p:par>
                              <p:par>
                                <p:cTn id="165" presetID="0" presetClass="path" presetSubtype="0" fill="hold" grpId="0" nodeType="withEffect">
                                  <p:stCondLst>
                                    <p:cond delay="7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6" dur="10000" fill="hold"/>
                                        <p:tgtEl>
                                          <p:spTgt spid="123"/>
                                        </p:tgtEl>
                                        <p:attrNameLst>
                                          <p:attrName>ppt_x</p:attrName>
                                          <p:attrName>ppt_y</p:attrName>
                                        </p:attrNameLst>
                                      </p:cBhvr>
                                      <p:rCtr x="31319" y="18981"/>
                                    </p:animMotion>
                                  </p:childTnLst>
                                </p:cTn>
                              </p:par>
                              <p:par>
                                <p:cTn id="167" presetID="0" presetClass="path" presetSubtype="0" fill="hold" grpId="0" nodeType="withEffect">
                                  <p:stCondLst>
                                    <p:cond delay="7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8" dur="10000" fill="hold"/>
                                        <p:tgtEl>
                                          <p:spTgt spid="124"/>
                                        </p:tgtEl>
                                        <p:attrNameLst>
                                          <p:attrName>ppt_x</p:attrName>
                                          <p:attrName>ppt_y</p:attrName>
                                        </p:attrNameLst>
                                      </p:cBhvr>
                                      <p:rCtr x="31319" y="18981"/>
                                    </p:animMotion>
                                  </p:childTnLst>
                                </p:cTn>
                              </p:par>
                              <p:par>
                                <p:cTn id="169" presetID="0" presetClass="path" presetSubtype="0" fill="hold" grpId="0" nodeType="withEffect">
                                  <p:stCondLst>
                                    <p:cond delay="7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0" dur="10000" fill="hold"/>
                                        <p:tgtEl>
                                          <p:spTgt spid="125"/>
                                        </p:tgtEl>
                                        <p:attrNameLst>
                                          <p:attrName>ppt_x</p:attrName>
                                          <p:attrName>ppt_y</p:attrName>
                                        </p:attrNameLst>
                                      </p:cBhvr>
                                      <p:rCtr x="31319" y="18981"/>
                                    </p:animMotion>
                                  </p:childTnLst>
                                </p:cTn>
                              </p:par>
                              <p:par>
                                <p:cTn id="171" presetID="0" presetClass="path" presetSubtype="0" fill="hold" grpId="0" nodeType="withEffect">
                                  <p:stCondLst>
                                    <p:cond delay="7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2" dur="10000" fill="hold"/>
                                        <p:tgtEl>
                                          <p:spTgt spid="126"/>
                                        </p:tgtEl>
                                        <p:attrNameLst>
                                          <p:attrName>ppt_x</p:attrName>
                                          <p:attrName>ppt_y</p:attrName>
                                        </p:attrNameLst>
                                      </p:cBhvr>
                                      <p:rCtr x="31319" y="18981"/>
                                    </p:animMotion>
                                  </p:childTnLst>
                                </p:cTn>
                              </p:par>
                              <p:par>
                                <p:cTn id="173" presetID="0" presetClass="path" presetSubtype="0" fill="hold" grpId="0" nodeType="withEffect">
                                  <p:stCondLst>
                                    <p:cond delay="7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4" dur="10000" fill="hold"/>
                                        <p:tgtEl>
                                          <p:spTgt spid="127"/>
                                        </p:tgtEl>
                                        <p:attrNameLst>
                                          <p:attrName>ppt_x</p:attrName>
                                          <p:attrName>ppt_y</p:attrName>
                                        </p:attrNameLst>
                                      </p:cBhvr>
                                      <p:rCtr x="31319" y="18981"/>
                                    </p:animMotion>
                                  </p:childTnLst>
                                </p:cTn>
                              </p:par>
                              <p:par>
                                <p:cTn id="175" presetID="0" presetClass="path" presetSubtype="0" fill="hold" grpId="0" nodeType="withEffect">
                                  <p:stCondLst>
                                    <p:cond delay="7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6" dur="10000" fill="hold"/>
                                        <p:tgtEl>
                                          <p:spTgt spid="128"/>
                                        </p:tgtEl>
                                        <p:attrNameLst>
                                          <p:attrName>ppt_x</p:attrName>
                                          <p:attrName>ppt_y</p:attrName>
                                        </p:attrNameLst>
                                      </p:cBhvr>
                                      <p:rCtr x="31319" y="18981"/>
                                    </p:animMotion>
                                  </p:childTnLst>
                                </p:cTn>
                              </p:par>
                              <p:par>
                                <p:cTn id="177" presetID="0" presetClass="path" presetSubtype="0" fill="hold" grpId="0" nodeType="withEffect">
                                  <p:stCondLst>
                                    <p:cond delay="8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8" dur="10000" fill="hold"/>
                                        <p:tgtEl>
                                          <p:spTgt spid="129"/>
                                        </p:tgtEl>
                                        <p:attrNameLst>
                                          <p:attrName>ppt_x</p:attrName>
                                          <p:attrName>ppt_y</p:attrName>
                                        </p:attrNameLst>
                                      </p:cBhvr>
                                      <p:rCtr x="31319" y="18981"/>
                                    </p:animMotion>
                                  </p:childTnLst>
                                </p:cTn>
                              </p:par>
                              <p:par>
                                <p:cTn id="179" presetID="0" presetClass="path" presetSubtype="0" fill="hold" grpId="0" nodeType="withEffect">
                                  <p:stCondLst>
                                    <p:cond delay="8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0" dur="10000" fill="hold"/>
                                        <p:tgtEl>
                                          <p:spTgt spid="130"/>
                                        </p:tgtEl>
                                        <p:attrNameLst>
                                          <p:attrName>ppt_x</p:attrName>
                                          <p:attrName>ppt_y</p:attrName>
                                        </p:attrNameLst>
                                      </p:cBhvr>
                                      <p:rCtr x="31319" y="18981"/>
                                    </p:animMotion>
                                  </p:childTnLst>
                                </p:cTn>
                              </p:par>
                              <p:par>
                                <p:cTn id="181" presetID="0" presetClass="path" presetSubtype="0" fill="hold" grpId="0" nodeType="withEffect">
                                  <p:stCondLst>
                                    <p:cond delay="8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2" dur="10000" fill="hold"/>
                                        <p:tgtEl>
                                          <p:spTgt spid="131"/>
                                        </p:tgtEl>
                                        <p:attrNameLst>
                                          <p:attrName>ppt_x</p:attrName>
                                          <p:attrName>ppt_y</p:attrName>
                                        </p:attrNameLst>
                                      </p:cBhvr>
                                      <p:rCtr x="31319" y="18981"/>
                                    </p:animMotion>
                                  </p:childTnLst>
                                </p:cTn>
                              </p:par>
                              <p:par>
                                <p:cTn id="183" presetID="0" presetClass="path" presetSubtype="0" fill="hold" grpId="0" nodeType="withEffect">
                                  <p:stCondLst>
                                    <p:cond delay="8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4" dur="10000" fill="hold"/>
                                        <p:tgtEl>
                                          <p:spTgt spid="132"/>
                                        </p:tgtEl>
                                        <p:attrNameLst>
                                          <p:attrName>ppt_x</p:attrName>
                                          <p:attrName>ppt_y</p:attrName>
                                        </p:attrNameLst>
                                      </p:cBhvr>
                                      <p:rCtr x="31319" y="18981"/>
                                    </p:animMotion>
                                  </p:childTnLst>
                                </p:cTn>
                              </p:par>
                              <p:par>
                                <p:cTn id="185" presetID="0" presetClass="path" presetSubtype="0" fill="hold" grpId="0" nodeType="withEffect">
                                  <p:stCondLst>
                                    <p:cond delay="8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6" dur="10000" fill="hold"/>
                                        <p:tgtEl>
                                          <p:spTgt spid="133"/>
                                        </p:tgtEl>
                                        <p:attrNameLst>
                                          <p:attrName>ppt_x</p:attrName>
                                          <p:attrName>ppt_y</p:attrName>
                                        </p:attrNameLst>
                                      </p:cBhvr>
                                      <p:rCtr x="31319" y="18981"/>
                                    </p:animMotion>
                                  </p:childTnLst>
                                </p:cTn>
                              </p:par>
                              <p:par>
                                <p:cTn id="187" presetID="0" presetClass="path" presetSubtype="0" fill="hold" grpId="0" nodeType="withEffect">
                                  <p:stCondLst>
                                    <p:cond delay="8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8" dur="10000" fill="hold"/>
                                        <p:tgtEl>
                                          <p:spTgt spid="134"/>
                                        </p:tgtEl>
                                        <p:attrNameLst>
                                          <p:attrName>ppt_x</p:attrName>
                                          <p:attrName>ppt_y</p:attrName>
                                        </p:attrNameLst>
                                      </p:cBhvr>
                                      <p:rCtr x="31319" y="18981"/>
                                    </p:animMotion>
                                  </p:childTnLst>
                                </p:cTn>
                              </p:par>
                              <p:par>
                                <p:cTn id="189" presetID="0" presetClass="path" presetSubtype="0" fill="hold" grpId="0" nodeType="withEffect">
                                  <p:stCondLst>
                                    <p:cond delay="8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0" dur="10000" fill="hold"/>
                                        <p:tgtEl>
                                          <p:spTgt spid="135"/>
                                        </p:tgtEl>
                                        <p:attrNameLst>
                                          <p:attrName>ppt_x</p:attrName>
                                          <p:attrName>ppt_y</p:attrName>
                                        </p:attrNameLst>
                                      </p:cBhvr>
                                      <p:rCtr x="31319" y="18981"/>
                                    </p:animMotion>
                                  </p:childTnLst>
                                </p:cTn>
                              </p:par>
                              <p:par>
                                <p:cTn id="191" presetID="0" presetClass="path" presetSubtype="0" fill="hold" grpId="0" nodeType="withEffect">
                                  <p:stCondLst>
                                    <p:cond delay="8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2" dur="10000" fill="hold"/>
                                        <p:tgtEl>
                                          <p:spTgt spid="136"/>
                                        </p:tgtEl>
                                        <p:attrNameLst>
                                          <p:attrName>ppt_x</p:attrName>
                                          <p:attrName>ppt_y</p:attrName>
                                        </p:attrNameLst>
                                      </p:cBhvr>
                                      <p:rCtr x="31319" y="18981"/>
                                    </p:animMotion>
                                  </p:childTnLst>
                                </p:cTn>
                              </p:par>
                              <p:par>
                                <p:cTn id="193" presetID="0" presetClass="path" presetSubtype="0" fill="hold" grpId="0" nodeType="withEffect">
                                  <p:stCondLst>
                                    <p:cond delay="8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4" dur="10000" fill="hold"/>
                                        <p:tgtEl>
                                          <p:spTgt spid="137"/>
                                        </p:tgtEl>
                                        <p:attrNameLst>
                                          <p:attrName>ppt_x</p:attrName>
                                          <p:attrName>ppt_y</p:attrName>
                                        </p:attrNameLst>
                                      </p:cBhvr>
                                      <p:rCtr x="31319" y="18981"/>
                                    </p:animMotion>
                                  </p:childTnLst>
                                </p:cTn>
                              </p:par>
                              <p:par>
                                <p:cTn id="195" presetID="0" presetClass="path" presetSubtype="0" fill="hold" grpId="0" nodeType="withEffect">
                                  <p:stCondLst>
                                    <p:cond delay="8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6" dur="10000" fill="hold"/>
                                        <p:tgtEl>
                                          <p:spTgt spid="138"/>
                                        </p:tgtEl>
                                        <p:attrNameLst>
                                          <p:attrName>ppt_x</p:attrName>
                                          <p:attrName>ppt_y</p:attrName>
                                        </p:attrNameLst>
                                      </p:cBhvr>
                                      <p:rCtr x="31319" y="18981"/>
                                    </p:animMotion>
                                  </p:childTnLst>
                                </p:cTn>
                              </p:par>
                              <p:par>
                                <p:cTn id="197" presetID="0" presetClass="path" presetSubtype="0" fill="hold" grpId="0" nodeType="withEffect">
                                  <p:stCondLst>
                                    <p:cond delay="9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8" dur="10000" fill="hold"/>
                                        <p:tgtEl>
                                          <p:spTgt spid="139"/>
                                        </p:tgtEl>
                                        <p:attrNameLst>
                                          <p:attrName>ppt_x</p:attrName>
                                          <p:attrName>ppt_y</p:attrName>
                                        </p:attrNameLst>
                                      </p:cBhvr>
                                      <p:rCtr x="31319" y="18981"/>
                                    </p:animMotion>
                                  </p:childTnLst>
                                </p:cTn>
                              </p:par>
                              <p:par>
                                <p:cTn id="199" presetID="0" presetClass="path" presetSubtype="0" fill="hold" grpId="0" nodeType="withEffect">
                                  <p:stCondLst>
                                    <p:cond delay="9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0" dur="10000" fill="hold"/>
                                        <p:tgtEl>
                                          <p:spTgt spid="140"/>
                                        </p:tgtEl>
                                        <p:attrNameLst>
                                          <p:attrName>ppt_x</p:attrName>
                                          <p:attrName>ppt_y</p:attrName>
                                        </p:attrNameLst>
                                      </p:cBhvr>
                                      <p:rCtr x="31319" y="18981"/>
                                    </p:animMotion>
                                  </p:childTnLst>
                                </p:cTn>
                              </p:par>
                              <p:par>
                                <p:cTn id="201" presetID="0" presetClass="path" presetSubtype="0" fill="hold" grpId="0" nodeType="withEffect">
                                  <p:stCondLst>
                                    <p:cond delay="9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2" dur="10000" fill="hold"/>
                                        <p:tgtEl>
                                          <p:spTgt spid="141"/>
                                        </p:tgtEl>
                                        <p:attrNameLst>
                                          <p:attrName>ppt_x</p:attrName>
                                          <p:attrName>ppt_y</p:attrName>
                                        </p:attrNameLst>
                                      </p:cBhvr>
                                      <p:rCtr x="31319" y="18981"/>
                                    </p:animMotion>
                                  </p:childTnLst>
                                </p:cTn>
                              </p:par>
                              <p:par>
                                <p:cTn id="203" presetID="0" presetClass="path" presetSubtype="0" fill="hold" grpId="0" nodeType="withEffect">
                                  <p:stCondLst>
                                    <p:cond delay="9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4" dur="10000" fill="hold"/>
                                        <p:tgtEl>
                                          <p:spTgt spid="142"/>
                                        </p:tgtEl>
                                        <p:attrNameLst>
                                          <p:attrName>ppt_x</p:attrName>
                                          <p:attrName>ppt_y</p:attrName>
                                        </p:attrNameLst>
                                      </p:cBhvr>
                                      <p:rCtr x="31319" y="18981"/>
                                    </p:animMotion>
                                  </p:childTnLst>
                                </p:cTn>
                              </p:par>
                              <p:par>
                                <p:cTn id="205" presetID="0" presetClass="path" presetSubtype="0" fill="hold" grpId="0" nodeType="withEffect">
                                  <p:stCondLst>
                                    <p:cond delay="9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6" dur="10000" fill="hold"/>
                                        <p:tgtEl>
                                          <p:spTgt spid="143"/>
                                        </p:tgtEl>
                                        <p:attrNameLst>
                                          <p:attrName>ppt_x</p:attrName>
                                          <p:attrName>ppt_y</p:attrName>
                                        </p:attrNameLst>
                                      </p:cBhvr>
                                      <p:rCtr x="31319" y="18981"/>
                                    </p:animMotion>
                                  </p:childTnLst>
                                </p:cTn>
                              </p:par>
                              <p:par>
                                <p:cTn id="207" presetID="0" presetClass="path" presetSubtype="0" fill="hold" grpId="0" nodeType="withEffect">
                                  <p:stCondLst>
                                    <p:cond delay="9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8" dur="10000" fill="hold"/>
                                        <p:tgtEl>
                                          <p:spTgt spid="144"/>
                                        </p:tgtEl>
                                        <p:attrNameLst>
                                          <p:attrName>ppt_x</p:attrName>
                                          <p:attrName>ppt_y</p:attrName>
                                        </p:attrNameLst>
                                      </p:cBhvr>
                                      <p:rCtr x="31319" y="18981"/>
                                    </p:animMotion>
                                  </p:childTnLst>
                                </p:cTn>
                              </p:par>
                              <p:par>
                                <p:cTn id="209" presetID="0" presetClass="path" presetSubtype="0" fill="hold" grpId="0" nodeType="withEffect">
                                  <p:stCondLst>
                                    <p:cond delay="9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0" dur="10000" fill="hold"/>
                                        <p:tgtEl>
                                          <p:spTgt spid="145"/>
                                        </p:tgtEl>
                                        <p:attrNameLst>
                                          <p:attrName>ppt_x</p:attrName>
                                          <p:attrName>ppt_y</p:attrName>
                                        </p:attrNameLst>
                                      </p:cBhvr>
                                      <p:rCtr x="31319" y="18981"/>
                                    </p:animMotion>
                                  </p:childTnLst>
                                </p:cTn>
                              </p:par>
                              <p:par>
                                <p:cTn id="211" presetID="0" presetClass="path" presetSubtype="0" fill="hold" grpId="0" nodeType="withEffect">
                                  <p:stCondLst>
                                    <p:cond delay="9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2" dur="10000" fill="hold"/>
                                        <p:tgtEl>
                                          <p:spTgt spid="146"/>
                                        </p:tgtEl>
                                        <p:attrNameLst>
                                          <p:attrName>ppt_x</p:attrName>
                                          <p:attrName>ppt_y</p:attrName>
                                        </p:attrNameLst>
                                      </p:cBhvr>
                                      <p:rCtr x="31319" y="18981"/>
                                    </p:animMotion>
                                  </p:childTnLst>
                                </p:cTn>
                              </p:par>
                              <p:par>
                                <p:cTn id="213" presetID="0" presetClass="path" presetSubtype="0" fill="hold" grpId="0" nodeType="withEffect">
                                  <p:stCondLst>
                                    <p:cond delay="9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4" dur="10000" fill="hold"/>
                                        <p:tgtEl>
                                          <p:spTgt spid="147"/>
                                        </p:tgtEl>
                                        <p:attrNameLst>
                                          <p:attrName>ppt_x</p:attrName>
                                          <p:attrName>ppt_y</p:attrName>
                                        </p:attrNameLst>
                                      </p:cBhvr>
                                      <p:rCtr x="31319" y="18981"/>
                                    </p:animMotion>
                                  </p:childTnLst>
                                </p:cTn>
                              </p:par>
                              <p:par>
                                <p:cTn id="215" presetID="0" presetClass="path" presetSubtype="0" fill="hold" grpId="0" nodeType="withEffect">
                                  <p:stCondLst>
                                    <p:cond delay="9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6" dur="10000" fill="hold"/>
                                        <p:tgtEl>
                                          <p:spTgt spid="148"/>
                                        </p:tgtEl>
                                        <p:attrNameLst>
                                          <p:attrName>ppt_x</p:attrName>
                                          <p:attrName>ppt_y</p:attrName>
                                        </p:attrNameLst>
                                      </p:cBhvr>
                                      <p:rCtr x="31319" y="18981"/>
                                    </p:animMotion>
                                  </p:childTnLst>
                                </p:cTn>
                              </p:par>
                              <p:par>
                                <p:cTn id="217" presetID="1" presetClass="entr" presetSubtype="0" fill="hold" grpId="1" nodeType="withEffect">
                                  <p:stCondLst>
                                    <p:cond delay="9900"/>
                                  </p:stCondLst>
                                  <p:childTnLst>
                                    <p:set>
                                      <p:cBhvr>
                                        <p:cTn id="218" dur="1" fill="hold">
                                          <p:stCondLst>
                                            <p:cond delay="0"/>
                                          </p:stCondLst>
                                        </p:cTn>
                                        <p:tgtEl>
                                          <p:spTgt spid="149"/>
                                        </p:tgtEl>
                                        <p:attrNameLst>
                                          <p:attrName>style.visibility</p:attrName>
                                        </p:attrNameLst>
                                      </p:cBhvr>
                                      <p:to>
                                        <p:strVal val="visible"/>
                                      </p:to>
                                    </p:set>
                                  </p:childTnLst>
                                </p:cTn>
                              </p:par>
                              <p:par>
                                <p:cTn id="219" presetID="1" presetClass="exit" presetSubtype="0" fill="hold" grpId="1" nodeType="withEffect">
                                  <p:stCondLst>
                                    <p:cond delay="10000"/>
                                  </p:stCondLst>
                                  <p:childTnLst>
                                    <p:set>
                                      <p:cBhvr>
                                        <p:cTn id="220" dur="1" fill="hold">
                                          <p:stCondLst>
                                            <p:cond delay="0"/>
                                          </p:stCondLst>
                                        </p:cTn>
                                        <p:tgtEl>
                                          <p:spTgt spid="44"/>
                                        </p:tgtEl>
                                        <p:attrNameLst>
                                          <p:attrName>style.visibility</p:attrName>
                                        </p:attrNameLst>
                                      </p:cBhvr>
                                      <p:to>
                                        <p:strVal val="hidden"/>
                                      </p:to>
                                    </p:set>
                                  </p:childTnLst>
                                </p:cTn>
                              </p:par>
                              <p:par>
                                <p:cTn id="221" presetID="1" presetClass="exit" presetSubtype="0" fill="hold" grpId="1" nodeType="withEffect">
                                  <p:stCondLst>
                                    <p:cond delay="10000"/>
                                  </p:stCondLst>
                                  <p:childTnLst>
                                    <p:set>
                                      <p:cBhvr>
                                        <p:cTn id="222" dur="1" fill="hold">
                                          <p:stCondLst>
                                            <p:cond delay="0"/>
                                          </p:stCondLst>
                                        </p:cTn>
                                        <p:tgtEl>
                                          <p:spTgt spid="50"/>
                                        </p:tgtEl>
                                        <p:attrNameLst>
                                          <p:attrName>style.visibility</p:attrName>
                                        </p:attrNameLst>
                                      </p:cBhvr>
                                      <p:to>
                                        <p:strVal val="hidden"/>
                                      </p:to>
                                    </p:set>
                                  </p:childTnLst>
                                </p:cTn>
                              </p:par>
                              <p:par>
                                <p:cTn id="223" presetID="1" presetClass="exit" presetSubtype="0" fill="hold" grpId="1" nodeType="withEffect">
                                  <p:stCondLst>
                                    <p:cond delay="10000"/>
                                  </p:stCondLst>
                                  <p:childTnLst>
                                    <p:set>
                                      <p:cBhvr>
                                        <p:cTn id="224" dur="1" fill="hold">
                                          <p:stCondLst>
                                            <p:cond delay="0"/>
                                          </p:stCondLst>
                                        </p:cTn>
                                        <p:tgtEl>
                                          <p:spTgt spid="51"/>
                                        </p:tgtEl>
                                        <p:attrNameLst>
                                          <p:attrName>style.visibility</p:attrName>
                                        </p:attrNameLst>
                                      </p:cBhvr>
                                      <p:to>
                                        <p:strVal val="hidden"/>
                                      </p:to>
                                    </p:set>
                                  </p:childTnLst>
                                </p:cTn>
                              </p:par>
                              <p:par>
                                <p:cTn id="225" presetID="1" presetClass="exit" presetSubtype="0" fill="hold" grpId="1" nodeType="withEffect">
                                  <p:stCondLst>
                                    <p:cond delay="10000"/>
                                  </p:stCondLst>
                                  <p:childTnLst>
                                    <p:set>
                                      <p:cBhvr>
                                        <p:cTn id="226" dur="1" fill="hold">
                                          <p:stCondLst>
                                            <p:cond delay="0"/>
                                          </p:stCondLst>
                                        </p:cTn>
                                        <p:tgtEl>
                                          <p:spTgt spid="52"/>
                                        </p:tgtEl>
                                        <p:attrNameLst>
                                          <p:attrName>style.visibility</p:attrName>
                                        </p:attrNameLst>
                                      </p:cBhvr>
                                      <p:to>
                                        <p:strVal val="hidden"/>
                                      </p:to>
                                    </p:set>
                                  </p:childTnLst>
                                </p:cTn>
                              </p:par>
                              <p:par>
                                <p:cTn id="227" presetID="1" presetClass="exit" presetSubtype="0" fill="hold" grpId="1" nodeType="withEffect">
                                  <p:stCondLst>
                                    <p:cond delay="10000"/>
                                  </p:stCondLst>
                                  <p:childTnLst>
                                    <p:set>
                                      <p:cBhvr>
                                        <p:cTn id="228" dur="1" fill="hold">
                                          <p:stCondLst>
                                            <p:cond delay="0"/>
                                          </p:stCondLst>
                                        </p:cTn>
                                        <p:tgtEl>
                                          <p:spTgt spid="53"/>
                                        </p:tgtEl>
                                        <p:attrNameLst>
                                          <p:attrName>style.visibility</p:attrName>
                                        </p:attrNameLst>
                                      </p:cBhvr>
                                      <p:to>
                                        <p:strVal val="hidden"/>
                                      </p:to>
                                    </p:set>
                                  </p:childTnLst>
                                </p:cTn>
                              </p:par>
                              <p:par>
                                <p:cTn id="229" presetID="1" presetClass="exit" presetSubtype="0" fill="hold" grpId="1" nodeType="withEffect">
                                  <p:stCondLst>
                                    <p:cond delay="10000"/>
                                  </p:stCondLst>
                                  <p:childTnLst>
                                    <p:set>
                                      <p:cBhvr>
                                        <p:cTn id="230" dur="1" fill="hold">
                                          <p:stCondLst>
                                            <p:cond delay="0"/>
                                          </p:stCondLst>
                                        </p:cTn>
                                        <p:tgtEl>
                                          <p:spTgt spid="54"/>
                                        </p:tgtEl>
                                        <p:attrNameLst>
                                          <p:attrName>style.visibility</p:attrName>
                                        </p:attrNameLst>
                                      </p:cBhvr>
                                      <p:to>
                                        <p:strVal val="hidden"/>
                                      </p:to>
                                    </p:set>
                                  </p:childTnLst>
                                </p:cTn>
                              </p:par>
                              <p:par>
                                <p:cTn id="231" presetID="1" presetClass="exit" presetSubtype="0" fill="hold" grpId="1" nodeType="withEffect">
                                  <p:stCondLst>
                                    <p:cond delay="10000"/>
                                  </p:stCondLst>
                                  <p:childTnLst>
                                    <p:set>
                                      <p:cBhvr>
                                        <p:cTn id="232" dur="1" fill="hold">
                                          <p:stCondLst>
                                            <p:cond delay="0"/>
                                          </p:stCondLst>
                                        </p:cTn>
                                        <p:tgtEl>
                                          <p:spTgt spid="55"/>
                                        </p:tgtEl>
                                        <p:attrNameLst>
                                          <p:attrName>style.visibility</p:attrName>
                                        </p:attrNameLst>
                                      </p:cBhvr>
                                      <p:to>
                                        <p:strVal val="hidden"/>
                                      </p:to>
                                    </p:set>
                                  </p:childTnLst>
                                </p:cTn>
                              </p:par>
                              <p:par>
                                <p:cTn id="233" presetID="1" presetClass="exit" presetSubtype="0" fill="hold" grpId="1" nodeType="withEffect">
                                  <p:stCondLst>
                                    <p:cond delay="10000"/>
                                  </p:stCondLst>
                                  <p:childTnLst>
                                    <p:set>
                                      <p:cBhvr>
                                        <p:cTn id="234" dur="1" fill="hold">
                                          <p:stCondLst>
                                            <p:cond delay="0"/>
                                          </p:stCondLst>
                                        </p:cTn>
                                        <p:tgtEl>
                                          <p:spTgt spid="56"/>
                                        </p:tgtEl>
                                        <p:attrNameLst>
                                          <p:attrName>style.visibility</p:attrName>
                                        </p:attrNameLst>
                                      </p:cBhvr>
                                      <p:to>
                                        <p:strVal val="hidden"/>
                                      </p:to>
                                    </p:set>
                                  </p:childTnLst>
                                </p:cTn>
                              </p:par>
                              <p:par>
                                <p:cTn id="235" presetID="1" presetClass="exit" presetSubtype="0" fill="hold" grpId="1" nodeType="withEffect">
                                  <p:stCondLst>
                                    <p:cond delay="10000"/>
                                  </p:stCondLst>
                                  <p:childTnLst>
                                    <p:set>
                                      <p:cBhvr>
                                        <p:cTn id="236" dur="1" fill="hold">
                                          <p:stCondLst>
                                            <p:cond delay="0"/>
                                          </p:stCondLst>
                                        </p:cTn>
                                        <p:tgtEl>
                                          <p:spTgt spid="57"/>
                                        </p:tgtEl>
                                        <p:attrNameLst>
                                          <p:attrName>style.visibility</p:attrName>
                                        </p:attrNameLst>
                                      </p:cBhvr>
                                      <p:to>
                                        <p:strVal val="hidden"/>
                                      </p:to>
                                    </p:set>
                                  </p:childTnLst>
                                </p:cTn>
                              </p:par>
                              <p:par>
                                <p:cTn id="237" presetID="1" presetClass="exit" presetSubtype="0" fill="hold" grpId="1" nodeType="withEffect">
                                  <p:stCondLst>
                                    <p:cond delay="10000"/>
                                  </p:stCondLst>
                                  <p:childTnLst>
                                    <p:set>
                                      <p:cBhvr>
                                        <p:cTn id="238" dur="1" fill="hold">
                                          <p:stCondLst>
                                            <p:cond delay="0"/>
                                          </p:stCondLst>
                                        </p:cTn>
                                        <p:tgtEl>
                                          <p:spTgt spid="58"/>
                                        </p:tgtEl>
                                        <p:attrNameLst>
                                          <p:attrName>style.visibility</p:attrName>
                                        </p:attrNameLst>
                                      </p:cBhvr>
                                      <p:to>
                                        <p:strVal val="hidden"/>
                                      </p:to>
                                    </p:set>
                                  </p:childTnLst>
                                </p:cTn>
                              </p:par>
                              <p:par>
                                <p:cTn id="239" presetID="1" presetClass="exit" presetSubtype="0" fill="hold" grpId="1" nodeType="withEffect">
                                  <p:stCondLst>
                                    <p:cond delay="10000"/>
                                  </p:stCondLst>
                                  <p:childTnLst>
                                    <p:set>
                                      <p:cBhvr>
                                        <p:cTn id="240" dur="1" fill="hold">
                                          <p:stCondLst>
                                            <p:cond delay="0"/>
                                          </p:stCondLst>
                                        </p:cTn>
                                        <p:tgtEl>
                                          <p:spTgt spid="59"/>
                                        </p:tgtEl>
                                        <p:attrNameLst>
                                          <p:attrName>style.visibility</p:attrName>
                                        </p:attrNameLst>
                                      </p:cBhvr>
                                      <p:to>
                                        <p:strVal val="hidden"/>
                                      </p:to>
                                    </p:set>
                                  </p:childTnLst>
                                </p:cTn>
                              </p:par>
                              <p:par>
                                <p:cTn id="241" presetID="1" presetClass="exit" presetSubtype="0" fill="hold" grpId="1" nodeType="withEffect">
                                  <p:stCondLst>
                                    <p:cond delay="10000"/>
                                  </p:stCondLst>
                                  <p:childTnLst>
                                    <p:set>
                                      <p:cBhvr>
                                        <p:cTn id="242" dur="1" fill="hold">
                                          <p:stCondLst>
                                            <p:cond delay="0"/>
                                          </p:stCondLst>
                                        </p:cTn>
                                        <p:tgtEl>
                                          <p:spTgt spid="60"/>
                                        </p:tgtEl>
                                        <p:attrNameLst>
                                          <p:attrName>style.visibility</p:attrName>
                                        </p:attrNameLst>
                                      </p:cBhvr>
                                      <p:to>
                                        <p:strVal val="hidden"/>
                                      </p:to>
                                    </p:set>
                                  </p:childTnLst>
                                </p:cTn>
                              </p:par>
                              <p:par>
                                <p:cTn id="243" presetID="1" presetClass="exit" presetSubtype="0" fill="hold" grpId="1" nodeType="withEffect">
                                  <p:stCondLst>
                                    <p:cond delay="10000"/>
                                  </p:stCondLst>
                                  <p:childTnLst>
                                    <p:set>
                                      <p:cBhvr>
                                        <p:cTn id="244" dur="1" fill="hold">
                                          <p:stCondLst>
                                            <p:cond delay="0"/>
                                          </p:stCondLst>
                                        </p:cTn>
                                        <p:tgtEl>
                                          <p:spTgt spid="61"/>
                                        </p:tgtEl>
                                        <p:attrNameLst>
                                          <p:attrName>style.visibility</p:attrName>
                                        </p:attrNameLst>
                                      </p:cBhvr>
                                      <p:to>
                                        <p:strVal val="hidden"/>
                                      </p:to>
                                    </p:set>
                                  </p:childTnLst>
                                </p:cTn>
                              </p:par>
                              <p:par>
                                <p:cTn id="245" presetID="1" presetClass="exit" presetSubtype="0" fill="hold" grpId="1" nodeType="withEffect">
                                  <p:stCondLst>
                                    <p:cond delay="10000"/>
                                  </p:stCondLst>
                                  <p:childTnLst>
                                    <p:set>
                                      <p:cBhvr>
                                        <p:cTn id="246" dur="1" fill="hold">
                                          <p:stCondLst>
                                            <p:cond delay="0"/>
                                          </p:stCondLst>
                                        </p:cTn>
                                        <p:tgtEl>
                                          <p:spTgt spid="62"/>
                                        </p:tgtEl>
                                        <p:attrNameLst>
                                          <p:attrName>style.visibility</p:attrName>
                                        </p:attrNameLst>
                                      </p:cBhvr>
                                      <p:to>
                                        <p:strVal val="hidden"/>
                                      </p:to>
                                    </p:set>
                                  </p:childTnLst>
                                </p:cTn>
                              </p:par>
                              <p:par>
                                <p:cTn id="247" presetID="1" presetClass="exit" presetSubtype="0" fill="hold" grpId="1" nodeType="withEffect">
                                  <p:stCondLst>
                                    <p:cond delay="10000"/>
                                  </p:stCondLst>
                                  <p:childTnLst>
                                    <p:set>
                                      <p:cBhvr>
                                        <p:cTn id="248" dur="1" fill="hold">
                                          <p:stCondLst>
                                            <p:cond delay="0"/>
                                          </p:stCondLst>
                                        </p:cTn>
                                        <p:tgtEl>
                                          <p:spTgt spid="63"/>
                                        </p:tgtEl>
                                        <p:attrNameLst>
                                          <p:attrName>style.visibility</p:attrName>
                                        </p:attrNameLst>
                                      </p:cBhvr>
                                      <p:to>
                                        <p:strVal val="hidden"/>
                                      </p:to>
                                    </p:set>
                                  </p:childTnLst>
                                </p:cTn>
                              </p:par>
                              <p:par>
                                <p:cTn id="249" presetID="1" presetClass="exit" presetSubtype="0" fill="hold" grpId="1" nodeType="withEffect">
                                  <p:stCondLst>
                                    <p:cond delay="10000"/>
                                  </p:stCondLst>
                                  <p:childTnLst>
                                    <p:set>
                                      <p:cBhvr>
                                        <p:cTn id="250" dur="1" fill="hold">
                                          <p:stCondLst>
                                            <p:cond delay="0"/>
                                          </p:stCondLst>
                                        </p:cTn>
                                        <p:tgtEl>
                                          <p:spTgt spid="64"/>
                                        </p:tgtEl>
                                        <p:attrNameLst>
                                          <p:attrName>style.visibility</p:attrName>
                                        </p:attrNameLst>
                                      </p:cBhvr>
                                      <p:to>
                                        <p:strVal val="hidden"/>
                                      </p:to>
                                    </p:set>
                                  </p:childTnLst>
                                </p:cTn>
                              </p:par>
                              <p:par>
                                <p:cTn id="251" presetID="1" presetClass="exit" presetSubtype="0" fill="hold" grpId="1" nodeType="withEffect">
                                  <p:stCondLst>
                                    <p:cond delay="10000"/>
                                  </p:stCondLst>
                                  <p:childTnLst>
                                    <p:set>
                                      <p:cBhvr>
                                        <p:cTn id="252" dur="1" fill="hold">
                                          <p:stCondLst>
                                            <p:cond delay="0"/>
                                          </p:stCondLst>
                                        </p:cTn>
                                        <p:tgtEl>
                                          <p:spTgt spid="65"/>
                                        </p:tgtEl>
                                        <p:attrNameLst>
                                          <p:attrName>style.visibility</p:attrName>
                                        </p:attrNameLst>
                                      </p:cBhvr>
                                      <p:to>
                                        <p:strVal val="hidden"/>
                                      </p:to>
                                    </p:set>
                                  </p:childTnLst>
                                </p:cTn>
                              </p:par>
                              <p:par>
                                <p:cTn id="253" presetID="1" presetClass="exit" presetSubtype="0" fill="hold" grpId="1" nodeType="withEffect">
                                  <p:stCondLst>
                                    <p:cond delay="10000"/>
                                  </p:stCondLst>
                                  <p:childTnLst>
                                    <p:set>
                                      <p:cBhvr>
                                        <p:cTn id="254" dur="1" fill="hold">
                                          <p:stCondLst>
                                            <p:cond delay="0"/>
                                          </p:stCondLst>
                                        </p:cTn>
                                        <p:tgtEl>
                                          <p:spTgt spid="66"/>
                                        </p:tgtEl>
                                        <p:attrNameLst>
                                          <p:attrName>style.visibility</p:attrName>
                                        </p:attrNameLst>
                                      </p:cBhvr>
                                      <p:to>
                                        <p:strVal val="hidden"/>
                                      </p:to>
                                    </p:set>
                                  </p:childTnLst>
                                </p:cTn>
                              </p:par>
                              <p:par>
                                <p:cTn id="255" presetID="1" presetClass="exit" presetSubtype="0" fill="hold" grpId="1" nodeType="withEffect">
                                  <p:stCondLst>
                                    <p:cond delay="10000"/>
                                  </p:stCondLst>
                                  <p:childTnLst>
                                    <p:set>
                                      <p:cBhvr>
                                        <p:cTn id="256" dur="1" fill="hold">
                                          <p:stCondLst>
                                            <p:cond delay="0"/>
                                          </p:stCondLst>
                                        </p:cTn>
                                        <p:tgtEl>
                                          <p:spTgt spid="67"/>
                                        </p:tgtEl>
                                        <p:attrNameLst>
                                          <p:attrName>style.visibility</p:attrName>
                                        </p:attrNameLst>
                                      </p:cBhvr>
                                      <p:to>
                                        <p:strVal val="hidden"/>
                                      </p:to>
                                    </p:set>
                                  </p:childTnLst>
                                </p:cTn>
                              </p:par>
                              <p:par>
                                <p:cTn id="257" presetID="1" presetClass="exit" presetSubtype="0" fill="hold" grpId="1" nodeType="withEffect">
                                  <p:stCondLst>
                                    <p:cond delay="10000"/>
                                  </p:stCondLst>
                                  <p:childTnLst>
                                    <p:set>
                                      <p:cBhvr>
                                        <p:cTn id="258" dur="1" fill="hold">
                                          <p:stCondLst>
                                            <p:cond delay="0"/>
                                          </p:stCondLst>
                                        </p:cTn>
                                        <p:tgtEl>
                                          <p:spTgt spid="68"/>
                                        </p:tgtEl>
                                        <p:attrNameLst>
                                          <p:attrName>style.visibility</p:attrName>
                                        </p:attrNameLst>
                                      </p:cBhvr>
                                      <p:to>
                                        <p:strVal val="hidden"/>
                                      </p:to>
                                    </p:set>
                                  </p:childTnLst>
                                </p:cTn>
                              </p:par>
                              <p:par>
                                <p:cTn id="259" presetID="1" presetClass="exit" presetSubtype="0" fill="hold" grpId="1" nodeType="withEffect">
                                  <p:stCondLst>
                                    <p:cond delay="10000"/>
                                  </p:stCondLst>
                                  <p:childTnLst>
                                    <p:set>
                                      <p:cBhvr>
                                        <p:cTn id="260" dur="1" fill="hold">
                                          <p:stCondLst>
                                            <p:cond delay="0"/>
                                          </p:stCondLst>
                                        </p:cTn>
                                        <p:tgtEl>
                                          <p:spTgt spid="69"/>
                                        </p:tgtEl>
                                        <p:attrNameLst>
                                          <p:attrName>style.visibility</p:attrName>
                                        </p:attrNameLst>
                                      </p:cBhvr>
                                      <p:to>
                                        <p:strVal val="hidden"/>
                                      </p:to>
                                    </p:set>
                                  </p:childTnLst>
                                </p:cTn>
                              </p:par>
                              <p:par>
                                <p:cTn id="261" presetID="1" presetClass="exit" presetSubtype="0" fill="hold" grpId="1" nodeType="withEffect">
                                  <p:stCondLst>
                                    <p:cond delay="10000"/>
                                  </p:stCondLst>
                                  <p:childTnLst>
                                    <p:set>
                                      <p:cBhvr>
                                        <p:cTn id="262" dur="1" fill="hold">
                                          <p:stCondLst>
                                            <p:cond delay="0"/>
                                          </p:stCondLst>
                                        </p:cTn>
                                        <p:tgtEl>
                                          <p:spTgt spid="70"/>
                                        </p:tgtEl>
                                        <p:attrNameLst>
                                          <p:attrName>style.visibility</p:attrName>
                                        </p:attrNameLst>
                                      </p:cBhvr>
                                      <p:to>
                                        <p:strVal val="hidden"/>
                                      </p:to>
                                    </p:set>
                                  </p:childTnLst>
                                </p:cTn>
                              </p:par>
                              <p:par>
                                <p:cTn id="263" presetID="1" presetClass="exit" presetSubtype="0" fill="hold" grpId="1" nodeType="withEffect">
                                  <p:stCondLst>
                                    <p:cond delay="10000"/>
                                  </p:stCondLst>
                                  <p:childTnLst>
                                    <p:set>
                                      <p:cBhvr>
                                        <p:cTn id="264" dur="1" fill="hold">
                                          <p:stCondLst>
                                            <p:cond delay="0"/>
                                          </p:stCondLst>
                                        </p:cTn>
                                        <p:tgtEl>
                                          <p:spTgt spid="71"/>
                                        </p:tgtEl>
                                        <p:attrNameLst>
                                          <p:attrName>style.visibility</p:attrName>
                                        </p:attrNameLst>
                                      </p:cBhvr>
                                      <p:to>
                                        <p:strVal val="hidden"/>
                                      </p:to>
                                    </p:set>
                                  </p:childTnLst>
                                </p:cTn>
                              </p:par>
                              <p:par>
                                <p:cTn id="265" presetID="1" presetClass="exit" presetSubtype="0" fill="hold" grpId="1" nodeType="withEffect">
                                  <p:stCondLst>
                                    <p:cond delay="10000"/>
                                  </p:stCondLst>
                                  <p:childTnLst>
                                    <p:set>
                                      <p:cBhvr>
                                        <p:cTn id="266" dur="1" fill="hold">
                                          <p:stCondLst>
                                            <p:cond delay="0"/>
                                          </p:stCondLst>
                                        </p:cTn>
                                        <p:tgtEl>
                                          <p:spTgt spid="72"/>
                                        </p:tgtEl>
                                        <p:attrNameLst>
                                          <p:attrName>style.visibility</p:attrName>
                                        </p:attrNameLst>
                                      </p:cBhvr>
                                      <p:to>
                                        <p:strVal val="hidden"/>
                                      </p:to>
                                    </p:set>
                                  </p:childTnLst>
                                </p:cTn>
                              </p:par>
                              <p:par>
                                <p:cTn id="267" presetID="1" presetClass="exit" presetSubtype="0" fill="hold" grpId="1" nodeType="withEffect">
                                  <p:stCondLst>
                                    <p:cond delay="10000"/>
                                  </p:stCondLst>
                                  <p:childTnLst>
                                    <p:set>
                                      <p:cBhvr>
                                        <p:cTn id="268" dur="1" fill="hold">
                                          <p:stCondLst>
                                            <p:cond delay="0"/>
                                          </p:stCondLst>
                                        </p:cTn>
                                        <p:tgtEl>
                                          <p:spTgt spid="73"/>
                                        </p:tgtEl>
                                        <p:attrNameLst>
                                          <p:attrName>style.visibility</p:attrName>
                                        </p:attrNameLst>
                                      </p:cBhvr>
                                      <p:to>
                                        <p:strVal val="hidden"/>
                                      </p:to>
                                    </p:set>
                                  </p:childTnLst>
                                </p:cTn>
                              </p:par>
                              <p:par>
                                <p:cTn id="269" presetID="1" presetClass="exit" presetSubtype="0" fill="hold" grpId="1" nodeType="withEffect">
                                  <p:stCondLst>
                                    <p:cond delay="10000"/>
                                  </p:stCondLst>
                                  <p:childTnLst>
                                    <p:set>
                                      <p:cBhvr>
                                        <p:cTn id="270" dur="1" fill="hold">
                                          <p:stCondLst>
                                            <p:cond delay="0"/>
                                          </p:stCondLst>
                                        </p:cTn>
                                        <p:tgtEl>
                                          <p:spTgt spid="74"/>
                                        </p:tgtEl>
                                        <p:attrNameLst>
                                          <p:attrName>style.visibility</p:attrName>
                                        </p:attrNameLst>
                                      </p:cBhvr>
                                      <p:to>
                                        <p:strVal val="hidden"/>
                                      </p:to>
                                    </p:set>
                                  </p:childTnLst>
                                </p:cTn>
                              </p:par>
                              <p:par>
                                <p:cTn id="271" presetID="1" presetClass="exit" presetSubtype="0" fill="hold" grpId="1" nodeType="withEffect">
                                  <p:stCondLst>
                                    <p:cond delay="10000"/>
                                  </p:stCondLst>
                                  <p:childTnLst>
                                    <p:set>
                                      <p:cBhvr>
                                        <p:cTn id="272" dur="1" fill="hold">
                                          <p:stCondLst>
                                            <p:cond delay="0"/>
                                          </p:stCondLst>
                                        </p:cTn>
                                        <p:tgtEl>
                                          <p:spTgt spid="75"/>
                                        </p:tgtEl>
                                        <p:attrNameLst>
                                          <p:attrName>style.visibility</p:attrName>
                                        </p:attrNameLst>
                                      </p:cBhvr>
                                      <p:to>
                                        <p:strVal val="hidden"/>
                                      </p:to>
                                    </p:set>
                                  </p:childTnLst>
                                </p:cTn>
                              </p:par>
                              <p:par>
                                <p:cTn id="273" presetID="1" presetClass="exit" presetSubtype="0" fill="hold" grpId="1" nodeType="withEffect">
                                  <p:stCondLst>
                                    <p:cond delay="10000"/>
                                  </p:stCondLst>
                                  <p:childTnLst>
                                    <p:set>
                                      <p:cBhvr>
                                        <p:cTn id="274" dur="1" fill="hold">
                                          <p:stCondLst>
                                            <p:cond delay="0"/>
                                          </p:stCondLst>
                                        </p:cTn>
                                        <p:tgtEl>
                                          <p:spTgt spid="76"/>
                                        </p:tgtEl>
                                        <p:attrNameLst>
                                          <p:attrName>style.visibility</p:attrName>
                                        </p:attrNameLst>
                                      </p:cBhvr>
                                      <p:to>
                                        <p:strVal val="hidden"/>
                                      </p:to>
                                    </p:set>
                                  </p:childTnLst>
                                </p:cTn>
                              </p:par>
                              <p:par>
                                <p:cTn id="275" presetID="1" presetClass="exit" presetSubtype="0" fill="hold" grpId="1" nodeType="withEffect">
                                  <p:stCondLst>
                                    <p:cond delay="10000"/>
                                  </p:stCondLst>
                                  <p:childTnLst>
                                    <p:set>
                                      <p:cBhvr>
                                        <p:cTn id="276" dur="1" fill="hold">
                                          <p:stCondLst>
                                            <p:cond delay="0"/>
                                          </p:stCondLst>
                                        </p:cTn>
                                        <p:tgtEl>
                                          <p:spTgt spid="77"/>
                                        </p:tgtEl>
                                        <p:attrNameLst>
                                          <p:attrName>style.visibility</p:attrName>
                                        </p:attrNameLst>
                                      </p:cBhvr>
                                      <p:to>
                                        <p:strVal val="hidden"/>
                                      </p:to>
                                    </p:set>
                                  </p:childTnLst>
                                </p:cTn>
                              </p:par>
                              <p:par>
                                <p:cTn id="277" presetID="1" presetClass="exit" presetSubtype="0" fill="hold" grpId="1" nodeType="withEffect">
                                  <p:stCondLst>
                                    <p:cond delay="10000"/>
                                  </p:stCondLst>
                                  <p:childTnLst>
                                    <p:set>
                                      <p:cBhvr>
                                        <p:cTn id="278" dur="1" fill="hold">
                                          <p:stCondLst>
                                            <p:cond delay="0"/>
                                          </p:stCondLst>
                                        </p:cTn>
                                        <p:tgtEl>
                                          <p:spTgt spid="78"/>
                                        </p:tgtEl>
                                        <p:attrNameLst>
                                          <p:attrName>style.visibility</p:attrName>
                                        </p:attrNameLst>
                                      </p:cBhvr>
                                      <p:to>
                                        <p:strVal val="hidden"/>
                                      </p:to>
                                    </p:set>
                                  </p:childTnLst>
                                </p:cTn>
                              </p:par>
                              <p:par>
                                <p:cTn id="279" presetID="1" presetClass="exit" presetSubtype="0" fill="hold" grpId="1" nodeType="withEffect">
                                  <p:stCondLst>
                                    <p:cond delay="10000"/>
                                  </p:stCondLst>
                                  <p:childTnLst>
                                    <p:set>
                                      <p:cBhvr>
                                        <p:cTn id="280" dur="1" fill="hold">
                                          <p:stCondLst>
                                            <p:cond delay="0"/>
                                          </p:stCondLst>
                                        </p:cTn>
                                        <p:tgtEl>
                                          <p:spTgt spid="79"/>
                                        </p:tgtEl>
                                        <p:attrNameLst>
                                          <p:attrName>style.visibility</p:attrName>
                                        </p:attrNameLst>
                                      </p:cBhvr>
                                      <p:to>
                                        <p:strVal val="hidden"/>
                                      </p:to>
                                    </p:set>
                                  </p:childTnLst>
                                </p:cTn>
                              </p:par>
                              <p:par>
                                <p:cTn id="281" presetID="1" presetClass="exit" presetSubtype="0" fill="hold" grpId="1" nodeType="withEffect">
                                  <p:stCondLst>
                                    <p:cond delay="10000"/>
                                  </p:stCondLst>
                                  <p:childTnLst>
                                    <p:set>
                                      <p:cBhvr>
                                        <p:cTn id="282" dur="1" fill="hold">
                                          <p:stCondLst>
                                            <p:cond delay="0"/>
                                          </p:stCondLst>
                                        </p:cTn>
                                        <p:tgtEl>
                                          <p:spTgt spid="80"/>
                                        </p:tgtEl>
                                        <p:attrNameLst>
                                          <p:attrName>style.visibility</p:attrName>
                                        </p:attrNameLst>
                                      </p:cBhvr>
                                      <p:to>
                                        <p:strVal val="hidden"/>
                                      </p:to>
                                    </p:set>
                                  </p:childTnLst>
                                </p:cTn>
                              </p:par>
                              <p:par>
                                <p:cTn id="283" presetID="1" presetClass="exit" presetSubtype="0" fill="hold" grpId="1" nodeType="withEffect">
                                  <p:stCondLst>
                                    <p:cond delay="10000"/>
                                  </p:stCondLst>
                                  <p:childTnLst>
                                    <p:set>
                                      <p:cBhvr>
                                        <p:cTn id="284" dur="1" fill="hold">
                                          <p:stCondLst>
                                            <p:cond delay="0"/>
                                          </p:stCondLst>
                                        </p:cTn>
                                        <p:tgtEl>
                                          <p:spTgt spid="81"/>
                                        </p:tgtEl>
                                        <p:attrNameLst>
                                          <p:attrName>style.visibility</p:attrName>
                                        </p:attrNameLst>
                                      </p:cBhvr>
                                      <p:to>
                                        <p:strVal val="hidden"/>
                                      </p:to>
                                    </p:set>
                                  </p:childTnLst>
                                </p:cTn>
                              </p:par>
                              <p:par>
                                <p:cTn id="285" presetID="1" presetClass="exit" presetSubtype="0" fill="hold" grpId="1" nodeType="withEffect">
                                  <p:stCondLst>
                                    <p:cond delay="10000"/>
                                  </p:stCondLst>
                                  <p:childTnLst>
                                    <p:set>
                                      <p:cBhvr>
                                        <p:cTn id="286" dur="1" fill="hold">
                                          <p:stCondLst>
                                            <p:cond delay="0"/>
                                          </p:stCondLst>
                                        </p:cTn>
                                        <p:tgtEl>
                                          <p:spTgt spid="82"/>
                                        </p:tgtEl>
                                        <p:attrNameLst>
                                          <p:attrName>style.visibility</p:attrName>
                                        </p:attrNameLst>
                                      </p:cBhvr>
                                      <p:to>
                                        <p:strVal val="hidden"/>
                                      </p:to>
                                    </p:set>
                                  </p:childTnLst>
                                </p:cTn>
                              </p:par>
                              <p:par>
                                <p:cTn id="287" presetID="1" presetClass="exit" presetSubtype="0" fill="hold" grpId="1" nodeType="withEffect">
                                  <p:stCondLst>
                                    <p:cond delay="10000"/>
                                  </p:stCondLst>
                                  <p:childTnLst>
                                    <p:set>
                                      <p:cBhvr>
                                        <p:cTn id="288" dur="1" fill="hold">
                                          <p:stCondLst>
                                            <p:cond delay="0"/>
                                          </p:stCondLst>
                                        </p:cTn>
                                        <p:tgtEl>
                                          <p:spTgt spid="83"/>
                                        </p:tgtEl>
                                        <p:attrNameLst>
                                          <p:attrName>style.visibility</p:attrName>
                                        </p:attrNameLst>
                                      </p:cBhvr>
                                      <p:to>
                                        <p:strVal val="hidden"/>
                                      </p:to>
                                    </p:set>
                                  </p:childTnLst>
                                </p:cTn>
                              </p:par>
                              <p:par>
                                <p:cTn id="289" presetID="1" presetClass="exit" presetSubtype="0" fill="hold" grpId="1" nodeType="withEffect">
                                  <p:stCondLst>
                                    <p:cond delay="10000"/>
                                  </p:stCondLst>
                                  <p:childTnLst>
                                    <p:set>
                                      <p:cBhvr>
                                        <p:cTn id="290" dur="1" fill="hold">
                                          <p:stCondLst>
                                            <p:cond delay="0"/>
                                          </p:stCondLst>
                                        </p:cTn>
                                        <p:tgtEl>
                                          <p:spTgt spid="84"/>
                                        </p:tgtEl>
                                        <p:attrNameLst>
                                          <p:attrName>style.visibility</p:attrName>
                                        </p:attrNameLst>
                                      </p:cBhvr>
                                      <p:to>
                                        <p:strVal val="hidden"/>
                                      </p:to>
                                    </p:set>
                                  </p:childTnLst>
                                </p:cTn>
                              </p:par>
                              <p:par>
                                <p:cTn id="291" presetID="1" presetClass="exit" presetSubtype="0" fill="hold" grpId="1" nodeType="withEffect">
                                  <p:stCondLst>
                                    <p:cond delay="10000"/>
                                  </p:stCondLst>
                                  <p:childTnLst>
                                    <p:set>
                                      <p:cBhvr>
                                        <p:cTn id="292" dur="1" fill="hold">
                                          <p:stCondLst>
                                            <p:cond delay="0"/>
                                          </p:stCondLst>
                                        </p:cTn>
                                        <p:tgtEl>
                                          <p:spTgt spid="85"/>
                                        </p:tgtEl>
                                        <p:attrNameLst>
                                          <p:attrName>style.visibility</p:attrName>
                                        </p:attrNameLst>
                                      </p:cBhvr>
                                      <p:to>
                                        <p:strVal val="hidden"/>
                                      </p:to>
                                    </p:set>
                                  </p:childTnLst>
                                </p:cTn>
                              </p:par>
                              <p:par>
                                <p:cTn id="293" presetID="1" presetClass="exit" presetSubtype="0" fill="hold" grpId="1" nodeType="withEffect">
                                  <p:stCondLst>
                                    <p:cond delay="10000"/>
                                  </p:stCondLst>
                                  <p:childTnLst>
                                    <p:set>
                                      <p:cBhvr>
                                        <p:cTn id="294" dur="1" fill="hold">
                                          <p:stCondLst>
                                            <p:cond delay="0"/>
                                          </p:stCondLst>
                                        </p:cTn>
                                        <p:tgtEl>
                                          <p:spTgt spid="86"/>
                                        </p:tgtEl>
                                        <p:attrNameLst>
                                          <p:attrName>style.visibility</p:attrName>
                                        </p:attrNameLst>
                                      </p:cBhvr>
                                      <p:to>
                                        <p:strVal val="hidden"/>
                                      </p:to>
                                    </p:set>
                                  </p:childTnLst>
                                </p:cTn>
                              </p:par>
                              <p:par>
                                <p:cTn id="295" presetID="1" presetClass="exit" presetSubtype="0" fill="hold" grpId="1" nodeType="withEffect">
                                  <p:stCondLst>
                                    <p:cond delay="10000"/>
                                  </p:stCondLst>
                                  <p:childTnLst>
                                    <p:set>
                                      <p:cBhvr>
                                        <p:cTn id="296" dur="1" fill="hold">
                                          <p:stCondLst>
                                            <p:cond delay="0"/>
                                          </p:stCondLst>
                                        </p:cTn>
                                        <p:tgtEl>
                                          <p:spTgt spid="87"/>
                                        </p:tgtEl>
                                        <p:attrNameLst>
                                          <p:attrName>style.visibility</p:attrName>
                                        </p:attrNameLst>
                                      </p:cBhvr>
                                      <p:to>
                                        <p:strVal val="hidden"/>
                                      </p:to>
                                    </p:set>
                                  </p:childTnLst>
                                </p:cTn>
                              </p:par>
                              <p:par>
                                <p:cTn id="297" presetID="1" presetClass="exit" presetSubtype="0" fill="hold" grpId="1" nodeType="withEffect">
                                  <p:stCondLst>
                                    <p:cond delay="10000"/>
                                  </p:stCondLst>
                                  <p:childTnLst>
                                    <p:set>
                                      <p:cBhvr>
                                        <p:cTn id="298" dur="1" fill="hold">
                                          <p:stCondLst>
                                            <p:cond delay="0"/>
                                          </p:stCondLst>
                                        </p:cTn>
                                        <p:tgtEl>
                                          <p:spTgt spid="88"/>
                                        </p:tgtEl>
                                        <p:attrNameLst>
                                          <p:attrName>style.visibility</p:attrName>
                                        </p:attrNameLst>
                                      </p:cBhvr>
                                      <p:to>
                                        <p:strVal val="hidden"/>
                                      </p:to>
                                    </p:set>
                                  </p:childTnLst>
                                </p:cTn>
                              </p:par>
                              <p:par>
                                <p:cTn id="299" presetID="1" presetClass="exit" presetSubtype="0" fill="hold" grpId="1" nodeType="withEffect">
                                  <p:stCondLst>
                                    <p:cond delay="10000"/>
                                  </p:stCondLst>
                                  <p:childTnLst>
                                    <p:set>
                                      <p:cBhvr>
                                        <p:cTn id="300" dur="1" fill="hold">
                                          <p:stCondLst>
                                            <p:cond delay="0"/>
                                          </p:stCondLst>
                                        </p:cTn>
                                        <p:tgtEl>
                                          <p:spTgt spid="89"/>
                                        </p:tgtEl>
                                        <p:attrNameLst>
                                          <p:attrName>style.visibility</p:attrName>
                                        </p:attrNameLst>
                                      </p:cBhvr>
                                      <p:to>
                                        <p:strVal val="hidden"/>
                                      </p:to>
                                    </p:set>
                                  </p:childTnLst>
                                </p:cTn>
                              </p:par>
                              <p:par>
                                <p:cTn id="301" presetID="1" presetClass="exit" presetSubtype="0" fill="hold" grpId="1" nodeType="withEffect">
                                  <p:stCondLst>
                                    <p:cond delay="10000"/>
                                  </p:stCondLst>
                                  <p:childTnLst>
                                    <p:set>
                                      <p:cBhvr>
                                        <p:cTn id="302" dur="1" fill="hold">
                                          <p:stCondLst>
                                            <p:cond delay="0"/>
                                          </p:stCondLst>
                                        </p:cTn>
                                        <p:tgtEl>
                                          <p:spTgt spid="90"/>
                                        </p:tgtEl>
                                        <p:attrNameLst>
                                          <p:attrName>style.visibility</p:attrName>
                                        </p:attrNameLst>
                                      </p:cBhvr>
                                      <p:to>
                                        <p:strVal val="hidden"/>
                                      </p:to>
                                    </p:set>
                                  </p:childTnLst>
                                </p:cTn>
                              </p:par>
                              <p:par>
                                <p:cTn id="303" presetID="1" presetClass="exit" presetSubtype="0" fill="hold" grpId="1" nodeType="withEffect">
                                  <p:stCondLst>
                                    <p:cond delay="10000"/>
                                  </p:stCondLst>
                                  <p:childTnLst>
                                    <p:set>
                                      <p:cBhvr>
                                        <p:cTn id="304" dur="1" fill="hold">
                                          <p:stCondLst>
                                            <p:cond delay="0"/>
                                          </p:stCondLst>
                                        </p:cTn>
                                        <p:tgtEl>
                                          <p:spTgt spid="91"/>
                                        </p:tgtEl>
                                        <p:attrNameLst>
                                          <p:attrName>style.visibility</p:attrName>
                                        </p:attrNameLst>
                                      </p:cBhvr>
                                      <p:to>
                                        <p:strVal val="hidden"/>
                                      </p:to>
                                    </p:set>
                                  </p:childTnLst>
                                </p:cTn>
                              </p:par>
                              <p:par>
                                <p:cTn id="305" presetID="1" presetClass="exit" presetSubtype="0" fill="hold" grpId="1" nodeType="withEffect">
                                  <p:stCondLst>
                                    <p:cond delay="10000"/>
                                  </p:stCondLst>
                                  <p:childTnLst>
                                    <p:set>
                                      <p:cBhvr>
                                        <p:cTn id="306" dur="1" fill="hold">
                                          <p:stCondLst>
                                            <p:cond delay="0"/>
                                          </p:stCondLst>
                                        </p:cTn>
                                        <p:tgtEl>
                                          <p:spTgt spid="92"/>
                                        </p:tgtEl>
                                        <p:attrNameLst>
                                          <p:attrName>style.visibility</p:attrName>
                                        </p:attrNameLst>
                                      </p:cBhvr>
                                      <p:to>
                                        <p:strVal val="hidden"/>
                                      </p:to>
                                    </p:set>
                                  </p:childTnLst>
                                </p:cTn>
                              </p:par>
                              <p:par>
                                <p:cTn id="307" presetID="1" presetClass="exit" presetSubtype="0" fill="hold" grpId="1" nodeType="withEffect">
                                  <p:stCondLst>
                                    <p:cond delay="10000"/>
                                  </p:stCondLst>
                                  <p:childTnLst>
                                    <p:set>
                                      <p:cBhvr>
                                        <p:cTn id="308" dur="1" fill="hold">
                                          <p:stCondLst>
                                            <p:cond delay="0"/>
                                          </p:stCondLst>
                                        </p:cTn>
                                        <p:tgtEl>
                                          <p:spTgt spid="93"/>
                                        </p:tgtEl>
                                        <p:attrNameLst>
                                          <p:attrName>style.visibility</p:attrName>
                                        </p:attrNameLst>
                                      </p:cBhvr>
                                      <p:to>
                                        <p:strVal val="hidden"/>
                                      </p:to>
                                    </p:set>
                                  </p:childTnLst>
                                </p:cTn>
                              </p:par>
                              <p:par>
                                <p:cTn id="309" presetID="1" presetClass="exit" presetSubtype="0" fill="hold" grpId="1" nodeType="withEffect">
                                  <p:stCondLst>
                                    <p:cond delay="10000"/>
                                  </p:stCondLst>
                                  <p:childTnLst>
                                    <p:set>
                                      <p:cBhvr>
                                        <p:cTn id="310" dur="1" fill="hold">
                                          <p:stCondLst>
                                            <p:cond delay="0"/>
                                          </p:stCondLst>
                                        </p:cTn>
                                        <p:tgtEl>
                                          <p:spTgt spid="94"/>
                                        </p:tgtEl>
                                        <p:attrNameLst>
                                          <p:attrName>style.visibility</p:attrName>
                                        </p:attrNameLst>
                                      </p:cBhvr>
                                      <p:to>
                                        <p:strVal val="hidden"/>
                                      </p:to>
                                    </p:set>
                                  </p:childTnLst>
                                </p:cTn>
                              </p:par>
                              <p:par>
                                <p:cTn id="311" presetID="1" presetClass="exit" presetSubtype="0" fill="hold" grpId="1" nodeType="withEffect">
                                  <p:stCondLst>
                                    <p:cond delay="10000"/>
                                  </p:stCondLst>
                                  <p:childTnLst>
                                    <p:set>
                                      <p:cBhvr>
                                        <p:cTn id="312" dur="1" fill="hold">
                                          <p:stCondLst>
                                            <p:cond delay="0"/>
                                          </p:stCondLst>
                                        </p:cTn>
                                        <p:tgtEl>
                                          <p:spTgt spid="95"/>
                                        </p:tgtEl>
                                        <p:attrNameLst>
                                          <p:attrName>style.visibility</p:attrName>
                                        </p:attrNameLst>
                                      </p:cBhvr>
                                      <p:to>
                                        <p:strVal val="hidden"/>
                                      </p:to>
                                    </p:set>
                                  </p:childTnLst>
                                </p:cTn>
                              </p:par>
                              <p:par>
                                <p:cTn id="313" presetID="1" presetClass="exit" presetSubtype="0" fill="hold" grpId="1" nodeType="withEffect">
                                  <p:stCondLst>
                                    <p:cond delay="10000"/>
                                  </p:stCondLst>
                                  <p:childTnLst>
                                    <p:set>
                                      <p:cBhvr>
                                        <p:cTn id="314" dur="1" fill="hold">
                                          <p:stCondLst>
                                            <p:cond delay="0"/>
                                          </p:stCondLst>
                                        </p:cTn>
                                        <p:tgtEl>
                                          <p:spTgt spid="96"/>
                                        </p:tgtEl>
                                        <p:attrNameLst>
                                          <p:attrName>style.visibility</p:attrName>
                                        </p:attrNameLst>
                                      </p:cBhvr>
                                      <p:to>
                                        <p:strVal val="hidden"/>
                                      </p:to>
                                    </p:set>
                                  </p:childTnLst>
                                </p:cTn>
                              </p:par>
                              <p:par>
                                <p:cTn id="315" presetID="1" presetClass="exit" presetSubtype="0" fill="hold" grpId="1" nodeType="withEffect">
                                  <p:stCondLst>
                                    <p:cond delay="10000"/>
                                  </p:stCondLst>
                                  <p:childTnLst>
                                    <p:set>
                                      <p:cBhvr>
                                        <p:cTn id="316" dur="1" fill="hold">
                                          <p:stCondLst>
                                            <p:cond delay="0"/>
                                          </p:stCondLst>
                                        </p:cTn>
                                        <p:tgtEl>
                                          <p:spTgt spid="97"/>
                                        </p:tgtEl>
                                        <p:attrNameLst>
                                          <p:attrName>style.visibility</p:attrName>
                                        </p:attrNameLst>
                                      </p:cBhvr>
                                      <p:to>
                                        <p:strVal val="hidden"/>
                                      </p:to>
                                    </p:set>
                                  </p:childTnLst>
                                </p:cTn>
                              </p:par>
                              <p:par>
                                <p:cTn id="317" presetID="1" presetClass="exit" presetSubtype="0" fill="hold" grpId="1" nodeType="withEffect">
                                  <p:stCondLst>
                                    <p:cond delay="10000"/>
                                  </p:stCondLst>
                                  <p:childTnLst>
                                    <p:set>
                                      <p:cBhvr>
                                        <p:cTn id="318" dur="1" fill="hold">
                                          <p:stCondLst>
                                            <p:cond delay="0"/>
                                          </p:stCondLst>
                                        </p:cTn>
                                        <p:tgtEl>
                                          <p:spTgt spid="98"/>
                                        </p:tgtEl>
                                        <p:attrNameLst>
                                          <p:attrName>style.visibility</p:attrName>
                                        </p:attrNameLst>
                                      </p:cBhvr>
                                      <p:to>
                                        <p:strVal val="hidden"/>
                                      </p:to>
                                    </p:set>
                                  </p:childTnLst>
                                </p:cTn>
                              </p:par>
                              <p:par>
                                <p:cTn id="319" presetID="1" presetClass="exit" presetSubtype="0" fill="hold" grpId="1" nodeType="withEffect">
                                  <p:stCondLst>
                                    <p:cond delay="10000"/>
                                  </p:stCondLst>
                                  <p:childTnLst>
                                    <p:set>
                                      <p:cBhvr>
                                        <p:cTn id="320" dur="1" fill="hold">
                                          <p:stCondLst>
                                            <p:cond delay="0"/>
                                          </p:stCondLst>
                                        </p:cTn>
                                        <p:tgtEl>
                                          <p:spTgt spid="99"/>
                                        </p:tgtEl>
                                        <p:attrNameLst>
                                          <p:attrName>style.visibility</p:attrName>
                                        </p:attrNameLst>
                                      </p:cBhvr>
                                      <p:to>
                                        <p:strVal val="hidden"/>
                                      </p:to>
                                    </p:set>
                                  </p:childTnLst>
                                </p:cTn>
                              </p:par>
                              <p:par>
                                <p:cTn id="321" presetID="1" presetClass="exit" presetSubtype="0" fill="hold" grpId="1" nodeType="withEffect">
                                  <p:stCondLst>
                                    <p:cond delay="10000"/>
                                  </p:stCondLst>
                                  <p:childTnLst>
                                    <p:set>
                                      <p:cBhvr>
                                        <p:cTn id="322" dur="1" fill="hold">
                                          <p:stCondLst>
                                            <p:cond delay="0"/>
                                          </p:stCondLst>
                                        </p:cTn>
                                        <p:tgtEl>
                                          <p:spTgt spid="100"/>
                                        </p:tgtEl>
                                        <p:attrNameLst>
                                          <p:attrName>style.visibility</p:attrName>
                                        </p:attrNameLst>
                                      </p:cBhvr>
                                      <p:to>
                                        <p:strVal val="hidden"/>
                                      </p:to>
                                    </p:set>
                                  </p:childTnLst>
                                </p:cTn>
                              </p:par>
                              <p:par>
                                <p:cTn id="323" presetID="1" presetClass="exit" presetSubtype="0" fill="hold" grpId="1" nodeType="withEffect">
                                  <p:stCondLst>
                                    <p:cond delay="10000"/>
                                  </p:stCondLst>
                                  <p:childTnLst>
                                    <p:set>
                                      <p:cBhvr>
                                        <p:cTn id="324" dur="1" fill="hold">
                                          <p:stCondLst>
                                            <p:cond delay="0"/>
                                          </p:stCondLst>
                                        </p:cTn>
                                        <p:tgtEl>
                                          <p:spTgt spid="101"/>
                                        </p:tgtEl>
                                        <p:attrNameLst>
                                          <p:attrName>style.visibility</p:attrName>
                                        </p:attrNameLst>
                                      </p:cBhvr>
                                      <p:to>
                                        <p:strVal val="hidden"/>
                                      </p:to>
                                    </p:set>
                                  </p:childTnLst>
                                </p:cTn>
                              </p:par>
                              <p:par>
                                <p:cTn id="325" presetID="1" presetClass="exit" presetSubtype="0" fill="hold" grpId="1" nodeType="withEffect">
                                  <p:stCondLst>
                                    <p:cond delay="10000"/>
                                  </p:stCondLst>
                                  <p:childTnLst>
                                    <p:set>
                                      <p:cBhvr>
                                        <p:cTn id="326" dur="1" fill="hold">
                                          <p:stCondLst>
                                            <p:cond delay="0"/>
                                          </p:stCondLst>
                                        </p:cTn>
                                        <p:tgtEl>
                                          <p:spTgt spid="102"/>
                                        </p:tgtEl>
                                        <p:attrNameLst>
                                          <p:attrName>style.visibility</p:attrName>
                                        </p:attrNameLst>
                                      </p:cBhvr>
                                      <p:to>
                                        <p:strVal val="hidden"/>
                                      </p:to>
                                    </p:set>
                                  </p:childTnLst>
                                </p:cTn>
                              </p:par>
                              <p:par>
                                <p:cTn id="327" presetID="1" presetClass="exit" presetSubtype="0" fill="hold" grpId="1" nodeType="withEffect">
                                  <p:stCondLst>
                                    <p:cond delay="10000"/>
                                  </p:stCondLst>
                                  <p:childTnLst>
                                    <p:set>
                                      <p:cBhvr>
                                        <p:cTn id="328" dur="1" fill="hold">
                                          <p:stCondLst>
                                            <p:cond delay="0"/>
                                          </p:stCondLst>
                                        </p:cTn>
                                        <p:tgtEl>
                                          <p:spTgt spid="103"/>
                                        </p:tgtEl>
                                        <p:attrNameLst>
                                          <p:attrName>style.visibility</p:attrName>
                                        </p:attrNameLst>
                                      </p:cBhvr>
                                      <p:to>
                                        <p:strVal val="hidden"/>
                                      </p:to>
                                    </p:set>
                                  </p:childTnLst>
                                </p:cTn>
                              </p:par>
                              <p:par>
                                <p:cTn id="329" presetID="1" presetClass="exit" presetSubtype="0" fill="hold" grpId="1" nodeType="withEffect">
                                  <p:stCondLst>
                                    <p:cond delay="10000"/>
                                  </p:stCondLst>
                                  <p:childTnLst>
                                    <p:set>
                                      <p:cBhvr>
                                        <p:cTn id="330" dur="1" fill="hold">
                                          <p:stCondLst>
                                            <p:cond delay="0"/>
                                          </p:stCondLst>
                                        </p:cTn>
                                        <p:tgtEl>
                                          <p:spTgt spid="104"/>
                                        </p:tgtEl>
                                        <p:attrNameLst>
                                          <p:attrName>style.visibility</p:attrName>
                                        </p:attrNameLst>
                                      </p:cBhvr>
                                      <p:to>
                                        <p:strVal val="hidden"/>
                                      </p:to>
                                    </p:set>
                                  </p:childTnLst>
                                </p:cTn>
                              </p:par>
                              <p:par>
                                <p:cTn id="331" presetID="1" presetClass="exit" presetSubtype="0" fill="hold" grpId="1" nodeType="withEffect">
                                  <p:stCondLst>
                                    <p:cond delay="10000"/>
                                  </p:stCondLst>
                                  <p:childTnLst>
                                    <p:set>
                                      <p:cBhvr>
                                        <p:cTn id="332" dur="1" fill="hold">
                                          <p:stCondLst>
                                            <p:cond delay="0"/>
                                          </p:stCondLst>
                                        </p:cTn>
                                        <p:tgtEl>
                                          <p:spTgt spid="105"/>
                                        </p:tgtEl>
                                        <p:attrNameLst>
                                          <p:attrName>style.visibility</p:attrName>
                                        </p:attrNameLst>
                                      </p:cBhvr>
                                      <p:to>
                                        <p:strVal val="hidden"/>
                                      </p:to>
                                    </p:set>
                                  </p:childTnLst>
                                </p:cTn>
                              </p:par>
                              <p:par>
                                <p:cTn id="333" presetID="1" presetClass="exit" presetSubtype="0" fill="hold" grpId="1" nodeType="withEffect">
                                  <p:stCondLst>
                                    <p:cond delay="10000"/>
                                  </p:stCondLst>
                                  <p:childTnLst>
                                    <p:set>
                                      <p:cBhvr>
                                        <p:cTn id="334" dur="1" fill="hold">
                                          <p:stCondLst>
                                            <p:cond delay="0"/>
                                          </p:stCondLst>
                                        </p:cTn>
                                        <p:tgtEl>
                                          <p:spTgt spid="106"/>
                                        </p:tgtEl>
                                        <p:attrNameLst>
                                          <p:attrName>style.visibility</p:attrName>
                                        </p:attrNameLst>
                                      </p:cBhvr>
                                      <p:to>
                                        <p:strVal val="hidden"/>
                                      </p:to>
                                    </p:set>
                                  </p:childTnLst>
                                </p:cTn>
                              </p:par>
                              <p:par>
                                <p:cTn id="335" presetID="1" presetClass="exit" presetSubtype="0" fill="hold" grpId="1" nodeType="withEffect">
                                  <p:stCondLst>
                                    <p:cond delay="10000"/>
                                  </p:stCondLst>
                                  <p:childTnLst>
                                    <p:set>
                                      <p:cBhvr>
                                        <p:cTn id="336" dur="1" fill="hold">
                                          <p:stCondLst>
                                            <p:cond delay="0"/>
                                          </p:stCondLst>
                                        </p:cTn>
                                        <p:tgtEl>
                                          <p:spTgt spid="107"/>
                                        </p:tgtEl>
                                        <p:attrNameLst>
                                          <p:attrName>style.visibility</p:attrName>
                                        </p:attrNameLst>
                                      </p:cBhvr>
                                      <p:to>
                                        <p:strVal val="hidden"/>
                                      </p:to>
                                    </p:set>
                                  </p:childTnLst>
                                </p:cTn>
                              </p:par>
                              <p:par>
                                <p:cTn id="337" presetID="1" presetClass="exit" presetSubtype="0" fill="hold" grpId="1" nodeType="withEffect">
                                  <p:stCondLst>
                                    <p:cond delay="10000"/>
                                  </p:stCondLst>
                                  <p:childTnLst>
                                    <p:set>
                                      <p:cBhvr>
                                        <p:cTn id="338" dur="1" fill="hold">
                                          <p:stCondLst>
                                            <p:cond delay="0"/>
                                          </p:stCondLst>
                                        </p:cTn>
                                        <p:tgtEl>
                                          <p:spTgt spid="108"/>
                                        </p:tgtEl>
                                        <p:attrNameLst>
                                          <p:attrName>style.visibility</p:attrName>
                                        </p:attrNameLst>
                                      </p:cBhvr>
                                      <p:to>
                                        <p:strVal val="hidden"/>
                                      </p:to>
                                    </p:set>
                                  </p:childTnLst>
                                </p:cTn>
                              </p:par>
                              <p:par>
                                <p:cTn id="339" presetID="1" presetClass="exit" presetSubtype="0" fill="hold" grpId="1" nodeType="withEffect">
                                  <p:stCondLst>
                                    <p:cond delay="10000"/>
                                  </p:stCondLst>
                                  <p:childTnLst>
                                    <p:set>
                                      <p:cBhvr>
                                        <p:cTn id="340" dur="1" fill="hold">
                                          <p:stCondLst>
                                            <p:cond delay="0"/>
                                          </p:stCondLst>
                                        </p:cTn>
                                        <p:tgtEl>
                                          <p:spTgt spid="109"/>
                                        </p:tgtEl>
                                        <p:attrNameLst>
                                          <p:attrName>style.visibility</p:attrName>
                                        </p:attrNameLst>
                                      </p:cBhvr>
                                      <p:to>
                                        <p:strVal val="hidden"/>
                                      </p:to>
                                    </p:set>
                                  </p:childTnLst>
                                </p:cTn>
                              </p:par>
                              <p:par>
                                <p:cTn id="341" presetID="1" presetClass="exit" presetSubtype="0" fill="hold" grpId="1" nodeType="withEffect">
                                  <p:stCondLst>
                                    <p:cond delay="10000"/>
                                  </p:stCondLst>
                                  <p:childTnLst>
                                    <p:set>
                                      <p:cBhvr>
                                        <p:cTn id="342" dur="1" fill="hold">
                                          <p:stCondLst>
                                            <p:cond delay="0"/>
                                          </p:stCondLst>
                                        </p:cTn>
                                        <p:tgtEl>
                                          <p:spTgt spid="110"/>
                                        </p:tgtEl>
                                        <p:attrNameLst>
                                          <p:attrName>style.visibility</p:attrName>
                                        </p:attrNameLst>
                                      </p:cBhvr>
                                      <p:to>
                                        <p:strVal val="hidden"/>
                                      </p:to>
                                    </p:set>
                                  </p:childTnLst>
                                </p:cTn>
                              </p:par>
                              <p:par>
                                <p:cTn id="343" presetID="1" presetClass="exit" presetSubtype="0" fill="hold" grpId="1" nodeType="withEffect">
                                  <p:stCondLst>
                                    <p:cond delay="10000"/>
                                  </p:stCondLst>
                                  <p:childTnLst>
                                    <p:set>
                                      <p:cBhvr>
                                        <p:cTn id="344" dur="1" fill="hold">
                                          <p:stCondLst>
                                            <p:cond delay="0"/>
                                          </p:stCondLst>
                                        </p:cTn>
                                        <p:tgtEl>
                                          <p:spTgt spid="111"/>
                                        </p:tgtEl>
                                        <p:attrNameLst>
                                          <p:attrName>style.visibility</p:attrName>
                                        </p:attrNameLst>
                                      </p:cBhvr>
                                      <p:to>
                                        <p:strVal val="hidden"/>
                                      </p:to>
                                    </p:set>
                                  </p:childTnLst>
                                </p:cTn>
                              </p:par>
                              <p:par>
                                <p:cTn id="345" presetID="1" presetClass="exit" presetSubtype="0" fill="hold" grpId="1" nodeType="withEffect">
                                  <p:stCondLst>
                                    <p:cond delay="10000"/>
                                  </p:stCondLst>
                                  <p:childTnLst>
                                    <p:set>
                                      <p:cBhvr>
                                        <p:cTn id="346" dur="1" fill="hold">
                                          <p:stCondLst>
                                            <p:cond delay="0"/>
                                          </p:stCondLst>
                                        </p:cTn>
                                        <p:tgtEl>
                                          <p:spTgt spid="112"/>
                                        </p:tgtEl>
                                        <p:attrNameLst>
                                          <p:attrName>style.visibility</p:attrName>
                                        </p:attrNameLst>
                                      </p:cBhvr>
                                      <p:to>
                                        <p:strVal val="hidden"/>
                                      </p:to>
                                    </p:set>
                                  </p:childTnLst>
                                </p:cTn>
                              </p:par>
                              <p:par>
                                <p:cTn id="347" presetID="1" presetClass="exit" presetSubtype="0" fill="hold" grpId="1" nodeType="withEffect">
                                  <p:stCondLst>
                                    <p:cond delay="10000"/>
                                  </p:stCondLst>
                                  <p:childTnLst>
                                    <p:set>
                                      <p:cBhvr>
                                        <p:cTn id="348" dur="1" fill="hold">
                                          <p:stCondLst>
                                            <p:cond delay="0"/>
                                          </p:stCondLst>
                                        </p:cTn>
                                        <p:tgtEl>
                                          <p:spTgt spid="113"/>
                                        </p:tgtEl>
                                        <p:attrNameLst>
                                          <p:attrName>style.visibility</p:attrName>
                                        </p:attrNameLst>
                                      </p:cBhvr>
                                      <p:to>
                                        <p:strVal val="hidden"/>
                                      </p:to>
                                    </p:set>
                                  </p:childTnLst>
                                </p:cTn>
                              </p:par>
                              <p:par>
                                <p:cTn id="349" presetID="1" presetClass="exit" presetSubtype="0" fill="hold" grpId="1" nodeType="withEffect">
                                  <p:stCondLst>
                                    <p:cond delay="10000"/>
                                  </p:stCondLst>
                                  <p:childTnLst>
                                    <p:set>
                                      <p:cBhvr>
                                        <p:cTn id="350" dur="1" fill="hold">
                                          <p:stCondLst>
                                            <p:cond delay="0"/>
                                          </p:stCondLst>
                                        </p:cTn>
                                        <p:tgtEl>
                                          <p:spTgt spid="114"/>
                                        </p:tgtEl>
                                        <p:attrNameLst>
                                          <p:attrName>style.visibility</p:attrName>
                                        </p:attrNameLst>
                                      </p:cBhvr>
                                      <p:to>
                                        <p:strVal val="hidden"/>
                                      </p:to>
                                    </p:set>
                                  </p:childTnLst>
                                </p:cTn>
                              </p:par>
                              <p:par>
                                <p:cTn id="351" presetID="1" presetClass="exit" presetSubtype="0" fill="hold" grpId="1" nodeType="withEffect">
                                  <p:stCondLst>
                                    <p:cond delay="10000"/>
                                  </p:stCondLst>
                                  <p:childTnLst>
                                    <p:set>
                                      <p:cBhvr>
                                        <p:cTn id="352" dur="1" fill="hold">
                                          <p:stCondLst>
                                            <p:cond delay="0"/>
                                          </p:stCondLst>
                                        </p:cTn>
                                        <p:tgtEl>
                                          <p:spTgt spid="115"/>
                                        </p:tgtEl>
                                        <p:attrNameLst>
                                          <p:attrName>style.visibility</p:attrName>
                                        </p:attrNameLst>
                                      </p:cBhvr>
                                      <p:to>
                                        <p:strVal val="hidden"/>
                                      </p:to>
                                    </p:set>
                                  </p:childTnLst>
                                </p:cTn>
                              </p:par>
                              <p:par>
                                <p:cTn id="353" presetID="1" presetClass="exit" presetSubtype="0" fill="hold" grpId="1" nodeType="withEffect">
                                  <p:stCondLst>
                                    <p:cond delay="10000"/>
                                  </p:stCondLst>
                                  <p:childTnLst>
                                    <p:set>
                                      <p:cBhvr>
                                        <p:cTn id="354" dur="1" fill="hold">
                                          <p:stCondLst>
                                            <p:cond delay="0"/>
                                          </p:stCondLst>
                                        </p:cTn>
                                        <p:tgtEl>
                                          <p:spTgt spid="116"/>
                                        </p:tgtEl>
                                        <p:attrNameLst>
                                          <p:attrName>style.visibility</p:attrName>
                                        </p:attrNameLst>
                                      </p:cBhvr>
                                      <p:to>
                                        <p:strVal val="hidden"/>
                                      </p:to>
                                    </p:set>
                                  </p:childTnLst>
                                </p:cTn>
                              </p:par>
                              <p:par>
                                <p:cTn id="355" presetID="1" presetClass="exit" presetSubtype="0" fill="hold" grpId="1" nodeType="withEffect">
                                  <p:stCondLst>
                                    <p:cond delay="10000"/>
                                  </p:stCondLst>
                                  <p:childTnLst>
                                    <p:set>
                                      <p:cBhvr>
                                        <p:cTn id="356" dur="1" fill="hold">
                                          <p:stCondLst>
                                            <p:cond delay="0"/>
                                          </p:stCondLst>
                                        </p:cTn>
                                        <p:tgtEl>
                                          <p:spTgt spid="117"/>
                                        </p:tgtEl>
                                        <p:attrNameLst>
                                          <p:attrName>style.visibility</p:attrName>
                                        </p:attrNameLst>
                                      </p:cBhvr>
                                      <p:to>
                                        <p:strVal val="hidden"/>
                                      </p:to>
                                    </p:set>
                                  </p:childTnLst>
                                </p:cTn>
                              </p:par>
                              <p:par>
                                <p:cTn id="357" presetID="1" presetClass="exit" presetSubtype="0" fill="hold" grpId="1" nodeType="withEffect">
                                  <p:stCondLst>
                                    <p:cond delay="10000"/>
                                  </p:stCondLst>
                                  <p:childTnLst>
                                    <p:set>
                                      <p:cBhvr>
                                        <p:cTn id="358" dur="1" fill="hold">
                                          <p:stCondLst>
                                            <p:cond delay="0"/>
                                          </p:stCondLst>
                                        </p:cTn>
                                        <p:tgtEl>
                                          <p:spTgt spid="118"/>
                                        </p:tgtEl>
                                        <p:attrNameLst>
                                          <p:attrName>style.visibility</p:attrName>
                                        </p:attrNameLst>
                                      </p:cBhvr>
                                      <p:to>
                                        <p:strVal val="hidden"/>
                                      </p:to>
                                    </p:set>
                                  </p:childTnLst>
                                </p:cTn>
                              </p:par>
                              <p:par>
                                <p:cTn id="359" presetID="1" presetClass="exit" presetSubtype="0" fill="hold" grpId="1" nodeType="withEffect">
                                  <p:stCondLst>
                                    <p:cond delay="10000"/>
                                  </p:stCondLst>
                                  <p:childTnLst>
                                    <p:set>
                                      <p:cBhvr>
                                        <p:cTn id="360" dur="1" fill="hold">
                                          <p:stCondLst>
                                            <p:cond delay="0"/>
                                          </p:stCondLst>
                                        </p:cTn>
                                        <p:tgtEl>
                                          <p:spTgt spid="119"/>
                                        </p:tgtEl>
                                        <p:attrNameLst>
                                          <p:attrName>style.visibility</p:attrName>
                                        </p:attrNameLst>
                                      </p:cBhvr>
                                      <p:to>
                                        <p:strVal val="hidden"/>
                                      </p:to>
                                    </p:set>
                                  </p:childTnLst>
                                </p:cTn>
                              </p:par>
                              <p:par>
                                <p:cTn id="361" presetID="1" presetClass="exit" presetSubtype="0" fill="hold" grpId="1" nodeType="withEffect">
                                  <p:stCondLst>
                                    <p:cond delay="10000"/>
                                  </p:stCondLst>
                                  <p:childTnLst>
                                    <p:set>
                                      <p:cBhvr>
                                        <p:cTn id="362" dur="1" fill="hold">
                                          <p:stCondLst>
                                            <p:cond delay="0"/>
                                          </p:stCondLst>
                                        </p:cTn>
                                        <p:tgtEl>
                                          <p:spTgt spid="120"/>
                                        </p:tgtEl>
                                        <p:attrNameLst>
                                          <p:attrName>style.visibility</p:attrName>
                                        </p:attrNameLst>
                                      </p:cBhvr>
                                      <p:to>
                                        <p:strVal val="hidden"/>
                                      </p:to>
                                    </p:set>
                                  </p:childTnLst>
                                </p:cTn>
                              </p:par>
                              <p:par>
                                <p:cTn id="363" presetID="1" presetClass="exit" presetSubtype="0" fill="hold" grpId="1" nodeType="withEffect">
                                  <p:stCondLst>
                                    <p:cond delay="10000"/>
                                  </p:stCondLst>
                                  <p:childTnLst>
                                    <p:set>
                                      <p:cBhvr>
                                        <p:cTn id="364" dur="1" fill="hold">
                                          <p:stCondLst>
                                            <p:cond delay="0"/>
                                          </p:stCondLst>
                                        </p:cTn>
                                        <p:tgtEl>
                                          <p:spTgt spid="121"/>
                                        </p:tgtEl>
                                        <p:attrNameLst>
                                          <p:attrName>style.visibility</p:attrName>
                                        </p:attrNameLst>
                                      </p:cBhvr>
                                      <p:to>
                                        <p:strVal val="hidden"/>
                                      </p:to>
                                    </p:set>
                                  </p:childTnLst>
                                </p:cTn>
                              </p:par>
                              <p:par>
                                <p:cTn id="365" presetID="1" presetClass="exit" presetSubtype="0" fill="hold" grpId="1" nodeType="withEffect">
                                  <p:stCondLst>
                                    <p:cond delay="10000"/>
                                  </p:stCondLst>
                                  <p:childTnLst>
                                    <p:set>
                                      <p:cBhvr>
                                        <p:cTn id="366" dur="1" fill="hold">
                                          <p:stCondLst>
                                            <p:cond delay="0"/>
                                          </p:stCondLst>
                                        </p:cTn>
                                        <p:tgtEl>
                                          <p:spTgt spid="122"/>
                                        </p:tgtEl>
                                        <p:attrNameLst>
                                          <p:attrName>style.visibility</p:attrName>
                                        </p:attrNameLst>
                                      </p:cBhvr>
                                      <p:to>
                                        <p:strVal val="hidden"/>
                                      </p:to>
                                    </p:set>
                                  </p:childTnLst>
                                </p:cTn>
                              </p:par>
                              <p:par>
                                <p:cTn id="367" presetID="1" presetClass="exit" presetSubtype="0" fill="hold" grpId="1" nodeType="withEffect">
                                  <p:stCondLst>
                                    <p:cond delay="10000"/>
                                  </p:stCondLst>
                                  <p:childTnLst>
                                    <p:set>
                                      <p:cBhvr>
                                        <p:cTn id="368" dur="1" fill="hold">
                                          <p:stCondLst>
                                            <p:cond delay="0"/>
                                          </p:stCondLst>
                                        </p:cTn>
                                        <p:tgtEl>
                                          <p:spTgt spid="123"/>
                                        </p:tgtEl>
                                        <p:attrNameLst>
                                          <p:attrName>style.visibility</p:attrName>
                                        </p:attrNameLst>
                                      </p:cBhvr>
                                      <p:to>
                                        <p:strVal val="hidden"/>
                                      </p:to>
                                    </p:set>
                                  </p:childTnLst>
                                </p:cTn>
                              </p:par>
                              <p:par>
                                <p:cTn id="369" presetID="1" presetClass="exit" presetSubtype="0" fill="hold" grpId="1" nodeType="withEffect">
                                  <p:stCondLst>
                                    <p:cond delay="10000"/>
                                  </p:stCondLst>
                                  <p:childTnLst>
                                    <p:set>
                                      <p:cBhvr>
                                        <p:cTn id="370" dur="1" fill="hold">
                                          <p:stCondLst>
                                            <p:cond delay="0"/>
                                          </p:stCondLst>
                                        </p:cTn>
                                        <p:tgtEl>
                                          <p:spTgt spid="124"/>
                                        </p:tgtEl>
                                        <p:attrNameLst>
                                          <p:attrName>style.visibility</p:attrName>
                                        </p:attrNameLst>
                                      </p:cBhvr>
                                      <p:to>
                                        <p:strVal val="hidden"/>
                                      </p:to>
                                    </p:set>
                                  </p:childTnLst>
                                </p:cTn>
                              </p:par>
                              <p:par>
                                <p:cTn id="371" presetID="1" presetClass="exit" presetSubtype="0" fill="hold" grpId="1" nodeType="withEffect">
                                  <p:stCondLst>
                                    <p:cond delay="10000"/>
                                  </p:stCondLst>
                                  <p:childTnLst>
                                    <p:set>
                                      <p:cBhvr>
                                        <p:cTn id="372" dur="1" fill="hold">
                                          <p:stCondLst>
                                            <p:cond delay="0"/>
                                          </p:stCondLst>
                                        </p:cTn>
                                        <p:tgtEl>
                                          <p:spTgt spid="125"/>
                                        </p:tgtEl>
                                        <p:attrNameLst>
                                          <p:attrName>style.visibility</p:attrName>
                                        </p:attrNameLst>
                                      </p:cBhvr>
                                      <p:to>
                                        <p:strVal val="hidden"/>
                                      </p:to>
                                    </p:set>
                                  </p:childTnLst>
                                </p:cTn>
                              </p:par>
                              <p:par>
                                <p:cTn id="373" presetID="1" presetClass="exit" presetSubtype="0" fill="hold" grpId="1" nodeType="withEffect">
                                  <p:stCondLst>
                                    <p:cond delay="10000"/>
                                  </p:stCondLst>
                                  <p:childTnLst>
                                    <p:set>
                                      <p:cBhvr>
                                        <p:cTn id="374" dur="1" fill="hold">
                                          <p:stCondLst>
                                            <p:cond delay="0"/>
                                          </p:stCondLst>
                                        </p:cTn>
                                        <p:tgtEl>
                                          <p:spTgt spid="126"/>
                                        </p:tgtEl>
                                        <p:attrNameLst>
                                          <p:attrName>style.visibility</p:attrName>
                                        </p:attrNameLst>
                                      </p:cBhvr>
                                      <p:to>
                                        <p:strVal val="hidden"/>
                                      </p:to>
                                    </p:set>
                                  </p:childTnLst>
                                </p:cTn>
                              </p:par>
                              <p:par>
                                <p:cTn id="375" presetID="1" presetClass="exit" presetSubtype="0" fill="hold" grpId="1" nodeType="withEffect">
                                  <p:stCondLst>
                                    <p:cond delay="10000"/>
                                  </p:stCondLst>
                                  <p:childTnLst>
                                    <p:set>
                                      <p:cBhvr>
                                        <p:cTn id="376" dur="1" fill="hold">
                                          <p:stCondLst>
                                            <p:cond delay="0"/>
                                          </p:stCondLst>
                                        </p:cTn>
                                        <p:tgtEl>
                                          <p:spTgt spid="127"/>
                                        </p:tgtEl>
                                        <p:attrNameLst>
                                          <p:attrName>style.visibility</p:attrName>
                                        </p:attrNameLst>
                                      </p:cBhvr>
                                      <p:to>
                                        <p:strVal val="hidden"/>
                                      </p:to>
                                    </p:set>
                                  </p:childTnLst>
                                </p:cTn>
                              </p:par>
                              <p:par>
                                <p:cTn id="377" presetID="1" presetClass="exit" presetSubtype="0" fill="hold" grpId="1" nodeType="withEffect">
                                  <p:stCondLst>
                                    <p:cond delay="10000"/>
                                  </p:stCondLst>
                                  <p:childTnLst>
                                    <p:set>
                                      <p:cBhvr>
                                        <p:cTn id="378" dur="1" fill="hold">
                                          <p:stCondLst>
                                            <p:cond delay="0"/>
                                          </p:stCondLst>
                                        </p:cTn>
                                        <p:tgtEl>
                                          <p:spTgt spid="128"/>
                                        </p:tgtEl>
                                        <p:attrNameLst>
                                          <p:attrName>style.visibility</p:attrName>
                                        </p:attrNameLst>
                                      </p:cBhvr>
                                      <p:to>
                                        <p:strVal val="hidden"/>
                                      </p:to>
                                    </p:set>
                                  </p:childTnLst>
                                </p:cTn>
                              </p:par>
                              <p:par>
                                <p:cTn id="379" presetID="1" presetClass="exit" presetSubtype="0" fill="hold" grpId="1" nodeType="withEffect">
                                  <p:stCondLst>
                                    <p:cond delay="10000"/>
                                  </p:stCondLst>
                                  <p:childTnLst>
                                    <p:set>
                                      <p:cBhvr>
                                        <p:cTn id="380" dur="1" fill="hold">
                                          <p:stCondLst>
                                            <p:cond delay="0"/>
                                          </p:stCondLst>
                                        </p:cTn>
                                        <p:tgtEl>
                                          <p:spTgt spid="129"/>
                                        </p:tgtEl>
                                        <p:attrNameLst>
                                          <p:attrName>style.visibility</p:attrName>
                                        </p:attrNameLst>
                                      </p:cBhvr>
                                      <p:to>
                                        <p:strVal val="hidden"/>
                                      </p:to>
                                    </p:set>
                                  </p:childTnLst>
                                </p:cTn>
                              </p:par>
                              <p:par>
                                <p:cTn id="381" presetID="1" presetClass="exit" presetSubtype="0" fill="hold" grpId="1" nodeType="withEffect">
                                  <p:stCondLst>
                                    <p:cond delay="10000"/>
                                  </p:stCondLst>
                                  <p:childTnLst>
                                    <p:set>
                                      <p:cBhvr>
                                        <p:cTn id="382" dur="1" fill="hold">
                                          <p:stCondLst>
                                            <p:cond delay="0"/>
                                          </p:stCondLst>
                                        </p:cTn>
                                        <p:tgtEl>
                                          <p:spTgt spid="130"/>
                                        </p:tgtEl>
                                        <p:attrNameLst>
                                          <p:attrName>style.visibility</p:attrName>
                                        </p:attrNameLst>
                                      </p:cBhvr>
                                      <p:to>
                                        <p:strVal val="hidden"/>
                                      </p:to>
                                    </p:set>
                                  </p:childTnLst>
                                </p:cTn>
                              </p:par>
                              <p:par>
                                <p:cTn id="383" presetID="1" presetClass="exit" presetSubtype="0" fill="hold" grpId="1" nodeType="withEffect">
                                  <p:stCondLst>
                                    <p:cond delay="10000"/>
                                  </p:stCondLst>
                                  <p:childTnLst>
                                    <p:set>
                                      <p:cBhvr>
                                        <p:cTn id="384" dur="1" fill="hold">
                                          <p:stCondLst>
                                            <p:cond delay="0"/>
                                          </p:stCondLst>
                                        </p:cTn>
                                        <p:tgtEl>
                                          <p:spTgt spid="131"/>
                                        </p:tgtEl>
                                        <p:attrNameLst>
                                          <p:attrName>style.visibility</p:attrName>
                                        </p:attrNameLst>
                                      </p:cBhvr>
                                      <p:to>
                                        <p:strVal val="hidden"/>
                                      </p:to>
                                    </p:set>
                                  </p:childTnLst>
                                </p:cTn>
                              </p:par>
                              <p:par>
                                <p:cTn id="385" presetID="1" presetClass="exit" presetSubtype="0" fill="hold" grpId="1" nodeType="withEffect">
                                  <p:stCondLst>
                                    <p:cond delay="10000"/>
                                  </p:stCondLst>
                                  <p:childTnLst>
                                    <p:set>
                                      <p:cBhvr>
                                        <p:cTn id="386" dur="1" fill="hold">
                                          <p:stCondLst>
                                            <p:cond delay="0"/>
                                          </p:stCondLst>
                                        </p:cTn>
                                        <p:tgtEl>
                                          <p:spTgt spid="132"/>
                                        </p:tgtEl>
                                        <p:attrNameLst>
                                          <p:attrName>style.visibility</p:attrName>
                                        </p:attrNameLst>
                                      </p:cBhvr>
                                      <p:to>
                                        <p:strVal val="hidden"/>
                                      </p:to>
                                    </p:set>
                                  </p:childTnLst>
                                </p:cTn>
                              </p:par>
                              <p:par>
                                <p:cTn id="387" presetID="1" presetClass="exit" presetSubtype="0" fill="hold" grpId="1" nodeType="withEffect">
                                  <p:stCondLst>
                                    <p:cond delay="10000"/>
                                  </p:stCondLst>
                                  <p:childTnLst>
                                    <p:set>
                                      <p:cBhvr>
                                        <p:cTn id="388" dur="1" fill="hold">
                                          <p:stCondLst>
                                            <p:cond delay="0"/>
                                          </p:stCondLst>
                                        </p:cTn>
                                        <p:tgtEl>
                                          <p:spTgt spid="133"/>
                                        </p:tgtEl>
                                        <p:attrNameLst>
                                          <p:attrName>style.visibility</p:attrName>
                                        </p:attrNameLst>
                                      </p:cBhvr>
                                      <p:to>
                                        <p:strVal val="hidden"/>
                                      </p:to>
                                    </p:set>
                                  </p:childTnLst>
                                </p:cTn>
                              </p:par>
                              <p:par>
                                <p:cTn id="389" presetID="1" presetClass="exit" presetSubtype="0" fill="hold" grpId="1" nodeType="withEffect">
                                  <p:stCondLst>
                                    <p:cond delay="10000"/>
                                  </p:stCondLst>
                                  <p:childTnLst>
                                    <p:set>
                                      <p:cBhvr>
                                        <p:cTn id="390" dur="1" fill="hold">
                                          <p:stCondLst>
                                            <p:cond delay="0"/>
                                          </p:stCondLst>
                                        </p:cTn>
                                        <p:tgtEl>
                                          <p:spTgt spid="134"/>
                                        </p:tgtEl>
                                        <p:attrNameLst>
                                          <p:attrName>style.visibility</p:attrName>
                                        </p:attrNameLst>
                                      </p:cBhvr>
                                      <p:to>
                                        <p:strVal val="hidden"/>
                                      </p:to>
                                    </p:set>
                                  </p:childTnLst>
                                </p:cTn>
                              </p:par>
                              <p:par>
                                <p:cTn id="391" presetID="1" presetClass="exit" presetSubtype="0" fill="hold" grpId="1" nodeType="withEffect">
                                  <p:stCondLst>
                                    <p:cond delay="10000"/>
                                  </p:stCondLst>
                                  <p:childTnLst>
                                    <p:set>
                                      <p:cBhvr>
                                        <p:cTn id="392" dur="1" fill="hold">
                                          <p:stCondLst>
                                            <p:cond delay="0"/>
                                          </p:stCondLst>
                                        </p:cTn>
                                        <p:tgtEl>
                                          <p:spTgt spid="135"/>
                                        </p:tgtEl>
                                        <p:attrNameLst>
                                          <p:attrName>style.visibility</p:attrName>
                                        </p:attrNameLst>
                                      </p:cBhvr>
                                      <p:to>
                                        <p:strVal val="hidden"/>
                                      </p:to>
                                    </p:set>
                                  </p:childTnLst>
                                </p:cTn>
                              </p:par>
                              <p:par>
                                <p:cTn id="393" presetID="1" presetClass="exit" presetSubtype="0" fill="hold" grpId="1" nodeType="withEffect">
                                  <p:stCondLst>
                                    <p:cond delay="10000"/>
                                  </p:stCondLst>
                                  <p:childTnLst>
                                    <p:set>
                                      <p:cBhvr>
                                        <p:cTn id="394" dur="1" fill="hold">
                                          <p:stCondLst>
                                            <p:cond delay="0"/>
                                          </p:stCondLst>
                                        </p:cTn>
                                        <p:tgtEl>
                                          <p:spTgt spid="136"/>
                                        </p:tgtEl>
                                        <p:attrNameLst>
                                          <p:attrName>style.visibility</p:attrName>
                                        </p:attrNameLst>
                                      </p:cBhvr>
                                      <p:to>
                                        <p:strVal val="hidden"/>
                                      </p:to>
                                    </p:set>
                                  </p:childTnLst>
                                </p:cTn>
                              </p:par>
                              <p:par>
                                <p:cTn id="395" presetID="1" presetClass="exit" presetSubtype="0" fill="hold" grpId="1" nodeType="withEffect">
                                  <p:stCondLst>
                                    <p:cond delay="10000"/>
                                  </p:stCondLst>
                                  <p:childTnLst>
                                    <p:set>
                                      <p:cBhvr>
                                        <p:cTn id="396" dur="1" fill="hold">
                                          <p:stCondLst>
                                            <p:cond delay="0"/>
                                          </p:stCondLst>
                                        </p:cTn>
                                        <p:tgtEl>
                                          <p:spTgt spid="137"/>
                                        </p:tgtEl>
                                        <p:attrNameLst>
                                          <p:attrName>style.visibility</p:attrName>
                                        </p:attrNameLst>
                                      </p:cBhvr>
                                      <p:to>
                                        <p:strVal val="hidden"/>
                                      </p:to>
                                    </p:set>
                                  </p:childTnLst>
                                </p:cTn>
                              </p:par>
                              <p:par>
                                <p:cTn id="397" presetID="1" presetClass="exit" presetSubtype="0" fill="hold" grpId="1" nodeType="withEffect">
                                  <p:stCondLst>
                                    <p:cond delay="10000"/>
                                  </p:stCondLst>
                                  <p:childTnLst>
                                    <p:set>
                                      <p:cBhvr>
                                        <p:cTn id="398" dur="1" fill="hold">
                                          <p:stCondLst>
                                            <p:cond delay="0"/>
                                          </p:stCondLst>
                                        </p:cTn>
                                        <p:tgtEl>
                                          <p:spTgt spid="138"/>
                                        </p:tgtEl>
                                        <p:attrNameLst>
                                          <p:attrName>style.visibility</p:attrName>
                                        </p:attrNameLst>
                                      </p:cBhvr>
                                      <p:to>
                                        <p:strVal val="hidden"/>
                                      </p:to>
                                    </p:set>
                                  </p:childTnLst>
                                </p:cTn>
                              </p:par>
                              <p:par>
                                <p:cTn id="399" presetID="1" presetClass="exit" presetSubtype="0" fill="hold" grpId="1" nodeType="withEffect">
                                  <p:stCondLst>
                                    <p:cond delay="10000"/>
                                  </p:stCondLst>
                                  <p:childTnLst>
                                    <p:set>
                                      <p:cBhvr>
                                        <p:cTn id="400" dur="1" fill="hold">
                                          <p:stCondLst>
                                            <p:cond delay="0"/>
                                          </p:stCondLst>
                                        </p:cTn>
                                        <p:tgtEl>
                                          <p:spTgt spid="139"/>
                                        </p:tgtEl>
                                        <p:attrNameLst>
                                          <p:attrName>style.visibility</p:attrName>
                                        </p:attrNameLst>
                                      </p:cBhvr>
                                      <p:to>
                                        <p:strVal val="hidden"/>
                                      </p:to>
                                    </p:set>
                                  </p:childTnLst>
                                </p:cTn>
                              </p:par>
                              <p:par>
                                <p:cTn id="401" presetID="1" presetClass="exit" presetSubtype="0" fill="hold" grpId="1" nodeType="withEffect">
                                  <p:stCondLst>
                                    <p:cond delay="10000"/>
                                  </p:stCondLst>
                                  <p:childTnLst>
                                    <p:set>
                                      <p:cBhvr>
                                        <p:cTn id="402" dur="1" fill="hold">
                                          <p:stCondLst>
                                            <p:cond delay="0"/>
                                          </p:stCondLst>
                                        </p:cTn>
                                        <p:tgtEl>
                                          <p:spTgt spid="140"/>
                                        </p:tgtEl>
                                        <p:attrNameLst>
                                          <p:attrName>style.visibility</p:attrName>
                                        </p:attrNameLst>
                                      </p:cBhvr>
                                      <p:to>
                                        <p:strVal val="hidden"/>
                                      </p:to>
                                    </p:set>
                                  </p:childTnLst>
                                </p:cTn>
                              </p:par>
                              <p:par>
                                <p:cTn id="403" presetID="1" presetClass="exit" presetSubtype="0" fill="hold" grpId="1" nodeType="withEffect">
                                  <p:stCondLst>
                                    <p:cond delay="10000"/>
                                  </p:stCondLst>
                                  <p:childTnLst>
                                    <p:set>
                                      <p:cBhvr>
                                        <p:cTn id="404" dur="1" fill="hold">
                                          <p:stCondLst>
                                            <p:cond delay="0"/>
                                          </p:stCondLst>
                                        </p:cTn>
                                        <p:tgtEl>
                                          <p:spTgt spid="141"/>
                                        </p:tgtEl>
                                        <p:attrNameLst>
                                          <p:attrName>style.visibility</p:attrName>
                                        </p:attrNameLst>
                                      </p:cBhvr>
                                      <p:to>
                                        <p:strVal val="hidden"/>
                                      </p:to>
                                    </p:set>
                                  </p:childTnLst>
                                </p:cTn>
                              </p:par>
                              <p:par>
                                <p:cTn id="405" presetID="1" presetClass="exit" presetSubtype="0" fill="hold" grpId="1" nodeType="withEffect">
                                  <p:stCondLst>
                                    <p:cond delay="10000"/>
                                  </p:stCondLst>
                                  <p:childTnLst>
                                    <p:set>
                                      <p:cBhvr>
                                        <p:cTn id="406" dur="1" fill="hold">
                                          <p:stCondLst>
                                            <p:cond delay="0"/>
                                          </p:stCondLst>
                                        </p:cTn>
                                        <p:tgtEl>
                                          <p:spTgt spid="142"/>
                                        </p:tgtEl>
                                        <p:attrNameLst>
                                          <p:attrName>style.visibility</p:attrName>
                                        </p:attrNameLst>
                                      </p:cBhvr>
                                      <p:to>
                                        <p:strVal val="hidden"/>
                                      </p:to>
                                    </p:set>
                                  </p:childTnLst>
                                </p:cTn>
                              </p:par>
                              <p:par>
                                <p:cTn id="407" presetID="1" presetClass="exit" presetSubtype="0" fill="hold" grpId="1" nodeType="withEffect">
                                  <p:stCondLst>
                                    <p:cond delay="10000"/>
                                  </p:stCondLst>
                                  <p:childTnLst>
                                    <p:set>
                                      <p:cBhvr>
                                        <p:cTn id="408" dur="1" fill="hold">
                                          <p:stCondLst>
                                            <p:cond delay="0"/>
                                          </p:stCondLst>
                                        </p:cTn>
                                        <p:tgtEl>
                                          <p:spTgt spid="143"/>
                                        </p:tgtEl>
                                        <p:attrNameLst>
                                          <p:attrName>style.visibility</p:attrName>
                                        </p:attrNameLst>
                                      </p:cBhvr>
                                      <p:to>
                                        <p:strVal val="hidden"/>
                                      </p:to>
                                    </p:set>
                                  </p:childTnLst>
                                </p:cTn>
                              </p:par>
                              <p:par>
                                <p:cTn id="409" presetID="1" presetClass="exit" presetSubtype="0" fill="hold" grpId="1" nodeType="withEffect">
                                  <p:stCondLst>
                                    <p:cond delay="10000"/>
                                  </p:stCondLst>
                                  <p:childTnLst>
                                    <p:set>
                                      <p:cBhvr>
                                        <p:cTn id="410" dur="1" fill="hold">
                                          <p:stCondLst>
                                            <p:cond delay="0"/>
                                          </p:stCondLst>
                                        </p:cTn>
                                        <p:tgtEl>
                                          <p:spTgt spid="144"/>
                                        </p:tgtEl>
                                        <p:attrNameLst>
                                          <p:attrName>style.visibility</p:attrName>
                                        </p:attrNameLst>
                                      </p:cBhvr>
                                      <p:to>
                                        <p:strVal val="hidden"/>
                                      </p:to>
                                    </p:set>
                                  </p:childTnLst>
                                </p:cTn>
                              </p:par>
                              <p:par>
                                <p:cTn id="411" presetID="1" presetClass="exit" presetSubtype="0" fill="hold" grpId="1" nodeType="withEffect">
                                  <p:stCondLst>
                                    <p:cond delay="10000"/>
                                  </p:stCondLst>
                                  <p:childTnLst>
                                    <p:set>
                                      <p:cBhvr>
                                        <p:cTn id="412" dur="1" fill="hold">
                                          <p:stCondLst>
                                            <p:cond delay="0"/>
                                          </p:stCondLst>
                                        </p:cTn>
                                        <p:tgtEl>
                                          <p:spTgt spid="145"/>
                                        </p:tgtEl>
                                        <p:attrNameLst>
                                          <p:attrName>style.visibility</p:attrName>
                                        </p:attrNameLst>
                                      </p:cBhvr>
                                      <p:to>
                                        <p:strVal val="hidden"/>
                                      </p:to>
                                    </p:set>
                                  </p:childTnLst>
                                </p:cTn>
                              </p:par>
                              <p:par>
                                <p:cTn id="413" presetID="1" presetClass="exit" presetSubtype="0" fill="hold" grpId="1" nodeType="withEffect">
                                  <p:stCondLst>
                                    <p:cond delay="10000"/>
                                  </p:stCondLst>
                                  <p:childTnLst>
                                    <p:set>
                                      <p:cBhvr>
                                        <p:cTn id="414" dur="1" fill="hold">
                                          <p:stCondLst>
                                            <p:cond delay="0"/>
                                          </p:stCondLst>
                                        </p:cTn>
                                        <p:tgtEl>
                                          <p:spTgt spid="146"/>
                                        </p:tgtEl>
                                        <p:attrNameLst>
                                          <p:attrName>style.visibility</p:attrName>
                                        </p:attrNameLst>
                                      </p:cBhvr>
                                      <p:to>
                                        <p:strVal val="hidden"/>
                                      </p:to>
                                    </p:set>
                                  </p:childTnLst>
                                </p:cTn>
                              </p:par>
                              <p:par>
                                <p:cTn id="415" presetID="1" presetClass="exit" presetSubtype="0" fill="hold" grpId="1" nodeType="withEffect">
                                  <p:stCondLst>
                                    <p:cond delay="10000"/>
                                  </p:stCondLst>
                                  <p:childTnLst>
                                    <p:set>
                                      <p:cBhvr>
                                        <p:cTn id="416" dur="1" fill="hold">
                                          <p:stCondLst>
                                            <p:cond delay="0"/>
                                          </p:stCondLst>
                                        </p:cTn>
                                        <p:tgtEl>
                                          <p:spTgt spid="147"/>
                                        </p:tgtEl>
                                        <p:attrNameLst>
                                          <p:attrName>style.visibility</p:attrName>
                                        </p:attrNameLst>
                                      </p:cBhvr>
                                      <p:to>
                                        <p:strVal val="hidden"/>
                                      </p:to>
                                    </p:set>
                                  </p:childTnLst>
                                </p:cTn>
                              </p:par>
                              <p:par>
                                <p:cTn id="417" presetID="1" presetClass="exit" presetSubtype="0" fill="hold" grpId="1" nodeType="withEffect">
                                  <p:stCondLst>
                                    <p:cond delay="10000"/>
                                  </p:stCondLst>
                                  <p:childTnLst>
                                    <p:set>
                                      <p:cBhvr>
                                        <p:cTn id="418" dur="1" fill="hold">
                                          <p:stCondLst>
                                            <p:cond delay="0"/>
                                          </p:stCondLst>
                                        </p:cTn>
                                        <p:tgtEl>
                                          <p:spTgt spid="148"/>
                                        </p:tgtEl>
                                        <p:attrNameLst>
                                          <p:attrName>style.visibility</p:attrName>
                                        </p:attrNameLst>
                                      </p:cBhvr>
                                      <p:to>
                                        <p:strVal val="hidden"/>
                                      </p:to>
                                    </p:set>
                                  </p:childTnLst>
                                </p:cTn>
                              </p:par>
                              <p:par>
                                <p:cTn id="419" presetID="63" presetClass="path" presetSubtype="0" accel="50000" decel="50000" fill="hold" grpId="0" nodeType="withEffect">
                                  <p:stCondLst>
                                    <p:cond delay="10000"/>
                                  </p:stCondLst>
                                  <p:childTnLst>
                                    <p:animMotion origin="layout" path="M -0.00156 -0.00116 L 0.20781 0.00139 " pathEditMode="relative" rAng="0" ptsTypes="AA">
                                      <p:cBhvr>
                                        <p:cTn id="420" dur="3000" fill="hold"/>
                                        <p:tgtEl>
                                          <p:spTgt spid="149"/>
                                        </p:tgtEl>
                                        <p:attrNameLst>
                                          <p:attrName>ppt_x</p:attrName>
                                          <p:attrName>ppt_y</p:attrName>
                                        </p:attrNameLst>
                                      </p:cBhvr>
                                      <p:rCtr x="10469"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P spid="121" grpId="1" animBg="1"/>
      <p:bldP spid="122" grpId="0" animBg="1"/>
      <p:bldP spid="122" grpId="1" animBg="1"/>
      <p:bldP spid="123" grpId="0" animBg="1"/>
      <p:bldP spid="123" grpId="1" animBg="1"/>
      <p:bldP spid="124" grpId="0" animBg="1"/>
      <p:bldP spid="124" grpId="1" animBg="1"/>
      <p:bldP spid="125" grpId="0" animBg="1"/>
      <p:bldP spid="125" grpId="1" animBg="1"/>
      <p:bldP spid="126" grpId="0" animBg="1"/>
      <p:bldP spid="126" grpId="1"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4" grpId="0" animBg="1"/>
      <p:bldP spid="134" grpId="1" animBg="1"/>
      <p:bldP spid="135" grpId="0" animBg="1"/>
      <p:bldP spid="135" grpId="1" animBg="1"/>
      <p:bldP spid="136" grpId="0" animBg="1"/>
      <p:bldP spid="136" grpId="1" animBg="1"/>
      <p:bldP spid="137" grpId="0" animBg="1"/>
      <p:bldP spid="137" grpId="1" animBg="1"/>
      <p:bldP spid="138" grpId="0" animBg="1"/>
      <p:bldP spid="138" grpId="1" animBg="1"/>
      <p:bldP spid="139" grpId="0" animBg="1"/>
      <p:bldP spid="139" grpId="1"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4" grpId="1" animBg="1"/>
      <p:bldP spid="145" grpId="0" animBg="1"/>
      <p:bldP spid="145" grpId="1" animBg="1"/>
      <p:bldP spid="146" grpId="0" animBg="1"/>
      <p:bldP spid="146" grpId="1" animBg="1"/>
      <p:bldP spid="147" grpId="0" animBg="1"/>
      <p:bldP spid="147" grpId="1" animBg="1"/>
      <p:bldP spid="148" grpId="0" animBg="1"/>
      <p:bldP spid="148" grpId="1" animBg="1"/>
      <p:bldP spid="149" grpId="0" animBg="1"/>
      <p:bldP spid="149" grpId="1" animBg="1"/>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assumption differences are about the relative velocities</a:t>
            </a:r>
          </a:p>
        </p:txBody>
      </p:sp>
      <p:sp>
        <p:nvSpPr>
          <p:cNvPr id="3" name="Content Placeholder 2"/>
          <p:cNvSpPr>
            <a:spLocks noGrp="1"/>
          </p:cNvSpPr>
          <p:nvPr>
            <p:ph idx="1"/>
          </p:nvPr>
        </p:nvSpPr>
        <p:spPr/>
        <p:txBody>
          <a:bodyPr/>
          <a:lstStyle/>
          <a:p>
            <a:r>
              <a:rPr lang="en-US" dirty="0"/>
              <a:t>Classic particle collision models assume that the average relative velocity of two particles is set by the length scale of the </a:t>
            </a:r>
            <a:r>
              <a:rPr lang="en-US" b="1" dirty="0"/>
              <a:t>diameter</a:t>
            </a:r>
            <a:r>
              <a:rPr lang="en-US" dirty="0"/>
              <a:t> of the particles regardless of their separation distance</a:t>
            </a:r>
          </a:p>
          <a:p>
            <a:r>
              <a:rPr lang="en-US" dirty="0"/>
              <a:t>We hypothesize that the majority of the transport time is spent in a long random walk with relative velocities based on the </a:t>
            </a:r>
            <a:r>
              <a:rPr lang="en-US" b="1" dirty="0"/>
              <a:t>average particle separation </a:t>
            </a:r>
            <a:r>
              <a:rPr lang="en-US" dirty="0"/>
              <a:t>distance (</a:t>
            </a:r>
            <a:r>
              <a:rPr lang="en-US" dirty="0">
                <a:latin typeface="Symbol" pitchFamily="18" charset="2"/>
              </a:rPr>
              <a:t>L</a:t>
            </a:r>
            <a:r>
              <a:rPr lang="en-US" dirty="0"/>
              <a:t>)*</a:t>
            </a:r>
          </a:p>
          <a:p>
            <a:endParaRPr lang="en-US" dirty="0"/>
          </a:p>
        </p:txBody>
      </p:sp>
      <p:sp>
        <p:nvSpPr>
          <p:cNvPr id="4" name="TextBox 3"/>
          <p:cNvSpPr txBox="1"/>
          <p:nvPr/>
        </p:nvSpPr>
        <p:spPr>
          <a:xfrm>
            <a:off x="5899201" y="6334780"/>
            <a:ext cx="3244799" cy="523220"/>
          </a:xfrm>
          <a:prstGeom prst="rect">
            <a:avLst/>
          </a:prstGeom>
          <a:noFill/>
        </p:spPr>
        <p:txBody>
          <a:bodyPr wrap="none" rtlCol="0">
            <a:spAutoFit/>
          </a:bodyPr>
          <a:lstStyle/>
          <a:p>
            <a:r>
              <a:rPr lang="en-US" dirty="0"/>
              <a:t>* Edge of knowledge</a:t>
            </a:r>
          </a:p>
        </p:txBody>
      </p:sp>
    </p:spTree>
    <p:extLst>
      <p:ext uri="{BB962C8B-B14F-4D97-AF65-F5344CB8AC3E}">
        <p14:creationId xmlns:p14="http://schemas.microsoft.com/office/powerpoint/2010/main" val="45401322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Proposed </a:t>
            </a:r>
            <a:r>
              <a:rPr lang="en-US" dirty="0">
                <a:latin typeface="Symbol" pitchFamily="18" charset="2"/>
              </a:rPr>
              <a:t>(L)</a:t>
            </a:r>
            <a:r>
              <a:rPr lang="en-US" dirty="0"/>
              <a:t> Long Range Transport Hypothesis*</a:t>
            </a:r>
          </a:p>
        </p:txBody>
      </p:sp>
      <p:sp>
        <p:nvSpPr>
          <p:cNvPr id="3" name="Content Placeholder 2"/>
          <p:cNvSpPr>
            <a:spLocks noGrp="1"/>
          </p:cNvSpPr>
          <p:nvPr>
            <p:ph idx="1"/>
          </p:nvPr>
        </p:nvSpPr>
        <p:spPr>
          <a:xfrm>
            <a:off x="457200" y="1600200"/>
            <a:ext cx="8229600" cy="4525963"/>
          </a:xfrm>
        </p:spPr>
        <p:txBody>
          <a:bodyPr/>
          <a:lstStyle/>
          <a:p>
            <a:r>
              <a:rPr lang="en-US" sz="2800" dirty="0"/>
              <a:t>At all times there exists a differential VOLUME of fluid that will transport any particle with its center located within that differential VOLUME to a collision of the particle and collector between</a:t>
            </a:r>
            <a:br>
              <a:rPr lang="en-US" sz="2800" dirty="0"/>
            </a:br>
            <a:r>
              <a:rPr lang="en-US" sz="2800" dirty="0"/>
              <a:t>and </a:t>
            </a:r>
          </a:p>
          <a:p>
            <a:r>
              <a:rPr lang="en-US" sz="2800" dirty="0"/>
              <a:t>The time required for that final transport to a collision is </a:t>
            </a:r>
          </a:p>
          <a:p>
            <a:r>
              <a:rPr lang="en-US" sz="2800" dirty="0"/>
              <a:t>Long range transport delivers the particle to the differential volume for the final slow transport to the collision</a:t>
            </a:r>
          </a:p>
          <a:p>
            <a:r>
              <a:rPr lang="en-US" sz="2400" dirty="0"/>
              <a:t>Next… characterize the time for the long range transport</a:t>
            </a:r>
          </a:p>
        </p:txBody>
      </p:sp>
      <p:sp>
        <p:nvSpPr>
          <p:cNvPr id="9" name="TextBox 8"/>
          <p:cNvSpPr txBox="1"/>
          <p:nvPr/>
        </p:nvSpPr>
        <p:spPr>
          <a:xfrm>
            <a:off x="6772838" y="6457890"/>
            <a:ext cx="2371162" cy="400110"/>
          </a:xfrm>
          <a:prstGeom prst="rect">
            <a:avLst/>
          </a:prstGeom>
          <a:noFill/>
        </p:spPr>
        <p:txBody>
          <a:bodyPr wrap="none" rtlCol="0">
            <a:spAutoFit/>
          </a:bodyPr>
          <a:lstStyle/>
          <a:p>
            <a:r>
              <a:rPr lang="en-US" sz="2000" dirty="0"/>
              <a:t>* Edge of knowledge</a:t>
            </a:r>
          </a:p>
        </p:txBody>
      </p:sp>
      <p:grpSp>
        <p:nvGrpSpPr>
          <p:cNvPr id="10" name="Group 9"/>
          <p:cNvGrpSpPr/>
          <p:nvPr/>
        </p:nvGrpSpPr>
        <p:grpSpPr>
          <a:xfrm>
            <a:off x="8108830" y="1627800"/>
            <a:ext cx="969045" cy="336430"/>
            <a:chOff x="2303253" y="3303917"/>
            <a:chExt cx="3344179" cy="756252"/>
          </a:xfrm>
        </p:grpSpPr>
        <p:sp>
          <p:nvSpPr>
            <p:cNvPr id="11" name="Freeform 10"/>
            <p:cNvSpPr/>
            <p:nvPr/>
          </p:nvSpPr>
          <p:spPr>
            <a:xfrm>
              <a:off x="2343515" y="3387309"/>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2303253" y="3303917"/>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11" idx="0"/>
              <a:endCxn id="12" idx="0"/>
            </p:cNvCxnSpPr>
            <p:nvPr/>
          </p:nvCxnSpPr>
          <p:spPr>
            <a:xfrm flipH="1" flipV="1">
              <a:off x="2303253" y="330391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1" idx="2"/>
              <a:endCxn id="12" idx="2"/>
            </p:cNvCxnSpPr>
            <p:nvPr/>
          </p:nvCxnSpPr>
          <p:spPr>
            <a:xfrm flipH="1" flipV="1">
              <a:off x="5607170" y="397677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E2C1BAAA-1BAC-45E8-9894-3DBEFA17CFA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897417" y="2948388"/>
            <a:ext cx="1012953" cy="425120"/>
          </a:xfrm>
          <a:prstGeom prst="rect">
            <a:avLst/>
          </a:prstGeom>
        </p:spPr>
      </p:pic>
      <p:pic>
        <p:nvPicPr>
          <p:cNvPr id="16" name="Picture 15">
            <a:extLst>
              <a:ext uri="{FF2B5EF4-FFF2-40B4-BE49-F238E27FC236}">
                <a16:creationId xmlns:a16="http://schemas.microsoft.com/office/drawing/2014/main" id="{B29FE154-269A-4145-8105-7BF190825407}"/>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73716" y="3313721"/>
            <a:ext cx="1164613" cy="488768"/>
          </a:xfrm>
          <a:prstGeom prst="rect">
            <a:avLst/>
          </a:prstGeom>
        </p:spPr>
      </p:pic>
      <p:pic>
        <p:nvPicPr>
          <p:cNvPr id="18" name="Picture 17">
            <a:extLst>
              <a:ext uri="{FF2B5EF4-FFF2-40B4-BE49-F238E27FC236}">
                <a16:creationId xmlns:a16="http://schemas.microsoft.com/office/drawing/2014/main" id="{29077193-013A-44CD-9B06-FE71D0AC4C52}"/>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494844" y="4312705"/>
            <a:ext cx="617900" cy="463113"/>
          </a:xfrm>
          <a:prstGeom prst="rect">
            <a:avLst/>
          </a:prstGeom>
        </p:spPr>
      </p:pic>
    </p:spTree>
    <p:extLst>
      <p:ext uri="{BB962C8B-B14F-4D97-AF65-F5344CB8AC3E}">
        <p14:creationId xmlns:p14="http://schemas.microsoft.com/office/powerpoint/2010/main" val="143755419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4" name="Rectangle 2"/>
          <p:cNvSpPr>
            <a:spLocks noGrp="1" noChangeArrowheads="1"/>
          </p:cNvSpPr>
          <p:nvPr>
            <p:ph type="title"/>
          </p:nvPr>
        </p:nvSpPr>
        <p:spPr/>
        <p:txBody>
          <a:bodyPr/>
          <a:lstStyle/>
          <a:p>
            <a:r>
              <a:rPr lang="en-US" dirty="0"/>
              <a:t>How much water is cleared (filtered) from a floc’s perspective?</a:t>
            </a:r>
          </a:p>
        </p:txBody>
      </p:sp>
      <p:sp>
        <p:nvSpPr>
          <p:cNvPr id="24585" name="Rectangle 3"/>
          <p:cNvSpPr>
            <a:spLocks noGrp="1" noChangeArrowheads="1"/>
          </p:cNvSpPr>
          <p:nvPr>
            <p:ph idx="1"/>
          </p:nvPr>
        </p:nvSpPr>
        <p:spPr/>
        <p:txBody>
          <a:bodyPr/>
          <a:lstStyle/>
          <a:p>
            <a:r>
              <a:rPr lang="en-US" dirty="0"/>
              <a:t>Volume cleared is proportional to a collision area defined by a circle with diameter = sum of the particle diameters</a:t>
            </a:r>
          </a:p>
          <a:p>
            <a:r>
              <a:rPr lang="en-US" dirty="0"/>
              <a:t>Volume cleared is proportional to time</a:t>
            </a:r>
          </a:p>
          <a:p>
            <a:r>
              <a:rPr lang="en-US" dirty="0"/>
              <a:t>Volume cleared is proportional to the relative velocity between flocs</a:t>
            </a:r>
          </a:p>
          <a:p>
            <a:endParaRPr lang="en-US" dirty="0"/>
          </a:p>
        </p:txBody>
      </p:sp>
      <p:sp>
        <p:nvSpPr>
          <p:cNvPr id="24586" name="Oval 4"/>
          <p:cNvSpPr>
            <a:spLocks noChangeArrowheads="1"/>
          </p:cNvSpPr>
          <p:nvPr/>
        </p:nvSpPr>
        <p:spPr bwMode="auto">
          <a:xfrm>
            <a:off x="7298575" y="5095702"/>
            <a:ext cx="1521229" cy="1438102"/>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pic>
        <p:nvPicPr>
          <p:cNvPr id="24587" name="Picture 5 1" descr="MCED00214_0000[1]"/>
          <p:cNvPicPr>
            <a:picLocks noChangeAspect="1" noChangeArrowheads="1"/>
          </p:cNvPicPr>
          <p:nvPr/>
        </p:nvPicPr>
        <p:blipFill>
          <a:blip r:embed="rId9" cstate="print"/>
          <a:srcRect/>
          <a:stretch>
            <a:fillRect/>
          </a:stretch>
        </p:blipFill>
        <p:spPr bwMode="auto">
          <a:xfrm>
            <a:off x="4965774" y="5469774"/>
            <a:ext cx="646085" cy="646084"/>
          </a:xfrm>
          <a:prstGeom prst="rect">
            <a:avLst/>
          </a:prstGeom>
          <a:noFill/>
          <a:ln w="9525">
            <a:noFill/>
            <a:miter lim="800000"/>
            <a:headEnd/>
            <a:tailEnd/>
          </a:ln>
        </p:spPr>
      </p:pic>
      <p:cxnSp>
        <p:nvCxnSpPr>
          <p:cNvPr id="15" name="Straight Arrow Connector 14"/>
          <p:cNvCxnSpPr/>
          <p:nvPr/>
        </p:nvCxnSpPr>
        <p:spPr bwMode="auto">
          <a:xfrm>
            <a:off x="5667731" y="5842886"/>
            <a:ext cx="1489527" cy="1588"/>
          </a:xfrm>
          <a:prstGeom prst="straightConnector1">
            <a:avLst/>
          </a:prstGeom>
          <a:noFill/>
          <a:ln w="12700" cap="flat" cmpd="sng" algn="ctr">
            <a:solidFill>
              <a:schemeClr val="accent1"/>
            </a:solidFill>
            <a:prstDash val="solid"/>
            <a:round/>
            <a:headEnd type="none" w="lg" len="med"/>
            <a:tailEnd type="arrow"/>
          </a:ln>
          <a:effectLst/>
        </p:spPr>
      </p:cxnSp>
      <p:pic>
        <p:nvPicPr>
          <p:cNvPr id="20" name="Picture 5 2" descr="MCED00214_0000[1]"/>
          <p:cNvPicPr>
            <a:picLocks noChangeAspect="1" noChangeArrowheads="1"/>
          </p:cNvPicPr>
          <p:nvPr/>
        </p:nvPicPr>
        <p:blipFill>
          <a:blip r:embed="rId9" cstate="print"/>
          <a:srcRect/>
          <a:stretch>
            <a:fillRect/>
          </a:stretch>
        </p:blipFill>
        <p:spPr bwMode="auto">
          <a:xfrm>
            <a:off x="7783879" y="6128786"/>
            <a:ext cx="646085" cy="646084"/>
          </a:xfrm>
          <a:prstGeom prst="rect">
            <a:avLst/>
          </a:prstGeom>
          <a:noFill/>
          <a:ln w="9525">
            <a:noFill/>
            <a:miter lim="800000"/>
            <a:headEnd/>
            <a:tailEnd/>
          </a:ln>
        </p:spPr>
      </p:pic>
      <p:pic>
        <p:nvPicPr>
          <p:cNvPr id="21" name="Picture 5 3" descr="MCED00214_0000[1]"/>
          <p:cNvPicPr>
            <a:picLocks noChangeAspect="1" noChangeArrowheads="1"/>
          </p:cNvPicPr>
          <p:nvPr/>
        </p:nvPicPr>
        <p:blipFill>
          <a:blip r:embed="rId9" cstate="print"/>
          <a:srcRect/>
          <a:stretch>
            <a:fillRect/>
          </a:stretch>
        </p:blipFill>
        <p:spPr bwMode="auto">
          <a:xfrm>
            <a:off x="7750628" y="4815381"/>
            <a:ext cx="646085" cy="646084"/>
          </a:xfrm>
          <a:prstGeom prst="rect">
            <a:avLst/>
          </a:prstGeom>
          <a:noFill/>
          <a:ln w="9525">
            <a:noFill/>
            <a:miter lim="800000"/>
            <a:headEnd/>
            <a:tailEnd/>
          </a:ln>
        </p:spPr>
      </p:pic>
      <p:pic>
        <p:nvPicPr>
          <p:cNvPr id="3" name="Picture 2">
            <a:extLst>
              <a:ext uri="{FF2B5EF4-FFF2-40B4-BE49-F238E27FC236}">
                <a16:creationId xmlns:a16="http://schemas.microsoft.com/office/drawing/2014/main" id="{BD99F7C8-E59C-43A4-954D-2F22EC4C11AD}"/>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7710999" y="2630743"/>
            <a:ext cx="832854" cy="347948"/>
          </a:xfrm>
          <a:prstGeom prst="rect">
            <a:avLst/>
          </a:prstGeom>
        </p:spPr>
      </p:pic>
      <p:pic>
        <p:nvPicPr>
          <p:cNvPr id="5" name="Picture 4">
            <a:extLst>
              <a:ext uri="{FF2B5EF4-FFF2-40B4-BE49-F238E27FC236}">
                <a16:creationId xmlns:a16="http://schemas.microsoft.com/office/drawing/2014/main" id="{4D3F5A9D-AD1E-4BF1-BB58-BE072449CC61}"/>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722426" y="3294680"/>
            <a:ext cx="428151" cy="203420"/>
          </a:xfrm>
          <a:prstGeom prst="rect">
            <a:avLst/>
          </a:prstGeom>
        </p:spPr>
      </p:pic>
      <p:pic>
        <p:nvPicPr>
          <p:cNvPr id="7" name="Picture 6">
            <a:extLst>
              <a:ext uri="{FF2B5EF4-FFF2-40B4-BE49-F238E27FC236}">
                <a16:creationId xmlns:a16="http://schemas.microsoft.com/office/drawing/2014/main" id="{0CC8AEAF-C0D5-4FA0-9671-5B090EDCDE80}"/>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7710999" y="4197049"/>
            <a:ext cx="582376" cy="190319"/>
          </a:xfrm>
          <a:prstGeom prst="rect">
            <a:avLst/>
          </a:prstGeom>
        </p:spPr>
      </p:pic>
      <p:pic>
        <p:nvPicPr>
          <p:cNvPr id="9" name="Picture 8">
            <a:extLst>
              <a:ext uri="{FF2B5EF4-FFF2-40B4-BE49-F238E27FC236}">
                <a16:creationId xmlns:a16="http://schemas.microsoft.com/office/drawing/2014/main" id="{97519B5D-D418-4B81-BBB6-48F7C50D7F5E}"/>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998649" y="5324004"/>
            <a:ext cx="694511" cy="437033"/>
          </a:xfrm>
          <a:prstGeom prst="rect">
            <a:avLst/>
          </a:prstGeom>
        </p:spPr>
      </p:pic>
      <p:pic>
        <p:nvPicPr>
          <p:cNvPr id="11" name="Picture 10">
            <a:extLst>
              <a:ext uri="{FF2B5EF4-FFF2-40B4-BE49-F238E27FC236}">
                <a16:creationId xmlns:a16="http://schemas.microsoft.com/office/drawing/2014/main" id="{879B6442-1399-4460-B903-32DE2B794F0B}"/>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630493" y="5489995"/>
            <a:ext cx="857391" cy="577739"/>
          </a:xfrm>
          <a:prstGeom prst="rect">
            <a:avLst/>
          </a:prstGeom>
        </p:spPr>
      </p:pic>
      <p:pic>
        <p:nvPicPr>
          <p:cNvPr id="18" name="Picture 17">
            <a:extLst>
              <a:ext uri="{FF2B5EF4-FFF2-40B4-BE49-F238E27FC236}">
                <a16:creationId xmlns:a16="http://schemas.microsoft.com/office/drawing/2014/main" id="{2F559CFC-3E05-4830-A967-E1F0CB78CB32}"/>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1117257" y="6067734"/>
            <a:ext cx="2279135" cy="336060"/>
          </a:xfrm>
          <a:prstGeom prst="rect">
            <a:avLst/>
          </a:prstGeom>
        </p:spPr>
      </p:pic>
    </p:spTree>
    <p:extLst>
      <p:ext uri="{BB962C8B-B14F-4D97-AF65-F5344CB8AC3E}">
        <p14:creationId xmlns:p14="http://schemas.microsoft.com/office/powerpoint/2010/main" val="193395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85800" y="304800"/>
            <a:ext cx="6150935" cy="1143000"/>
          </a:xfrm>
          <a:effectLst/>
        </p:spPr>
        <p:txBody>
          <a:bodyPr/>
          <a:lstStyle/>
          <a:p>
            <a:pPr>
              <a:defRPr/>
            </a:pPr>
            <a:r>
              <a:rPr lang="en-US" sz="4000" dirty="0"/>
              <a:t>Use dimensional analysis to get a relative velocity</a:t>
            </a:r>
          </a:p>
        </p:txBody>
      </p:sp>
      <p:sp>
        <p:nvSpPr>
          <p:cNvPr id="15374" name="Text Box 14"/>
          <p:cNvSpPr txBox="1">
            <a:spLocks noChangeArrowheads="1"/>
          </p:cNvSpPr>
          <p:nvPr/>
        </p:nvSpPr>
        <p:spPr bwMode="auto">
          <a:xfrm>
            <a:off x="2487728" y="3204769"/>
            <a:ext cx="3704421" cy="830997"/>
          </a:xfrm>
          <a:prstGeom prst="rect">
            <a:avLst/>
          </a:prstGeom>
          <a:noFill/>
          <a:ln w="12700">
            <a:noFill/>
            <a:miter lim="800000"/>
            <a:headEnd type="none" w="lg" len="med"/>
            <a:tailEnd type="none" w="lg" len="med"/>
          </a:ln>
        </p:spPr>
        <p:txBody>
          <a:bodyPr wrap="square">
            <a:spAutoFit/>
          </a:bodyPr>
          <a:lstStyle/>
          <a:p>
            <a:pPr algn="ctr"/>
            <a:r>
              <a:rPr lang="en-US" sz="2400" dirty="0">
                <a:latin typeface="+mn-lt"/>
              </a:rPr>
              <a:t>Assume linear velocity gradient</a:t>
            </a:r>
          </a:p>
        </p:txBody>
      </p:sp>
      <p:sp>
        <p:nvSpPr>
          <p:cNvPr id="15376" name="Text Box 16"/>
          <p:cNvSpPr txBox="1">
            <a:spLocks noChangeArrowheads="1"/>
          </p:cNvSpPr>
          <p:nvPr/>
        </p:nvSpPr>
        <p:spPr bwMode="auto">
          <a:xfrm>
            <a:off x="2967387" y="4442524"/>
            <a:ext cx="2745102" cy="461665"/>
          </a:xfrm>
          <a:prstGeom prst="rect">
            <a:avLst/>
          </a:prstGeom>
          <a:noFill/>
          <a:ln w="12700">
            <a:noFill/>
            <a:miter lim="800000"/>
            <a:headEnd type="none" w="lg" len="med"/>
            <a:tailEnd type="none" w="lg" len="med"/>
          </a:ln>
        </p:spPr>
        <p:txBody>
          <a:bodyPr wrap="square">
            <a:spAutoFit/>
          </a:bodyPr>
          <a:lstStyle/>
          <a:p>
            <a:pPr algn="ctr"/>
            <a:r>
              <a:rPr lang="en-US" sz="2400" dirty="0">
                <a:latin typeface="+mn-lt"/>
              </a:rPr>
              <a:t>Velocity gradient</a:t>
            </a:r>
          </a:p>
        </p:txBody>
      </p:sp>
      <p:sp>
        <p:nvSpPr>
          <p:cNvPr id="3" name="TextBox 2"/>
          <p:cNvSpPr txBox="1"/>
          <p:nvPr/>
        </p:nvSpPr>
        <p:spPr>
          <a:xfrm>
            <a:off x="2704715" y="2380083"/>
            <a:ext cx="3270447" cy="461665"/>
          </a:xfrm>
          <a:prstGeom prst="rect">
            <a:avLst/>
          </a:prstGeom>
          <a:noFill/>
        </p:spPr>
        <p:txBody>
          <a:bodyPr wrap="none" rtlCol="0">
            <a:spAutoFit/>
          </a:bodyPr>
          <a:lstStyle/>
          <a:p>
            <a:pPr algn="ctr"/>
            <a:r>
              <a:rPr lang="en-US" sz="2400" i="1" dirty="0">
                <a:latin typeface="Symbol" panose="05050102010706020507" pitchFamily="18" charset="2"/>
              </a:rPr>
              <a:t>L</a:t>
            </a:r>
            <a:r>
              <a:rPr lang="en-US" sz="2400" dirty="0">
                <a:latin typeface="+mn-lt"/>
              </a:rPr>
              <a:t> is separation distance</a:t>
            </a:r>
          </a:p>
        </p:txBody>
      </p:sp>
      <p:sp>
        <p:nvSpPr>
          <p:cNvPr id="5" name="Rectangle 4"/>
          <p:cNvSpPr/>
          <p:nvPr/>
        </p:nvSpPr>
        <p:spPr bwMode="auto">
          <a:xfrm>
            <a:off x="-1" y="6059245"/>
            <a:ext cx="5520268" cy="776177"/>
          </a:xfrm>
          <a:prstGeom prst="rect">
            <a:avLst/>
          </a:prstGeom>
          <a:noFill/>
          <a:ln w="28575"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3761267" y="6144878"/>
            <a:ext cx="1818126" cy="523220"/>
          </a:xfrm>
          <a:prstGeom prst="rect">
            <a:avLst/>
          </a:prstGeom>
          <a:noFill/>
        </p:spPr>
        <p:txBody>
          <a:bodyPr wrap="none" rtlCol="0">
            <a:spAutoFit/>
          </a:bodyPr>
          <a:lstStyle/>
          <a:p>
            <a:r>
              <a:rPr lang="en-US" dirty="0"/>
              <a:t>dimensions</a:t>
            </a:r>
          </a:p>
        </p:txBody>
      </p:sp>
      <p:sp>
        <p:nvSpPr>
          <p:cNvPr id="25" name="TextBox 24"/>
          <p:cNvSpPr txBox="1"/>
          <p:nvPr/>
        </p:nvSpPr>
        <p:spPr>
          <a:xfrm>
            <a:off x="2957608" y="1629585"/>
            <a:ext cx="2764668" cy="461665"/>
          </a:xfrm>
          <a:prstGeom prst="rect">
            <a:avLst/>
          </a:prstGeom>
          <a:noFill/>
        </p:spPr>
        <p:txBody>
          <a:bodyPr wrap="none" rtlCol="0">
            <a:spAutoFit/>
          </a:bodyPr>
          <a:lstStyle/>
          <a:p>
            <a:pPr algn="ctr"/>
            <a:r>
              <a:rPr lang="en-US" sz="2400" dirty="0">
                <a:latin typeface="+mn-lt"/>
              </a:rPr>
              <a:t>Velocity scales with </a:t>
            </a:r>
          </a:p>
        </p:txBody>
      </p:sp>
      <p:cxnSp>
        <p:nvCxnSpPr>
          <p:cNvPr id="10" name="Straight Connector 9"/>
          <p:cNvCxnSpPr/>
          <p:nvPr/>
        </p:nvCxnSpPr>
        <p:spPr>
          <a:xfrm>
            <a:off x="276045" y="2091250"/>
            <a:ext cx="8471140" cy="0"/>
          </a:xfrm>
          <a:prstGeom prst="line">
            <a:avLst/>
          </a:prstGeom>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46577426-87F5-48EF-AF70-A3ED96C98418}"/>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7720819" y="304800"/>
            <a:ext cx="950166" cy="757769"/>
          </a:xfrm>
          <a:prstGeom prst="rect">
            <a:avLst/>
          </a:prstGeom>
        </p:spPr>
      </p:pic>
      <p:pic>
        <p:nvPicPr>
          <p:cNvPr id="11" name="Picture 10">
            <a:extLst>
              <a:ext uri="{FF2B5EF4-FFF2-40B4-BE49-F238E27FC236}">
                <a16:creationId xmlns:a16="http://schemas.microsoft.com/office/drawing/2014/main" id="{BB3F3977-B2FC-46BD-8E35-62ED22A59661}"/>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1179497" y="1678096"/>
            <a:ext cx="263704" cy="301376"/>
          </a:xfrm>
          <a:prstGeom prst="rect">
            <a:avLst/>
          </a:prstGeom>
        </p:spPr>
      </p:pic>
      <p:pic>
        <p:nvPicPr>
          <p:cNvPr id="13" name="Picture 12">
            <a:extLst>
              <a:ext uri="{FF2B5EF4-FFF2-40B4-BE49-F238E27FC236}">
                <a16:creationId xmlns:a16="http://schemas.microsoft.com/office/drawing/2014/main" id="{C7E15EAB-942B-4C3A-A59B-C1C070C716E2}"/>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7001315" y="1627309"/>
            <a:ext cx="427731" cy="338318"/>
          </a:xfrm>
          <a:prstGeom prst="rect">
            <a:avLst/>
          </a:prstGeom>
        </p:spPr>
      </p:pic>
      <p:pic>
        <p:nvPicPr>
          <p:cNvPr id="15" name="Picture 14">
            <a:extLst>
              <a:ext uri="{FF2B5EF4-FFF2-40B4-BE49-F238E27FC236}">
                <a16:creationId xmlns:a16="http://schemas.microsoft.com/office/drawing/2014/main" id="{A19BFA6F-315C-48BA-AD1B-CE9F7575A487}"/>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391687" y="2485499"/>
            <a:ext cx="1837346" cy="293194"/>
          </a:xfrm>
          <a:prstGeom prst="rect">
            <a:avLst/>
          </a:prstGeom>
        </p:spPr>
      </p:pic>
      <p:pic>
        <p:nvPicPr>
          <p:cNvPr id="17" name="Picture 16">
            <a:extLst>
              <a:ext uri="{FF2B5EF4-FFF2-40B4-BE49-F238E27FC236}">
                <a16:creationId xmlns:a16="http://schemas.microsoft.com/office/drawing/2014/main" id="{452105E0-F4AD-4651-9D75-086BCE761D4D}"/>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6271819" y="2485499"/>
            <a:ext cx="1803400" cy="286677"/>
          </a:xfrm>
          <a:prstGeom prst="rect">
            <a:avLst/>
          </a:prstGeom>
        </p:spPr>
      </p:pic>
      <p:pic>
        <p:nvPicPr>
          <p:cNvPr id="19" name="Picture 18">
            <a:extLst>
              <a:ext uri="{FF2B5EF4-FFF2-40B4-BE49-F238E27FC236}">
                <a16:creationId xmlns:a16="http://schemas.microsoft.com/office/drawing/2014/main" id="{13AF7BCF-8DF4-4F09-8646-2D9A1DA2F0D9}"/>
              </a:ext>
            </a:extLst>
          </p:cNvPr>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409646" y="3296239"/>
            <a:ext cx="1721845" cy="293194"/>
          </a:xfrm>
          <a:prstGeom prst="rect">
            <a:avLst/>
          </a:prstGeom>
        </p:spPr>
      </p:pic>
      <p:pic>
        <p:nvPicPr>
          <p:cNvPr id="27" name="Picture 26">
            <a:extLst>
              <a:ext uri="{FF2B5EF4-FFF2-40B4-BE49-F238E27FC236}">
                <a16:creationId xmlns:a16="http://schemas.microsoft.com/office/drawing/2014/main" id="{F8FE4B52-E9E2-4C2E-B1C6-C931C6A9E498}"/>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6226458" y="3301090"/>
            <a:ext cx="1698342" cy="287232"/>
          </a:xfrm>
          <a:prstGeom prst="rect">
            <a:avLst/>
          </a:prstGeom>
        </p:spPr>
      </p:pic>
      <p:pic>
        <p:nvPicPr>
          <p:cNvPr id="4" name="Picture 3">
            <a:extLst>
              <a:ext uri="{FF2B5EF4-FFF2-40B4-BE49-F238E27FC236}">
                <a16:creationId xmlns:a16="http://schemas.microsoft.com/office/drawing/2014/main" id="{82BB64E4-E1A0-4A65-B3FE-370408DED4DC}"/>
              </a:ext>
            </a:extLst>
          </p:cNvPr>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452839" y="4086518"/>
            <a:ext cx="1529008" cy="776176"/>
          </a:xfrm>
          <a:prstGeom prst="rect">
            <a:avLst/>
          </a:prstGeom>
        </p:spPr>
      </p:pic>
      <p:pic>
        <p:nvPicPr>
          <p:cNvPr id="8" name="Picture 7">
            <a:extLst>
              <a:ext uri="{FF2B5EF4-FFF2-40B4-BE49-F238E27FC236}">
                <a16:creationId xmlns:a16="http://schemas.microsoft.com/office/drawing/2014/main" id="{B5C1E39E-AA97-4509-A870-DA4AEC0609EA}"/>
              </a:ext>
            </a:extLst>
          </p:cNvPr>
          <p:cNvPicPr>
            <a:picLocks noChangeAspect="1"/>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6271819" y="4086518"/>
            <a:ext cx="1529008" cy="731504"/>
          </a:xfrm>
          <a:prstGeom prst="rect">
            <a:avLst/>
          </a:prstGeom>
        </p:spPr>
      </p:pic>
      <p:pic>
        <p:nvPicPr>
          <p:cNvPr id="35" name="Picture 34">
            <a:extLst>
              <a:ext uri="{FF2B5EF4-FFF2-40B4-BE49-F238E27FC236}">
                <a16:creationId xmlns:a16="http://schemas.microsoft.com/office/drawing/2014/main" id="{26F8265A-45F8-43B8-90CF-FAA80E5FA007}"/>
              </a:ext>
            </a:extLst>
          </p:cNvPr>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685800" y="5372362"/>
            <a:ext cx="1112394" cy="263127"/>
          </a:xfrm>
          <a:prstGeom prst="rect">
            <a:avLst/>
          </a:prstGeom>
        </p:spPr>
      </p:pic>
      <p:pic>
        <p:nvPicPr>
          <p:cNvPr id="37" name="Picture 36">
            <a:extLst>
              <a:ext uri="{FF2B5EF4-FFF2-40B4-BE49-F238E27FC236}">
                <a16:creationId xmlns:a16="http://schemas.microsoft.com/office/drawing/2014/main" id="{55695FD9-8A03-436B-8CE0-9BF30F0B88F1}"/>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6531942" y="5358230"/>
            <a:ext cx="1112394" cy="277259"/>
          </a:xfrm>
          <a:prstGeom prst="rect">
            <a:avLst/>
          </a:prstGeom>
        </p:spPr>
      </p:pic>
      <p:pic>
        <p:nvPicPr>
          <p:cNvPr id="39" name="Picture 38">
            <a:extLst>
              <a:ext uri="{FF2B5EF4-FFF2-40B4-BE49-F238E27FC236}">
                <a16:creationId xmlns:a16="http://schemas.microsoft.com/office/drawing/2014/main" id="{DA429B30-CEAA-406A-A5CD-677F5EB2E9C4}"/>
              </a:ext>
            </a:extLst>
          </p:cNvPr>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96861" y="6132069"/>
            <a:ext cx="3402666" cy="623238"/>
          </a:xfrm>
          <a:prstGeom prst="rect">
            <a:avLst/>
          </a:prstGeom>
        </p:spPr>
      </p:pic>
      <p:pic>
        <p:nvPicPr>
          <p:cNvPr id="41" name="Picture 40">
            <a:extLst>
              <a:ext uri="{FF2B5EF4-FFF2-40B4-BE49-F238E27FC236}">
                <a16:creationId xmlns:a16="http://schemas.microsoft.com/office/drawing/2014/main" id="{CC39BF99-E32E-410A-BBBC-27F36F9F1B0F}"/>
              </a:ext>
            </a:extLst>
          </p:cNvPr>
          <p:cNvPicPr>
            <a:picLocks noChangeAspect="1"/>
          </p:cNvPicPr>
          <p:nvPr>
            <p:custDataLst>
              <p:tags r:id="rId13"/>
            </p:custDataLst>
          </p:nvPr>
        </p:nvPicPr>
        <p:blipFill>
          <a:blip r:embed="rId29" cstate="print">
            <a:extLst>
              <a:ext uri="{28A0092B-C50C-407E-A947-70E740481C1C}">
                <a14:useLocalDpi xmlns:a14="http://schemas.microsoft.com/office/drawing/2010/main" val="0"/>
              </a:ext>
            </a:extLst>
          </a:blip>
          <a:stretch>
            <a:fillRect/>
          </a:stretch>
        </p:blipFill>
        <p:spPr>
          <a:xfrm>
            <a:off x="9267804" y="3190069"/>
            <a:ext cx="1312000" cy="230095"/>
          </a:xfrm>
          <a:prstGeom prst="rect">
            <a:avLst/>
          </a:prstGeom>
        </p:spPr>
      </p:pic>
      <p:pic>
        <p:nvPicPr>
          <p:cNvPr id="43" name="Picture 42">
            <a:extLst>
              <a:ext uri="{FF2B5EF4-FFF2-40B4-BE49-F238E27FC236}">
                <a16:creationId xmlns:a16="http://schemas.microsoft.com/office/drawing/2014/main" id="{DEE4B5ED-9DC4-4ECC-8759-A14AD28D33C9}"/>
              </a:ext>
            </a:extLst>
          </p:cNvPr>
          <p:cNvPicPr>
            <a:picLocks noChangeAspect="1"/>
          </p:cNvPicPr>
          <p:nvPr>
            <p:custDataLst>
              <p:tags r:id="rId14"/>
            </p:custDataLst>
          </p:nvPr>
        </p:nvPicPr>
        <p:blipFill>
          <a:blip r:embed="rId30" cstate="print">
            <a:extLst>
              <a:ext uri="{28A0092B-C50C-407E-A947-70E740481C1C}">
                <a14:useLocalDpi xmlns:a14="http://schemas.microsoft.com/office/drawing/2010/main" val="0"/>
              </a:ext>
            </a:extLst>
          </a:blip>
          <a:stretch>
            <a:fillRect/>
          </a:stretch>
        </p:blipFill>
        <p:spPr>
          <a:xfrm>
            <a:off x="9267804" y="3620267"/>
            <a:ext cx="995048" cy="213333"/>
          </a:xfrm>
          <a:prstGeom prst="rect">
            <a:avLst/>
          </a:prstGeom>
        </p:spPr>
      </p:pic>
    </p:spTree>
    <p:extLst>
      <p:ext uri="{BB962C8B-B14F-4D97-AF65-F5344CB8AC3E}">
        <p14:creationId xmlns:p14="http://schemas.microsoft.com/office/powerpoint/2010/main" val="9839901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Line 19"/>
          <p:cNvSpPr>
            <a:spLocks noChangeShapeType="1"/>
          </p:cNvSpPr>
          <p:nvPr/>
        </p:nvSpPr>
        <p:spPr bwMode="auto">
          <a:xfrm>
            <a:off x="5985520" y="1045036"/>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92162" name="Rectangle 2"/>
          <p:cNvSpPr>
            <a:spLocks noGrp="1" noChangeArrowheads="1"/>
          </p:cNvSpPr>
          <p:nvPr>
            <p:ph type="title"/>
          </p:nvPr>
        </p:nvSpPr>
        <p:spPr>
          <a:effectLst/>
        </p:spPr>
        <p:txBody>
          <a:bodyPr anchor="t"/>
          <a:lstStyle/>
          <a:p>
            <a:pPr>
              <a:defRPr/>
            </a:pPr>
            <a:r>
              <a:rPr lang="en-US" sz="3600" dirty="0"/>
              <a:t>Collision rates for the two assumptions</a:t>
            </a:r>
          </a:p>
        </p:txBody>
      </p:sp>
      <p:sp>
        <p:nvSpPr>
          <p:cNvPr id="29712" name="Text Box 10"/>
          <p:cNvSpPr txBox="1">
            <a:spLocks noChangeArrowheads="1"/>
          </p:cNvSpPr>
          <p:nvPr/>
        </p:nvSpPr>
        <p:spPr bwMode="auto">
          <a:xfrm>
            <a:off x="7195260" y="1932552"/>
            <a:ext cx="1948740" cy="646331"/>
          </a:xfrm>
          <a:prstGeom prst="rect">
            <a:avLst/>
          </a:prstGeom>
          <a:solidFill>
            <a:schemeClr val="bg1"/>
          </a:solidFill>
          <a:ln w="12700">
            <a:noFill/>
            <a:miter lim="800000"/>
            <a:headEnd type="none" w="lg" len="med"/>
            <a:tailEnd type="none" w="lg" len="med"/>
          </a:ln>
        </p:spPr>
        <p:txBody>
          <a:bodyPr wrap="square">
            <a:spAutoFit/>
          </a:bodyPr>
          <a:lstStyle/>
          <a:p>
            <a:r>
              <a:rPr lang="en-US" sz="1800" i="1" dirty="0" err="1"/>
              <a:t>t</a:t>
            </a:r>
            <a:r>
              <a:rPr lang="en-US" sz="1800" i="1" baseline="-25000" dirty="0" err="1"/>
              <a:t>c</a:t>
            </a:r>
            <a:r>
              <a:rPr lang="en-US" sz="1800" dirty="0"/>
              <a:t> is average time per collision </a:t>
            </a:r>
          </a:p>
        </p:txBody>
      </p:sp>
      <p:sp>
        <p:nvSpPr>
          <p:cNvPr id="29717" name="Rectangle 22"/>
          <p:cNvSpPr>
            <a:spLocks noChangeArrowheads="1"/>
          </p:cNvSpPr>
          <p:nvPr/>
        </p:nvSpPr>
        <p:spPr bwMode="auto">
          <a:xfrm>
            <a:off x="0" y="3181350"/>
            <a:ext cx="9144000" cy="0"/>
          </a:xfrm>
          <a:prstGeom prst="rect">
            <a:avLst/>
          </a:prstGeom>
          <a:noFill/>
          <a:ln w="12700">
            <a:noFill/>
            <a:miter lim="800000"/>
            <a:headEnd type="none" w="lg" len="med"/>
            <a:tailEnd type="none" w="lg" len="med"/>
          </a:ln>
        </p:spPr>
        <p:txBody>
          <a:bodyPr wrap="none" anchor="ctr">
            <a:spAutoFit/>
          </a:bodyPr>
          <a:lstStyle/>
          <a:p>
            <a:endParaRPr lang="en-US"/>
          </a:p>
        </p:txBody>
      </p:sp>
      <p:sp>
        <p:nvSpPr>
          <p:cNvPr id="28" name="Rectangle 27"/>
          <p:cNvSpPr/>
          <p:nvPr/>
        </p:nvSpPr>
        <p:spPr bwMode="auto">
          <a:xfrm>
            <a:off x="5429077" y="1791987"/>
            <a:ext cx="399011" cy="92746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34" name="Group 33"/>
          <p:cNvGrpSpPr/>
          <p:nvPr/>
        </p:nvGrpSpPr>
        <p:grpSpPr>
          <a:xfrm>
            <a:off x="2734887" y="1837113"/>
            <a:ext cx="1516480" cy="1344237"/>
            <a:chOff x="2734886" y="1837113"/>
            <a:chExt cx="1642364" cy="1770611"/>
          </a:xfrm>
        </p:grpSpPr>
        <p:sp>
          <p:nvSpPr>
            <p:cNvPr id="21" name="Right Brace 20"/>
            <p:cNvSpPr/>
            <p:nvPr/>
          </p:nvSpPr>
          <p:spPr bwMode="auto">
            <a:xfrm>
              <a:off x="2734886" y="1837113"/>
              <a:ext cx="556953" cy="1770611"/>
            </a:xfrm>
            <a:prstGeom prst="rightBrace">
              <a:avLst>
                <a:gd name="adj1" fmla="val 8333"/>
                <a:gd name="adj2" fmla="val 19685"/>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a:off x="3271194" y="2196935"/>
              <a:ext cx="1106056" cy="45719"/>
            </a:xfrm>
            <a:custGeom>
              <a:avLst/>
              <a:gdLst>
                <a:gd name="connsiteX0" fmla="*/ 23750 w 4096986"/>
                <a:gd name="connsiteY0" fmla="*/ 0 h 878774"/>
                <a:gd name="connsiteX1" fmla="*/ 558140 w 4096986"/>
                <a:gd name="connsiteY1" fmla="*/ 748145 h 878774"/>
                <a:gd name="connsiteX2" fmla="*/ 3372592 w 4096986"/>
                <a:gd name="connsiteY2" fmla="*/ 783771 h 878774"/>
                <a:gd name="connsiteX3" fmla="*/ 4096986 w 4096986"/>
                <a:gd name="connsiteY3" fmla="*/ 285008 h 878774"/>
                <a:gd name="connsiteX0" fmla="*/ 23750 w 4096986"/>
                <a:gd name="connsiteY0" fmla="*/ 225631 h 575952"/>
                <a:gd name="connsiteX1" fmla="*/ 558140 w 4096986"/>
                <a:gd name="connsiteY1" fmla="*/ 463137 h 575952"/>
                <a:gd name="connsiteX2" fmla="*/ 3372592 w 4096986"/>
                <a:gd name="connsiteY2" fmla="*/ 498763 h 575952"/>
                <a:gd name="connsiteX3" fmla="*/ 4096986 w 4096986"/>
                <a:gd name="connsiteY3" fmla="*/ 0 h 575952"/>
                <a:gd name="connsiteX0" fmla="*/ 0 w 3538846"/>
                <a:gd name="connsiteY0" fmla="*/ 463137 h 575952"/>
                <a:gd name="connsiteX1" fmla="*/ 2814452 w 3538846"/>
                <a:gd name="connsiteY1" fmla="*/ 498763 h 575952"/>
                <a:gd name="connsiteX2" fmla="*/ 3538846 w 3538846"/>
                <a:gd name="connsiteY2" fmla="*/ 0 h 575952"/>
                <a:gd name="connsiteX0" fmla="*/ 0 w 4108862"/>
                <a:gd name="connsiteY0" fmla="*/ 130628 h 520534"/>
                <a:gd name="connsiteX1" fmla="*/ 3384468 w 4108862"/>
                <a:gd name="connsiteY1" fmla="*/ 498763 h 520534"/>
                <a:gd name="connsiteX2" fmla="*/ 4108862 w 4108862"/>
                <a:gd name="connsiteY2" fmla="*/ 0 h 520534"/>
                <a:gd name="connsiteX0" fmla="*/ 0 w 4108862"/>
                <a:gd name="connsiteY0" fmla="*/ 130628 h 627413"/>
                <a:gd name="connsiteX1" fmla="*/ 3384468 w 4108862"/>
                <a:gd name="connsiteY1" fmla="*/ 498763 h 627413"/>
                <a:gd name="connsiteX2" fmla="*/ 4108862 w 4108862"/>
                <a:gd name="connsiteY2" fmla="*/ 0 h 627413"/>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118753"/>
                <a:gd name="connsiteX1" fmla="*/ 3978233 w 3978233"/>
                <a:gd name="connsiteY1" fmla="*/ 0 h 118753"/>
                <a:gd name="connsiteX0" fmla="*/ 0 w 3978233"/>
                <a:gd name="connsiteY0" fmla="*/ 118753 h 930234"/>
                <a:gd name="connsiteX1" fmla="*/ 3978233 w 3978233"/>
                <a:gd name="connsiteY1" fmla="*/ 0 h 930234"/>
                <a:gd name="connsiteX0" fmla="*/ 0 w 3978233"/>
                <a:gd name="connsiteY0" fmla="*/ 118753 h 930234"/>
                <a:gd name="connsiteX1" fmla="*/ 3978233 w 3978233"/>
                <a:gd name="connsiteY1" fmla="*/ 0 h 930234"/>
                <a:gd name="connsiteX0" fmla="*/ 0 w 3978233"/>
                <a:gd name="connsiteY0" fmla="*/ 383969 h 1195450"/>
                <a:gd name="connsiteX1" fmla="*/ 3978233 w 3978233"/>
                <a:gd name="connsiteY1" fmla="*/ 265216 h 1195450"/>
                <a:gd name="connsiteX0" fmla="*/ 340426 w 2133600"/>
                <a:gd name="connsiteY0" fmla="*/ 383969 h 1848593"/>
                <a:gd name="connsiteX1" fmla="*/ 2133600 w 2133600"/>
                <a:gd name="connsiteY1" fmla="*/ 918359 h 1848593"/>
                <a:gd name="connsiteX0" fmla="*/ 0 w 1793174"/>
                <a:gd name="connsiteY0" fmla="*/ 383969 h 918359"/>
                <a:gd name="connsiteX1" fmla="*/ 1793174 w 1793174"/>
                <a:gd name="connsiteY1" fmla="*/ 918359 h 918359"/>
                <a:gd name="connsiteX0" fmla="*/ 0 w 1769104"/>
                <a:gd name="connsiteY0" fmla="*/ 383969 h 1112213"/>
                <a:gd name="connsiteX1" fmla="*/ 1769104 w 1769104"/>
                <a:gd name="connsiteY1" fmla="*/ 1112213 h 1112213"/>
                <a:gd name="connsiteX0" fmla="*/ 0 w 1769104"/>
                <a:gd name="connsiteY0" fmla="*/ 0 h 728244"/>
                <a:gd name="connsiteX1" fmla="*/ 1769104 w 1769104"/>
                <a:gd name="connsiteY1" fmla="*/ 728244 h 728244"/>
                <a:gd name="connsiteX0" fmla="*/ 0 w 1769104"/>
                <a:gd name="connsiteY0" fmla="*/ 0 h 742432"/>
                <a:gd name="connsiteX1" fmla="*/ 1769104 w 1769104"/>
                <a:gd name="connsiteY1" fmla="*/ 728244 h 742432"/>
              </a:gdLst>
              <a:ahLst/>
              <a:cxnLst>
                <a:cxn ang="0">
                  <a:pos x="connsiteX0" y="connsiteY0"/>
                </a:cxn>
                <a:cxn ang="0">
                  <a:pos x="connsiteX1" y="connsiteY1"/>
                </a:cxn>
              </a:cxnLst>
              <a:rect l="l" t="t" r="r" b="b"/>
              <a:pathLst>
                <a:path w="1769104" h="742432">
                  <a:moveTo>
                    <a:pt x="0" y="0"/>
                  </a:moveTo>
                  <a:cubicBezTo>
                    <a:pt x="822055" y="27237"/>
                    <a:pt x="740467" y="742432"/>
                    <a:pt x="1769104" y="728244"/>
                  </a:cubicBezTo>
                </a:path>
              </a:pathLst>
            </a:custGeom>
            <a:noFill/>
            <a:ln w="38100" cap="flat" cmpd="sng" algn="ctr">
              <a:solidFill>
                <a:schemeClr val="accent4"/>
              </a:solidFill>
              <a:prstDash val="solid"/>
              <a:round/>
              <a:headEnd type="none" w="med"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41" name="Straight Arrow Connector 40"/>
          <p:cNvCxnSpPr/>
          <p:nvPr/>
        </p:nvCxnSpPr>
        <p:spPr bwMode="auto">
          <a:xfrm flipH="1" flipV="1">
            <a:off x="6357669" y="2776642"/>
            <a:ext cx="1138686" cy="431594"/>
          </a:xfrm>
          <a:prstGeom prst="straightConnector1">
            <a:avLst/>
          </a:prstGeom>
          <a:noFill/>
          <a:ln w="12700" cap="flat" cmpd="sng" algn="ctr">
            <a:solidFill>
              <a:schemeClr val="bg2"/>
            </a:solidFill>
            <a:prstDash val="solid"/>
            <a:round/>
            <a:headEnd type="none" w="lg" len="med"/>
            <a:tailEnd type="arrow"/>
          </a:ln>
          <a:effectLst/>
        </p:spPr>
      </p:cxnSp>
      <p:graphicFrame>
        <p:nvGraphicFramePr>
          <p:cNvPr id="43" name="Object 20 2">
            <a:hlinkClick r:id="" action="ppaction://ole?verb=0"/>
          </p:cNvPr>
          <p:cNvGraphicFramePr>
            <a:graphicFrameLocks/>
          </p:cNvGraphicFramePr>
          <p:nvPr>
            <p:extLst/>
          </p:nvPr>
        </p:nvGraphicFramePr>
        <p:xfrm>
          <a:off x="4827588" y="1758950"/>
          <a:ext cx="1628775" cy="977900"/>
        </p:xfrm>
        <a:graphic>
          <a:graphicData uri="http://schemas.openxmlformats.org/presentationml/2006/ole">
            <mc:AlternateContent xmlns:mc="http://schemas.openxmlformats.org/markup-compatibility/2006">
              <mc:Choice xmlns:v="urn:schemas-microsoft-com:vml" Requires="v">
                <p:oleObj spid="_x0000_s2290233" name="Equation" r:id="rId15" imgW="1409400" imgH="838080" progId="Equation.DSMT4">
                  <p:embed/>
                </p:oleObj>
              </mc:Choice>
              <mc:Fallback>
                <p:oleObj name="Equation" r:id="rId15" imgW="1409400" imgH="838080" progId="Equation.DSMT4">
                  <p:embed/>
                  <p:pic>
                    <p:nvPicPr>
                      <p:cNvPr id="43" name="Object 20">
                        <a:hlinkClick r:id="" action="ppaction://ole?verb=0"/>
                      </p:cNvPr>
                      <p:cNvPicPr>
                        <a:picLocks noChangeArrowheads="1"/>
                      </p:cNvPicPr>
                      <p:nvPr/>
                    </p:nvPicPr>
                    <p:blipFill>
                      <a:blip r:embed="rId16"/>
                      <a:srcRect/>
                      <a:stretch>
                        <a:fillRect/>
                      </a:stretch>
                    </p:blipFill>
                    <p:spPr bwMode="auto">
                      <a:xfrm>
                        <a:off x="4827588" y="1758950"/>
                        <a:ext cx="1628775" cy="977900"/>
                      </a:xfrm>
                      <a:prstGeom prst="rect">
                        <a:avLst/>
                      </a:prstGeom>
                      <a:solidFill>
                        <a:schemeClr val="bg1"/>
                      </a:solidFill>
                      <a:ln>
                        <a:noFill/>
                      </a:ln>
                      <a:effectLst/>
                      <a:extLst/>
                    </p:spPr>
                  </p:pic>
                </p:oleObj>
              </mc:Fallback>
            </mc:AlternateContent>
          </a:graphicData>
        </a:graphic>
      </p:graphicFrame>
      <p:sp>
        <p:nvSpPr>
          <p:cNvPr id="29" name="TextBox 28"/>
          <p:cNvSpPr txBox="1"/>
          <p:nvPr/>
        </p:nvSpPr>
        <p:spPr>
          <a:xfrm>
            <a:off x="296170" y="3208236"/>
            <a:ext cx="2621230" cy="523220"/>
          </a:xfrm>
          <a:prstGeom prst="rect">
            <a:avLst/>
          </a:prstGeom>
          <a:noFill/>
        </p:spPr>
        <p:txBody>
          <a:bodyPr wrap="none" rtlCol="0">
            <a:spAutoFit/>
          </a:bodyPr>
          <a:lstStyle/>
          <a:p>
            <a:r>
              <a:rPr lang="en-US" dirty="0"/>
              <a:t>Relative velocity</a:t>
            </a:r>
          </a:p>
        </p:txBody>
      </p:sp>
      <p:sp>
        <p:nvSpPr>
          <p:cNvPr id="66" name="TextBox 65"/>
          <p:cNvSpPr txBox="1"/>
          <p:nvPr/>
        </p:nvSpPr>
        <p:spPr>
          <a:xfrm>
            <a:off x="257375" y="3902536"/>
            <a:ext cx="2188113" cy="954107"/>
          </a:xfrm>
          <a:prstGeom prst="rect">
            <a:avLst/>
          </a:prstGeom>
          <a:noFill/>
        </p:spPr>
        <p:txBody>
          <a:bodyPr wrap="square" rtlCol="0">
            <a:spAutoFit/>
          </a:bodyPr>
          <a:lstStyle/>
          <a:p>
            <a:r>
              <a:rPr lang="en-US" dirty="0"/>
              <a:t>Time for one collision</a:t>
            </a:r>
          </a:p>
        </p:txBody>
      </p:sp>
      <mc:AlternateContent xmlns:mc="http://schemas.openxmlformats.org/markup-compatibility/2006" xmlns:a14="http://schemas.microsoft.com/office/drawing/2010/main">
        <mc:Choice Requires="a14">
          <p:sp>
            <p:nvSpPr>
              <p:cNvPr id="67" name="TextBox 66"/>
              <p:cNvSpPr txBox="1"/>
              <p:nvPr/>
            </p:nvSpPr>
            <p:spPr>
              <a:xfrm>
                <a:off x="296171" y="5007696"/>
                <a:ext cx="8847829" cy="830997"/>
              </a:xfrm>
              <a:prstGeom prst="rect">
                <a:avLst/>
              </a:prstGeom>
              <a:solidFill>
                <a:schemeClr val="bg1"/>
              </a:solidFill>
            </p:spPr>
            <p:txBody>
              <a:bodyPr wrap="square" rtlCol="0">
                <a:sp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𝑁</m:t>
                        </m:r>
                      </m:e>
                      <m:sub>
                        <m:r>
                          <a:rPr lang="en-US" sz="2400" i="1">
                            <a:latin typeface="Cambria Math"/>
                          </a:rPr>
                          <m:t>𝑐</m:t>
                        </m:r>
                      </m:sub>
                    </m:sSub>
                  </m:oMath>
                </a14:m>
                <a:r>
                  <a:rPr lang="en-US" sz="2400" dirty="0"/>
                  <a:t> is number of sequential collisions that result in aggregation. </a:t>
                </a:r>
              </a:p>
              <a:p>
                <a:r>
                  <a:rPr lang="en-US" sz="2400" dirty="0">
                    <a:latin typeface="Symbol" pitchFamily="18" charset="2"/>
                  </a:rPr>
                  <a:t>a</a:t>
                </a:r>
                <a:r>
                  <a:rPr lang="en-US" sz="2400" dirty="0"/>
                  <a:t> is probability of attachment given a collision</a:t>
                </a:r>
              </a:p>
            </p:txBody>
          </p:sp>
        </mc:Choice>
        <mc:Fallback xmlns="">
          <p:sp>
            <p:nvSpPr>
              <p:cNvPr id="67" name="TextBox 66"/>
              <p:cNvSpPr txBox="1">
                <a:spLocks noRot="1" noChangeAspect="1" noMove="1" noResize="1" noEditPoints="1" noAdjustHandles="1" noChangeArrowheads="1" noChangeShapeType="1" noTextEdit="1"/>
              </p:cNvSpPr>
              <p:nvPr/>
            </p:nvSpPr>
            <p:spPr>
              <a:xfrm>
                <a:off x="296171" y="5007696"/>
                <a:ext cx="8847829" cy="830997"/>
              </a:xfrm>
              <a:prstGeom prst="rect">
                <a:avLst/>
              </a:prstGeom>
              <a:blipFill>
                <a:blip r:embed="rId17"/>
                <a:stretch>
                  <a:fillRect l="-1103" t="-5839" b="-15328"/>
                </a:stretch>
              </a:blipFill>
            </p:spPr>
            <p:txBody>
              <a:bodyPr/>
              <a:lstStyle/>
              <a:p>
                <a:r>
                  <a:rPr lang="en-US">
                    <a:noFill/>
                  </a:rPr>
                  <a:t> </a:t>
                </a:r>
              </a:p>
            </p:txBody>
          </p:sp>
        </mc:Fallback>
      </mc:AlternateContent>
      <p:sp>
        <p:nvSpPr>
          <p:cNvPr id="51" name="Freeform 50"/>
          <p:cNvSpPr/>
          <p:nvPr/>
        </p:nvSpPr>
        <p:spPr bwMode="auto">
          <a:xfrm>
            <a:off x="4132052" y="2776642"/>
            <a:ext cx="2147977" cy="489098"/>
          </a:xfrm>
          <a:custGeom>
            <a:avLst/>
            <a:gdLst>
              <a:gd name="connsiteX0" fmla="*/ 0 w 2488018"/>
              <a:gd name="connsiteY0" fmla="*/ 329609 h 329609"/>
              <a:gd name="connsiteX1" fmla="*/ 2488018 w 2488018"/>
              <a:gd name="connsiteY1" fmla="*/ 0 h 329609"/>
              <a:gd name="connsiteX0" fmla="*/ 0 w 2488018"/>
              <a:gd name="connsiteY0" fmla="*/ 329609 h 329609"/>
              <a:gd name="connsiteX1" fmla="*/ 2488018 w 2488018"/>
              <a:gd name="connsiteY1" fmla="*/ 0 h 329609"/>
              <a:gd name="connsiteX0" fmla="*/ 0 w 2488152"/>
              <a:gd name="connsiteY0" fmla="*/ 329609 h 329609"/>
              <a:gd name="connsiteX1" fmla="*/ 2488018 w 2488152"/>
              <a:gd name="connsiteY1" fmla="*/ 0 h 329609"/>
              <a:gd name="connsiteX0" fmla="*/ 0 w 2488018"/>
              <a:gd name="connsiteY0" fmla="*/ 329609 h 329609"/>
              <a:gd name="connsiteX1" fmla="*/ 2488018 w 2488018"/>
              <a:gd name="connsiteY1" fmla="*/ 0 h 329609"/>
              <a:gd name="connsiteX0" fmla="*/ 0 w 2541180"/>
              <a:gd name="connsiteY0" fmla="*/ 382772 h 382772"/>
              <a:gd name="connsiteX1" fmla="*/ 2541180 w 2541180"/>
              <a:gd name="connsiteY1" fmla="*/ 0 h 382772"/>
              <a:gd name="connsiteX0" fmla="*/ 0 w 2551813"/>
              <a:gd name="connsiteY0" fmla="*/ 489098 h 489098"/>
              <a:gd name="connsiteX1" fmla="*/ 2551813 w 2551813"/>
              <a:gd name="connsiteY1" fmla="*/ 0 h 489098"/>
              <a:gd name="connsiteX0" fmla="*/ 0 w 2551813"/>
              <a:gd name="connsiteY0" fmla="*/ 489098 h 489098"/>
              <a:gd name="connsiteX1" fmla="*/ 2551813 w 2551813"/>
              <a:gd name="connsiteY1" fmla="*/ 0 h 489098"/>
              <a:gd name="connsiteX0" fmla="*/ 0 w 2551996"/>
              <a:gd name="connsiteY0" fmla="*/ 489098 h 489098"/>
              <a:gd name="connsiteX1" fmla="*/ 2551813 w 2551996"/>
              <a:gd name="connsiteY1" fmla="*/ 0 h 489098"/>
            </a:gdLst>
            <a:ahLst/>
            <a:cxnLst>
              <a:cxn ang="0">
                <a:pos x="connsiteX0" y="connsiteY0"/>
              </a:cxn>
              <a:cxn ang="0">
                <a:pos x="connsiteX1" y="connsiteY1"/>
              </a:cxn>
            </a:cxnLst>
            <a:rect l="l" t="t" r="r" b="b"/>
            <a:pathLst>
              <a:path w="2551996" h="489098">
                <a:moveTo>
                  <a:pt x="0" y="489098"/>
                </a:moveTo>
                <a:cubicBezTo>
                  <a:pt x="0" y="49619"/>
                  <a:pt x="2576946" y="540065"/>
                  <a:pt x="2551813" y="0"/>
                </a:cubicBezTo>
              </a:path>
            </a:pathLst>
          </a:custGeom>
          <a:noFill/>
          <a:ln w="12700" cap="flat" cmpd="sng" algn="ctr">
            <a:solidFill>
              <a:schemeClr val="bg2"/>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4" name="Picture 3">
            <a:extLst>
              <a:ext uri="{FF2B5EF4-FFF2-40B4-BE49-F238E27FC236}">
                <a16:creationId xmlns:a16="http://schemas.microsoft.com/office/drawing/2014/main" id="{367E5A7C-CB3F-468D-8A14-97910F634018}"/>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296170" y="1635371"/>
            <a:ext cx="2391751" cy="336060"/>
          </a:xfrm>
          <a:prstGeom prst="rect">
            <a:avLst/>
          </a:prstGeom>
        </p:spPr>
      </p:pic>
      <p:pic>
        <p:nvPicPr>
          <p:cNvPr id="38" name="Picture 37">
            <a:extLst>
              <a:ext uri="{FF2B5EF4-FFF2-40B4-BE49-F238E27FC236}">
                <a16:creationId xmlns:a16="http://schemas.microsoft.com/office/drawing/2014/main" id="{4FD59B10-20B3-4FE0-AE57-7B9FD3016016}"/>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3638384" y="3259271"/>
            <a:ext cx="1112394" cy="263127"/>
          </a:xfrm>
          <a:prstGeom prst="rect">
            <a:avLst/>
          </a:prstGeom>
        </p:spPr>
      </p:pic>
      <p:pic>
        <p:nvPicPr>
          <p:cNvPr id="39" name="Picture 38">
            <a:extLst>
              <a:ext uri="{FF2B5EF4-FFF2-40B4-BE49-F238E27FC236}">
                <a16:creationId xmlns:a16="http://schemas.microsoft.com/office/drawing/2014/main" id="{1E154ADF-252B-44DC-B32C-2460F438A361}"/>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7057236" y="3214796"/>
            <a:ext cx="1112394" cy="277259"/>
          </a:xfrm>
          <a:prstGeom prst="rect">
            <a:avLst/>
          </a:prstGeom>
        </p:spPr>
      </p:pic>
      <p:pic>
        <p:nvPicPr>
          <p:cNvPr id="10" name="Picture 9">
            <a:extLst>
              <a:ext uri="{FF2B5EF4-FFF2-40B4-BE49-F238E27FC236}">
                <a16:creationId xmlns:a16="http://schemas.microsoft.com/office/drawing/2014/main" id="{0F2CBD6A-9958-4BF0-ABA7-9207B369E56F}"/>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652050" y="2573898"/>
            <a:ext cx="1601524" cy="297143"/>
          </a:xfrm>
          <a:prstGeom prst="rect">
            <a:avLst/>
          </a:prstGeom>
        </p:spPr>
      </p:pic>
      <p:pic>
        <p:nvPicPr>
          <p:cNvPr id="14" name="Picture 13">
            <a:extLst>
              <a:ext uri="{FF2B5EF4-FFF2-40B4-BE49-F238E27FC236}">
                <a16:creationId xmlns:a16="http://schemas.microsoft.com/office/drawing/2014/main" id="{311846EF-2C82-4195-9D62-C7CB834B3A0C}"/>
              </a:ext>
            </a:extLst>
          </p:cNvPr>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3417039" y="3750256"/>
            <a:ext cx="1926441" cy="1000780"/>
          </a:xfrm>
          <a:prstGeom prst="rect">
            <a:avLst/>
          </a:prstGeom>
        </p:spPr>
      </p:pic>
      <p:pic>
        <p:nvPicPr>
          <p:cNvPr id="16" name="Picture 15">
            <a:extLst>
              <a:ext uri="{FF2B5EF4-FFF2-40B4-BE49-F238E27FC236}">
                <a16:creationId xmlns:a16="http://schemas.microsoft.com/office/drawing/2014/main" id="{4497B896-B0CE-4D46-AE34-076EA3AA9EA1}"/>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6501412" y="3748715"/>
            <a:ext cx="1825374" cy="948276"/>
          </a:xfrm>
          <a:prstGeom prst="rect">
            <a:avLst/>
          </a:prstGeom>
        </p:spPr>
      </p:pic>
      <p:pic>
        <p:nvPicPr>
          <p:cNvPr id="18" name="Picture 17">
            <a:extLst>
              <a:ext uri="{FF2B5EF4-FFF2-40B4-BE49-F238E27FC236}">
                <a16:creationId xmlns:a16="http://schemas.microsoft.com/office/drawing/2014/main" id="{1CBA15CC-7574-4845-B332-B3D64008B407}"/>
              </a:ext>
            </a:extLst>
          </p:cNvPr>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369452" y="6132883"/>
            <a:ext cx="1237333" cy="495238"/>
          </a:xfrm>
          <a:prstGeom prst="rect">
            <a:avLst/>
          </a:prstGeom>
        </p:spPr>
      </p:pic>
      <p:pic>
        <p:nvPicPr>
          <p:cNvPr id="20" name="Picture 19">
            <a:extLst>
              <a:ext uri="{FF2B5EF4-FFF2-40B4-BE49-F238E27FC236}">
                <a16:creationId xmlns:a16="http://schemas.microsoft.com/office/drawing/2014/main" id="{09D88383-AC37-48DD-A4CE-B57139E07AFE}"/>
              </a:ext>
            </a:extLst>
          </p:cNvPr>
          <p:cNvPicPr>
            <a:picLocks noChangeAspect="1"/>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2841527" y="5955294"/>
            <a:ext cx="2501952" cy="751818"/>
          </a:xfrm>
          <a:prstGeom prst="rect">
            <a:avLst/>
          </a:prstGeom>
        </p:spPr>
      </p:pic>
      <p:pic>
        <p:nvPicPr>
          <p:cNvPr id="24" name="Picture 23">
            <a:extLst>
              <a:ext uri="{FF2B5EF4-FFF2-40B4-BE49-F238E27FC236}">
                <a16:creationId xmlns:a16="http://schemas.microsoft.com/office/drawing/2014/main" id="{C99BB0DA-C7BA-4FAE-BFE1-42335B5D5C41}"/>
              </a:ext>
            </a:extLst>
          </p:cNvPr>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6223584" y="5874742"/>
            <a:ext cx="2573536" cy="773328"/>
          </a:xfrm>
          <a:prstGeom prst="rect">
            <a:avLst/>
          </a:prstGeom>
        </p:spPr>
      </p:pic>
      <p:pic>
        <p:nvPicPr>
          <p:cNvPr id="50" name="Picture 49">
            <a:extLst>
              <a:ext uri="{FF2B5EF4-FFF2-40B4-BE49-F238E27FC236}">
                <a16:creationId xmlns:a16="http://schemas.microsoft.com/office/drawing/2014/main" id="{901BB889-B477-44DE-9AF3-0E4204952197}"/>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2340827" y="1046715"/>
            <a:ext cx="1112394" cy="301235"/>
          </a:xfrm>
          <a:prstGeom prst="rect">
            <a:avLst/>
          </a:prstGeom>
        </p:spPr>
      </p:pic>
      <p:pic>
        <p:nvPicPr>
          <p:cNvPr id="52" name="Picture 51">
            <a:extLst>
              <a:ext uri="{FF2B5EF4-FFF2-40B4-BE49-F238E27FC236}">
                <a16:creationId xmlns:a16="http://schemas.microsoft.com/office/drawing/2014/main" id="{32F9B1CE-4F88-4620-AD17-7404716C7510}"/>
              </a:ext>
            </a:extLst>
          </p:cNvPr>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6844876" y="1046923"/>
            <a:ext cx="1223418" cy="347435"/>
          </a:xfrm>
          <a:prstGeom prst="rect">
            <a:avLst/>
          </a:prstGeom>
        </p:spPr>
      </p:pic>
    </p:spTree>
    <p:extLst>
      <p:ext uri="{BB962C8B-B14F-4D97-AF65-F5344CB8AC3E}">
        <p14:creationId xmlns:p14="http://schemas.microsoft.com/office/powerpoint/2010/main" val="1861156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Line 19"/>
          <p:cNvSpPr>
            <a:spLocks noChangeShapeType="1"/>
          </p:cNvSpPr>
          <p:nvPr/>
        </p:nvSpPr>
        <p:spPr bwMode="auto">
          <a:xfrm>
            <a:off x="5424568" y="1153888"/>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2" name="Title 1"/>
          <p:cNvSpPr>
            <a:spLocks noGrp="1"/>
          </p:cNvSpPr>
          <p:nvPr>
            <p:ph type="title"/>
          </p:nvPr>
        </p:nvSpPr>
        <p:spPr>
          <a:xfrm>
            <a:off x="457199" y="228600"/>
            <a:ext cx="8524959" cy="1143000"/>
          </a:xfrm>
        </p:spPr>
        <p:txBody>
          <a:bodyPr anchor="t"/>
          <a:lstStyle/>
          <a:p>
            <a:r>
              <a:rPr lang="en-US" dirty="0"/>
              <a:t>Collision Rate and Particle Removal</a:t>
            </a:r>
          </a:p>
        </p:txBody>
      </p:sp>
      <p:sp>
        <p:nvSpPr>
          <p:cNvPr id="18" name="TextBox 17"/>
          <p:cNvSpPr txBox="1"/>
          <p:nvPr/>
        </p:nvSpPr>
        <p:spPr>
          <a:xfrm>
            <a:off x="129473" y="3780555"/>
            <a:ext cx="8852686" cy="830997"/>
          </a:xfrm>
          <a:prstGeom prst="rect">
            <a:avLst/>
          </a:prstGeom>
          <a:solidFill>
            <a:schemeClr val="bg1"/>
          </a:solidFill>
        </p:spPr>
        <p:txBody>
          <a:bodyPr wrap="square" rtlCol="0">
            <a:spAutoFit/>
          </a:bodyPr>
          <a:lstStyle/>
          <a:p>
            <a:r>
              <a:rPr lang="en-US" sz="2400" dirty="0"/>
              <a:t>First order conversion of small particles to flocs with respect to the number of collisions </a:t>
            </a:r>
          </a:p>
        </p:txBody>
      </p:sp>
      <p:sp>
        <p:nvSpPr>
          <p:cNvPr id="19" name="TextBox 18"/>
          <p:cNvSpPr txBox="1"/>
          <p:nvPr/>
        </p:nvSpPr>
        <p:spPr>
          <a:xfrm>
            <a:off x="129473" y="2896052"/>
            <a:ext cx="8852686" cy="830997"/>
          </a:xfrm>
          <a:prstGeom prst="rect">
            <a:avLst/>
          </a:prstGeom>
          <a:solidFill>
            <a:schemeClr val="bg1"/>
          </a:solidFill>
        </p:spPr>
        <p:txBody>
          <a:bodyPr wrap="square" rtlCol="0">
            <a:spAutoFit/>
          </a:bodyPr>
          <a:lstStyle/>
          <a:p>
            <a:r>
              <a:rPr lang="en-US" sz="2400" dirty="0"/>
              <a:t>Track small particles as flocculation progresses with small particle </a:t>
            </a:r>
            <a:r>
              <a:rPr lang="en-US" sz="2400" b="1" dirty="0"/>
              <a:t>number</a:t>
            </a:r>
            <a:r>
              <a:rPr lang="en-US" sz="2400" dirty="0"/>
              <a:t> concentration, </a:t>
            </a:r>
            <a:r>
              <a:rPr lang="en-US" sz="2400" i="1" dirty="0" err="1"/>
              <a:t>n</a:t>
            </a:r>
            <a:r>
              <a:rPr lang="en-US" sz="2400" i="1" baseline="-25000" dirty="0" err="1"/>
              <a:t>p</a:t>
            </a:r>
            <a:r>
              <a:rPr lang="en-US" sz="2400" dirty="0"/>
              <a:t>, as our master variable (track settled NTU)</a:t>
            </a:r>
          </a:p>
        </p:txBody>
      </p:sp>
      <p:sp>
        <p:nvSpPr>
          <p:cNvPr id="24" name="Rectangle 23"/>
          <p:cNvSpPr/>
          <p:nvPr/>
        </p:nvSpPr>
        <p:spPr>
          <a:xfrm>
            <a:off x="288738" y="1522229"/>
            <a:ext cx="1414170" cy="461665"/>
          </a:xfrm>
          <a:prstGeom prst="rect">
            <a:avLst/>
          </a:prstGeom>
        </p:spPr>
        <p:txBody>
          <a:bodyPr wrap="none">
            <a:spAutoFit/>
          </a:bodyPr>
          <a:lstStyle/>
          <a:p>
            <a:r>
              <a:rPr lang="en-US" sz="2400" dirty="0">
                <a:solidFill>
                  <a:srgbClr val="000000"/>
                </a:solidFill>
              </a:rPr>
              <a:t>Geometry</a:t>
            </a:r>
            <a:endParaRPr lang="en-US" dirty="0"/>
          </a:p>
        </p:txBody>
      </p:sp>
      <p:sp>
        <p:nvSpPr>
          <p:cNvPr id="25" name="TextBox 24"/>
          <p:cNvSpPr txBox="1"/>
          <p:nvPr/>
        </p:nvSpPr>
        <p:spPr>
          <a:xfrm>
            <a:off x="3355636" y="6345668"/>
            <a:ext cx="4137864" cy="523220"/>
          </a:xfrm>
          <a:prstGeom prst="rect">
            <a:avLst/>
          </a:prstGeom>
          <a:solidFill>
            <a:schemeClr val="bg1"/>
          </a:solidFill>
        </p:spPr>
        <p:txBody>
          <a:bodyPr wrap="none" rtlCol="0">
            <a:spAutoFit/>
          </a:bodyPr>
          <a:lstStyle/>
          <a:p>
            <a:r>
              <a:rPr lang="en-US" dirty="0"/>
              <a:t>Tracking residual turbidity!</a:t>
            </a:r>
          </a:p>
        </p:txBody>
      </p:sp>
      <p:sp>
        <p:nvSpPr>
          <p:cNvPr id="3" name="TextBox 2"/>
          <p:cNvSpPr txBox="1"/>
          <p:nvPr/>
        </p:nvSpPr>
        <p:spPr>
          <a:xfrm>
            <a:off x="187173" y="4705121"/>
            <a:ext cx="8794985" cy="830997"/>
          </a:xfrm>
          <a:prstGeom prst="rect">
            <a:avLst/>
          </a:prstGeom>
          <a:solidFill>
            <a:schemeClr val="bg1"/>
          </a:solidFill>
        </p:spPr>
        <p:txBody>
          <a:bodyPr wrap="square" rtlCol="0">
            <a:spAutoFit/>
          </a:bodyPr>
          <a:lstStyle/>
          <a:p>
            <a:r>
              <a:rPr lang="en-US" sz="2400" dirty="0"/>
              <a:t>Small particles are converted into large flocs by collisions with small particles</a:t>
            </a:r>
          </a:p>
        </p:txBody>
      </p:sp>
      <p:sp>
        <p:nvSpPr>
          <p:cNvPr id="4" name="TextBox 3"/>
          <p:cNvSpPr txBox="1"/>
          <p:nvPr/>
        </p:nvSpPr>
        <p:spPr>
          <a:xfrm>
            <a:off x="9385540" y="630668"/>
            <a:ext cx="5400135" cy="954107"/>
          </a:xfrm>
          <a:prstGeom prst="rect">
            <a:avLst/>
          </a:prstGeom>
          <a:noFill/>
        </p:spPr>
        <p:txBody>
          <a:bodyPr wrap="square" rtlCol="0">
            <a:spAutoFit/>
          </a:bodyPr>
          <a:lstStyle/>
          <a:p>
            <a:r>
              <a:rPr lang="en-US" dirty="0"/>
              <a:t>Track fraction of small particles if all particles are active</a:t>
            </a:r>
          </a:p>
        </p:txBody>
      </p:sp>
      <p:sp>
        <p:nvSpPr>
          <p:cNvPr id="5" name="TextBox 4"/>
          <p:cNvSpPr txBox="1"/>
          <p:nvPr/>
        </p:nvSpPr>
        <p:spPr>
          <a:xfrm>
            <a:off x="9385540" y="3372928"/>
            <a:ext cx="9169433" cy="523220"/>
          </a:xfrm>
          <a:prstGeom prst="rect">
            <a:avLst/>
          </a:prstGeom>
          <a:noFill/>
        </p:spPr>
        <p:txBody>
          <a:bodyPr wrap="none" rtlCol="0">
            <a:spAutoFit/>
          </a:bodyPr>
          <a:lstStyle/>
          <a:p>
            <a:r>
              <a:rPr lang="en-US" dirty="0" err="1"/>
              <a:t>d.T</a:t>
            </a:r>
            <a:r>
              <a:rPr lang="en-US" dirty="0"/>
              <a:t>  is the characteristic diameter of the actively growing flocs</a:t>
            </a:r>
          </a:p>
        </p:txBody>
      </p:sp>
      <p:pic>
        <p:nvPicPr>
          <p:cNvPr id="29" name="Picture 28">
            <a:extLst>
              <a:ext uri="{FF2B5EF4-FFF2-40B4-BE49-F238E27FC236}">
                <a16:creationId xmlns:a16="http://schemas.microsoft.com/office/drawing/2014/main" id="{9553135D-2629-416D-ACEE-CA0F3381B00B}"/>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2851151" y="1577337"/>
            <a:ext cx="1906044" cy="572752"/>
          </a:xfrm>
          <a:prstGeom prst="rect">
            <a:avLst/>
          </a:prstGeom>
        </p:spPr>
      </p:pic>
      <p:pic>
        <p:nvPicPr>
          <p:cNvPr id="17" name="Picture 16">
            <a:extLst>
              <a:ext uri="{FF2B5EF4-FFF2-40B4-BE49-F238E27FC236}">
                <a16:creationId xmlns:a16="http://schemas.microsoft.com/office/drawing/2014/main" id="{6D650AD3-B649-4389-A985-432E9F92735D}"/>
              </a:ext>
            </a:extLst>
          </p:cNvPr>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2851150" y="2312872"/>
            <a:ext cx="2116571" cy="374857"/>
          </a:xfrm>
          <a:prstGeom prst="rect">
            <a:avLst/>
          </a:prstGeom>
        </p:spPr>
      </p:pic>
      <p:pic>
        <p:nvPicPr>
          <p:cNvPr id="33" name="Picture 32">
            <a:extLst>
              <a:ext uri="{FF2B5EF4-FFF2-40B4-BE49-F238E27FC236}">
                <a16:creationId xmlns:a16="http://schemas.microsoft.com/office/drawing/2014/main" id="{AA91C03D-2DEE-40D6-AAC5-2B67BB96832C}"/>
              </a:ext>
            </a:extLst>
          </p:cNvPr>
          <p:cNvPicPr>
            <a:picLocks noChangeAspect="1"/>
          </p:cNvPicPr>
          <p:nvPr>
            <p:custDataLst>
              <p:tags r:id="rId3"/>
            </p:custDataLst>
          </p:nvPr>
        </p:nvPicPr>
        <p:blipFill>
          <a:blip r:embed="rId18" cstate="print">
            <a:extLst>
              <a:ext uri="{28A0092B-C50C-407E-A947-70E740481C1C}">
                <a14:useLocalDpi xmlns:a14="http://schemas.microsoft.com/office/drawing/2010/main" val="0"/>
              </a:ext>
            </a:extLst>
          </a:blip>
          <a:stretch>
            <a:fillRect/>
          </a:stretch>
        </p:blipFill>
        <p:spPr>
          <a:xfrm>
            <a:off x="6365217" y="1609801"/>
            <a:ext cx="1771650" cy="532368"/>
          </a:xfrm>
          <a:prstGeom prst="rect">
            <a:avLst/>
          </a:prstGeom>
        </p:spPr>
      </p:pic>
      <p:pic>
        <p:nvPicPr>
          <p:cNvPr id="34" name="Picture 33">
            <a:extLst>
              <a:ext uri="{FF2B5EF4-FFF2-40B4-BE49-F238E27FC236}">
                <a16:creationId xmlns:a16="http://schemas.microsoft.com/office/drawing/2014/main" id="{9A61B304-58B9-4E26-A461-96CDCC0A7F84}"/>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6342063" y="2348039"/>
            <a:ext cx="2116571" cy="286476"/>
          </a:xfrm>
          <a:prstGeom prst="rect">
            <a:avLst/>
          </a:prstGeom>
        </p:spPr>
      </p:pic>
      <p:pic>
        <p:nvPicPr>
          <p:cNvPr id="36" name="Picture 35">
            <a:extLst>
              <a:ext uri="{FF2B5EF4-FFF2-40B4-BE49-F238E27FC236}">
                <a16:creationId xmlns:a16="http://schemas.microsoft.com/office/drawing/2014/main" id="{618701C9-F7F1-4989-8276-B1CDA7FFA800}"/>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9482302" y="2361347"/>
            <a:ext cx="2095238" cy="374857"/>
          </a:xfrm>
          <a:prstGeom prst="rect">
            <a:avLst/>
          </a:prstGeom>
        </p:spPr>
      </p:pic>
      <p:pic>
        <p:nvPicPr>
          <p:cNvPr id="38" name="Picture 37">
            <a:extLst>
              <a:ext uri="{FF2B5EF4-FFF2-40B4-BE49-F238E27FC236}">
                <a16:creationId xmlns:a16="http://schemas.microsoft.com/office/drawing/2014/main" id="{54B27760-A7B7-4047-B1A0-EE795A59B661}"/>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411646" y="5695512"/>
            <a:ext cx="1456762" cy="559238"/>
          </a:xfrm>
          <a:prstGeom prst="rect">
            <a:avLst/>
          </a:prstGeom>
        </p:spPr>
      </p:pic>
      <p:pic>
        <p:nvPicPr>
          <p:cNvPr id="40" name="Picture 39">
            <a:extLst>
              <a:ext uri="{FF2B5EF4-FFF2-40B4-BE49-F238E27FC236}">
                <a16:creationId xmlns:a16="http://schemas.microsoft.com/office/drawing/2014/main" id="{4FF6F79E-8836-4961-9F69-8C8DDA033F8B}"/>
              </a:ext>
            </a:extLst>
          </p:cNvPr>
          <p:cNvPicPr>
            <a:picLocks noChangeAspect="1"/>
          </p:cNvPicPr>
          <p:nvPr>
            <p:custDataLst>
              <p:tags r:id="rId7"/>
            </p:custDataLst>
          </p:nvPr>
        </p:nvPicPr>
        <p:blipFill>
          <a:blip r:embed="rId22" cstate="print">
            <a:extLst>
              <a:ext uri="{28A0092B-C50C-407E-A947-70E740481C1C}">
                <a14:useLocalDpi xmlns:a14="http://schemas.microsoft.com/office/drawing/2010/main" val="0"/>
              </a:ext>
            </a:extLst>
          </a:blip>
          <a:stretch>
            <a:fillRect/>
          </a:stretch>
        </p:blipFill>
        <p:spPr>
          <a:xfrm>
            <a:off x="2563343" y="5627036"/>
            <a:ext cx="2571101" cy="603994"/>
          </a:xfrm>
          <a:prstGeom prst="rect">
            <a:avLst/>
          </a:prstGeom>
        </p:spPr>
      </p:pic>
      <p:pic>
        <p:nvPicPr>
          <p:cNvPr id="42" name="Picture 41">
            <a:extLst>
              <a:ext uri="{FF2B5EF4-FFF2-40B4-BE49-F238E27FC236}">
                <a16:creationId xmlns:a16="http://schemas.microsoft.com/office/drawing/2014/main" id="{26695710-9FFC-47B2-AE72-330F540128F1}"/>
              </a:ext>
            </a:extLst>
          </p:cNvPr>
          <p:cNvPicPr>
            <a:picLocks noChangeAspect="1"/>
          </p:cNvPicPr>
          <p:nvPr>
            <p:custDataLst>
              <p:tags r:id="rId8"/>
            </p:custDataLst>
          </p:nvPr>
        </p:nvPicPr>
        <p:blipFill>
          <a:blip r:embed="rId23" cstate="print">
            <a:extLst>
              <a:ext uri="{28A0092B-C50C-407E-A947-70E740481C1C}">
                <a14:useLocalDpi xmlns:a14="http://schemas.microsoft.com/office/drawing/2010/main" val="0"/>
              </a:ext>
            </a:extLst>
          </a:blip>
          <a:stretch>
            <a:fillRect/>
          </a:stretch>
        </p:blipFill>
        <p:spPr>
          <a:xfrm>
            <a:off x="6185620" y="5499420"/>
            <a:ext cx="2374095" cy="557714"/>
          </a:xfrm>
          <a:prstGeom prst="rect">
            <a:avLst/>
          </a:prstGeom>
        </p:spPr>
      </p:pic>
      <p:pic>
        <p:nvPicPr>
          <p:cNvPr id="44" name="Picture 43">
            <a:extLst>
              <a:ext uri="{FF2B5EF4-FFF2-40B4-BE49-F238E27FC236}">
                <a16:creationId xmlns:a16="http://schemas.microsoft.com/office/drawing/2014/main" id="{C2D61E2B-FC9D-4C92-B46D-03E7AACA4C40}"/>
              </a:ext>
            </a:extLst>
          </p:cNvPr>
          <p:cNvPicPr>
            <a:picLocks noChangeAspect="1"/>
          </p:cNvPicPr>
          <p:nvPr>
            <p:custDataLst>
              <p:tags r:id="rId9"/>
            </p:custDataLst>
          </p:nvPr>
        </p:nvPicPr>
        <p:blipFill>
          <a:blip r:embed="rId24" cstate="print">
            <a:extLst>
              <a:ext uri="{28A0092B-C50C-407E-A947-70E740481C1C}">
                <a14:useLocalDpi xmlns:a14="http://schemas.microsoft.com/office/drawing/2010/main" val="0"/>
              </a:ext>
            </a:extLst>
          </a:blip>
          <a:stretch>
            <a:fillRect/>
          </a:stretch>
        </p:blipFill>
        <p:spPr>
          <a:xfrm>
            <a:off x="9384860" y="5166664"/>
            <a:ext cx="1433905" cy="559238"/>
          </a:xfrm>
          <a:prstGeom prst="rect">
            <a:avLst/>
          </a:prstGeom>
        </p:spPr>
      </p:pic>
      <p:pic>
        <p:nvPicPr>
          <p:cNvPr id="46" name="Picture 45">
            <a:extLst>
              <a:ext uri="{FF2B5EF4-FFF2-40B4-BE49-F238E27FC236}">
                <a16:creationId xmlns:a16="http://schemas.microsoft.com/office/drawing/2014/main" id="{AA716968-E864-47CB-814E-3CF469293672}"/>
              </a:ext>
            </a:extLst>
          </p:cNvPr>
          <p:cNvPicPr>
            <a:picLocks noChangeAspect="1"/>
          </p:cNvPicPr>
          <p:nvPr>
            <p:custDataLst>
              <p:tags r:id="rId10"/>
            </p:custDataLst>
          </p:nvPr>
        </p:nvPicPr>
        <p:blipFill>
          <a:blip r:embed="rId25" cstate="print">
            <a:extLst>
              <a:ext uri="{28A0092B-C50C-407E-A947-70E740481C1C}">
                <a14:useLocalDpi xmlns:a14="http://schemas.microsoft.com/office/drawing/2010/main" val="0"/>
              </a:ext>
            </a:extLst>
          </a:blip>
          <a:stretch>
            <a:fillRect/>
          </a:stretch>
        </p:blipFill>
        <p:spPr>
          <a:xfrm>
            <a:off x="9352045" y="6112376"/>
            <a:ext cx="2735238" cy="374857"/>
          </a:xfrm>
          <a:prstGeom prst="rect">
            <a:avLst/>
          </a:prstGeom>
        </p:spPr>
      </p:pic>
      <p:pic>
        <p:nvPicPr>
          <p:cNvPr id="47" name="Picture 46">
            <a:extLst>
              <a:ext uri="{FF2B5EF4-FFF2-40B4-BE49-F238E27FC236}">
                <a16:creationId xmlns:a16="http://schemas.microsoft.com/office/drawing/2014/main" id="{3D5F806E-2680-4342-B35E-65CFC24852AA}"/>
              </a:ext>
            </a:extLst>
          </p:cNvPr>
          <p:cNvPicPr>
            <a:picLocks noChangeAspect="1"/>
          </p:cNvPicPr>
          <p:nvPr>
            <p:custDataLst>
              <p:tags r:id="rId11"/>
            </p:custDataLst>
          </p:nvPr>
        </p:nvPicPr>
        <p:blipFill>
          <a:blip r:embed="rId26" cstate="print">
            <a:extLst>
              <a:ext uri="{28A0092B-C50C-407E-A947-70E740481C1C}">
                <a14:useLocalDpi xmlns:a14="http://schemas.microsoft.com/office/drawing/2010/main" val="0"/>
              </a:ext>
            </a:extLst>
          </a:blip>
          <a:stretch>
            <a:fillRect/>
          </a:stretch>
        </p:blipFill>
        <p:spPr>
          <a:xfrm>
            <a:off x="1866689" y="1046715"/>
            <a:ext cx="1112394" cy="301235"/>
          </a:xfrm>
          <a:prstGeom prst="rect">
            <a:avLst/>
          </a:prstGeom>
        </p:spPr>
      </p:pic>
      <p:pic>
        <p:nvPicPr>
          <p:cNvPr id="48" name="Picture 47">
            <a:extLst>
              <a:ext uri="{FF2B5EF4-FFF2-40B4-BE49-F238E27FC236}">
                <a16:creationId xmlns:a16="http://schemas.microsoft.com/office/drawing/2014/main" id="{C2BDEC43-3D6C-4B4C-BB5D-8790C730CF38}"/>
              </a:ext>
            </a:extLst>
          </p:cNvPr>
          <p:cNvPicPr>
            <a:picLocks noChangeAspect="1"/>
          </p:cNvPicPr>
          <p:nvPr>
            <p:custDataLst>
              <p:tags r:id="rId12"/>
            </p:custDataLst>
          </p:nvPr>
        </p:nvPicPr>
        <p:blipFill>
          <a:blip r:embed="rId27" cstate="print">
            <a:extLst>
              <a:ext uri="{28A0092B-C50C-407E-A947-70E740481C1C}">
                <a14:useLocalDpi xmlns:a14="http://schemas.microsoft.com/office/drawing/2010/main" val="0"/>
              </a:ext>
            </a:extLst>
          </a:blip>
          <a:stretch>
            <a:fillRect/>
          </a:stretch>
        </p:blipFill>
        <p:spPr>
          <a:xfrm>
            <a:off x="6370738" y="1046923"/>
            <a:ext cx="1223418" cy="347435"/>
          </a:xfrm>
          <a:prstGeom prst="rect">
            <a:avLst/>
          </a:prstGeom>
        </p:spPr>
      </p:pic>
      <p:pic>
        <p:nvPicPr>
          <p:cNvPr id="26" name="Picture 25">
            <a:extLst>
              <a:ext uri="{FF2B5EF4-FFF2-40B4-BE49-F238E27FC236}">
                <a16:creationId xmlns:a16="http://schemas.microsoft.com/office/drawing/2014/main" id="{F95EBF09-403C-45C3-9760-7904FA1578A0}"/>
              </a:ext>
            </a:extLst>
          </p:cNvPr>
          <p:cNvPicPr>
            <a:picLocks noChangeAspect="1"/>
          </p:cNvPicPr>
          <p:nvPr>
            <p:custDataLst>
              <p:tags r:id="rId13"/>
            </p:custDataLst>
          </p:nvPr>
        </p:nvPicPr>
        <p:blipFill>
          <a:blip r:embed="rId28" cstate="print">
            <a:extLst>
              <a:ext uri="{28A0092B-C50C-407E-A947-70E740481C1C}">
                <a14:useLocalDpi xmlns:a14="http://schemas.microsoft.com/office/drawing/2010/main" val="0"/>
              </a:ext>
            </a:extLst>
          </a:blip>
          <a:stretch>
            <a:fillRect/>
          </a:stretch>
        </p:blipFill>
        <p:spPr>
          <a:xfrm>
            <a:off x="648046" y="2108419"/>
            <a:ext cx="718173" cy="572752"/>
          </a:xfrm>
          <a:prstGeom prst="rect">
            <a:avLst/>
          </a:prstGeom>
        </p:spPr>
      </p:pic>
    </p:spTree>
    <p:extLst>
      <p:ext uri="{BB962C8B-B14F-4D97-AF65-F5344CB8AC3E}">
        <p14:creationId xmlns:p14="http://schemas.microsoft.com/office/powerpoint/2010/main" val="423319274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718005" cy="914400"/>
          </a:xfrm>
        </p:spPr>
        <p:txBody>
          <a:bodyPr/>
          <a:lstStyle/>
          <a:p>
            <a:r>
              <a:rPr lang="en-US" dirty="0"/>
              <a:t>Integrate</a:t>
            </a:r>
          </a:p>
        </p:txBody>
      </p:sp>
      <p:sp>
        <p:nvSpPr>
          <p:cNvPr id="3" name="Line 19"/>
          <p:cNvSpPr>
            <a:spLocks noChangeShapeType="1"/>
          </p:cNvSpPr>
          <p:nvPr/>
        </p:nvSpPr>
        <p:spPr bwMode="auto">
          <a:xfrm>
            <a:off x="4674910" y="1143000"/>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18" name="TextBox 17"/>
          <p:cNvSpPr txBox="1"/>
          <p:nvPr/>
        </p:nvSpPr>
        <p:spPr>
          <a:xfrm>
            <a:off x="710233" y="6424821"/>
            <a:ext cx="2573140" cy="400110"/>
          </a:xfrm>
          <a:prstGeom prst="rect">
            <a:avLst/>
          </a:prstGeom>
          <a:noFill/>
        </p:spPr>
        <p:txBody>
          <a:bodyPr wrap="none" rtlCol="0">
            <a:spAutoFit/>
          </a:bodyPr>
          <a:lstStyle/>
          <a:p>
            <a:r>
              <a:rPr lang="en-US" sz="2000" dirty="0"/>
              <a:t>What is the p function?</a:t>
            </a:r>
          </a:p>
        </p:txBody>
      </p:sp>
      <p:sp>
        <p:nvSpPr>
          <p:cNvPr id="22" name="TextBox 21"/>
          <p:cNvSpPr txBox="1"/>
          <p:nvPr/>
        </p:nvSpPr>
        <p:spPr>
          <a:xfrm>
            <a:off x="612609" y="3477280"/>
            <a:ext cx="8455977" cy="646331"/>
          </a:xfrm>
          <a:prstGeom prst="rect">
            <a:avLst/>
          </a:prstGeom>
          <a:solidFill>
            <a:schemeClr val="bg1"/>
          </a:solidFill>
        </p:spPr>
        <p:txBody>
          <a:bodyPr wrap="square" rtlCol="0">
            <a:spAutoFit/>
          </a:bodyPr>
          <a:lstStyle/>
          <a:p>
            <a:r>
              <a:rPr lang="en-US" sz="1800" dirty="0"/>
              <a:t>Particle size and density is assumed constant because the model is tracking the small particle population that won’t be removed during sedimentation.</a:t>
            </a:r>
          </a:p>
        </p:txBody>
      </p:sp>
      <p:pic>
        <p:nvPicPr>
          <p:cNvPr id="38" name="Picture 37">
            <a:extLst>
              <a:ext uri="{FF2B5EF4-FFF2-40B4-BE49-F238E27FC236}">
                <a16:creationId xmlns:a16="http://schemas.microsoft.com/office/drawing/2014/main" id="{B7239821-3726-4E19-9AFF-0EE123FB28DD}"/>
              </a:ext>
            </a:extLst>
          </p:cNvPr>
          <p:cNvPicPr>
            <a:picLocks noChangeAspect="1"/>
          </p:cNvPicPr>
          <p:nvPr>
            <p:custDataLst>
              <p:tags r:id="rId1"/>
            </p:custDataLst>
          </p:nvPr>
        </p:nvPicPr>
        <p:blipFill>
          <a:blip r:embed="rId26" cstate="print">
            <a:extLst>
              <a:ext uri="{28A0092B-C50C-407E-A947-70E740481C1C}">
                <a14:useLocalDpi xmlns:a14="http://schemas.microsoft.com/office/drawing/2010/main" val="0"/>
              </a:ext>
            </a:extLst>
          </a:blip>
          <a:stretch>
            <a:fillRect/>
          </a:stretch>
        </p:blipFill>
        <p:spPr>
          <a:xfrm>
            <a:off x="750888" y="1689100"/>
            <a:ext cx="2571101" cy="603994"/>
          </a:xfrm>
          <a:prstGeom prst="rect">
            <a:avLst/>
          </a:prstGeom>
        </p:spPr>
      </p:pic>
      <p:pic>
        <p:nvPicPr>
          <p:cNvPr id="39" name="Picture 38">
            <a:extLst>
              <a:ext uri="{FF2B5EF4-FFF2-40B4-BE49-F238E27FC236}">
                <a16:creationId xmlns:a16="http://schemas.microsoft.com/office/drawing/2014/main" id="{A58A8868-7FC2-4D27-8A81-8A0CA8A60209}"/>
              </a:ext>
            </a:extLst>
          </p:cNvPr>
          <p:cNvPicPr>
            <a:picLocks noChangeAspect="1"/>
          </p:cNvPicPr>
          <p:nvPr>
            <p:custDataLst>
              <p:tags r:id="rId2"/>
            </p:custDataLst>
          </p:nvPr>
        </p:nvPicPr>
        <p:blipFill>
          <a:blip r:embed="rId27" cstate="print">
            <a:extLst>
              <a:ext uri="{28A0092B-C50C-407E-A947-70E740481C1C}">
                <a14:useLocalDpi xmlns:a14="http://schemas.microsoft.com/office/drawing/2010/main" val="0"/>
              </a:ext>
            </a:extLst>
          </a:blip>
          <a:stretch>
            <a:fillRect/>
          </a:stretch>
        </p:blipFill>
        <p:spPr>
          <a:xfrm>
            <a:off x="5492598" y="1712240"/>
            <a:ext cx="2374095" cy="557714"/>
          </a:xfrm>
          <a:prstGeom prst="rect">
            <a:avLst/>
          </a:prstGeom>
        </p:spPr>
      </p:pic>
      <p:pic>
        <p:nvPicPr>
          <p:cNvPr id="40" name="Picture 39">
            <a:extLst>
              <a:ext uri="{FF2B5EF4-FFF2-40B4-BE49-F238E27FC236}">
                <a16:creationId xmlns:a16="http://schemas.microsoft.com/office/drawing/2014/main" id="{AE5756BA-6F3F-4369-A94C-BAF468C346F0}"/>
              </a:ext>
            </a:extLst>
          </p:cNvPr>
          <p:cNvPicPr>
            <a:picLocks noChangeAspect="1"/>
          </p:cNvPicPr>
          <p:nvPr>
            <p:custDataLst>
              <p:tags r:id="rId3"/>
            </p:custDataLst>
          </p:nvPr>
        </p:nvPicPr>
        <p:blipFill>
          <a:blip r:embed="rId28" cstate="print">
            <a:extLst>
              <a:ext uri="{28A0092B-C50C-407E-A947-70E740481C1C}">
                <a14:useLocalDpi xmlns:a14="http://schemas.microsoft.com/office/drawing/2010/main" val="0"/>
              </a:ext>
            </a:extLst>
          </a:blip>
          <a:stretch>
            <a:fillRect/>
          </a:stretch>
        </p:blipFill>
        <p:spPr>
          <a:xfrm>
            <a:off x="1866689" y="1046715"/>
            <a:ext cx="1112394" cy="301235"/>
          </a:xfrm>
          <a:prstGeom prst="rect">
            <a:avLst/>
          </a:prstGeom>
        </p:spPr>
      </p:pic>
      <p:pic>
        <p:nvPicPr>
          <p:cNvPr id="41" name="Picture 40">
            <a:extLst>
              <a:ext uri="{FF2B5EF4-FFF2-40B4-BE49-F238E27FC236}">
                <a16:creationId xmlns:a16="http://schemas.microsoft.com/office/drawing/2014/main" id="{97255539-3341-4CC4-B707-F37643706F92}"/>
              </a:ext>
            </a:extLst>
          </p:cNvPr>
          <p:cNvPicPr>
            <a:picLocks noChangeAspect="1"/>
          </p:cNvPicPr>
          <p:nvPr>
            <p:custDataLst>
              <p:tags r:id="rId4"/>
            </p:custDataLst>
          </p:nvPr>
        </p:nvPicPr>
        <p:blipFill>
          <a:blip r:embed="rId29" cstate="print">
            <a:extLst>
              <a:ext uri="{28A0092B-C50C-407E-A947-70E740481C1C}">
                <a14:useLocalDpi xmlns:a14="http://schemas.microsoft.com/office/drawing/2010/main" val="0"/>
              </a:ext>
            </a:extLst>
          </a:blip>
          <a:stretch>
            <a:fillRect/>
          </a:stretch>
        </p:blipFill>
        <p:spPr>
          <a:xfrm>
            <a:off x="6370738" y="1046923"/>
            <a:ext cx="1223418" cy="347435"/>
          </a:xfrm>
          <a:prstGeom prst="rect">
            <a:avLst/>
          </a:prstGeom>
        </p:spPr>
      </p:pic>
      <p:pic>
        <p:nvPicPr>
          <p:cNvPr id="12" name="Picture 11">
            <a:extLst>
              <a:ext uri="{FF2B5EF4-FFF2-40B4-BE49-F238E27FC236}">
                <a16:creationId xmlns:a16="http://schemas.microsoft.com/office/drawing/2014/main" id="{91F56D4E-8AEA-4C5F-BF35-44874968EC0E}"/>
              </a:ext>
            </a:extLst>
          </p:cNvPr>
          <p:cNvPicPr>
            <a:picLocks noChangeAspect="1"/>
          </p:cNvPicPr>
          <p:nvPr>
            <p:custDataLst>
              <p:tags r:id="rId5"/>
            </p:custDataLst>
          </p:nvPr>
        </p:nvPicPr>
        <p:blipFill>
          <a:blip r:embed="rId30" cstate="print">
            <a:extLst>
              <a:ext uri="{28A0092B-C50C-407E-A947-70E740481C1C}">
                <a14:useLocalDpi xmlns:a14="http://schemas.microsoft.com/office/drawing/2010/main" val="0"/>
              </a:ext>
            </a:extLst>
          </a:blip>
          <a:stretch>
            <a:fillRect/>
          </a:stretch>
        </p:blipFill>
        <p:spPr>
          <a:xfrm>
            <a:off x="7401269" y="237744"/>
            <a:ext cx="1548190" cy="597333"/>
          </a:xfrm>
          <a:prstGeom prst="rect">
            <a:avLst/>
          </a:prstGeom>
        </p:spPr>
      </p:pic>
      <p:pic>
        <p:nvPicPr>
          <p:cNvPr id="16" name="Picture 15">
            <a:extLst>
              <a:ext uri="{FF2B5EF4-FFF2-40B4-BE49-F238E27FC236}">
                <a16:creationId xmlns:a16="http://schemas.microsoft.com/office/drawing/2014/main" id="{3DFD6255-9919-4559-AA02-B350666D818E}"/>
              </a:ext>
            </a:extLst>
          </p:cNvPr>
          <p:cNvPicPr>
            <a:picLocks noChangeAspect="1"/>
          </p:cNvPicPr>
          <p:nvPr>
            <p:custDataLst>
              <p:tags r:id="rId6"/>
            </p:custDataLst>
          </p:nvPr>
        </p:nvPicPr>
        <p:blipFill>
          <a:blip r:embed="rId31" cstate="print">
            <a:extLst>
              <a:ext uri="{28A0092B-C50C-407E-A947-70E740481C1C}">
                <a14:useLocalDpi xmlns:a14="http://schemas.microsoft.com/office/drawing/2010/main" val="0"/>
              </a:ext>
            </a:extLst>
          </a:blip>
          <a:stretch>
            <a:fillRect/>
          </a:stretch>
        </p:blipFill>
        <p:spPr>
          <a:xfrm>
            <a:off x="673914" y="2478398"/>
            <a:ext cx="3197444" cy="886746"/>
          </a:xfrm>
          <a:prstGeom prst="rect">
            <a:avLst/>
          </a:prstGeom>
        </p:spPr>
      </p:pic>
      <p:pic>
        <p:nvPicPr>
          <p:cNvPr id="21" name="Picture 20">
            <a:extLst>
              <a:ext uri="{FF2B5EF4-FFF2-40B4-BE49-F238E27FC236}">
                <a16:creationId xmlns:a16="http://schemas.microsoft.com/office/drawing/2014/main" id="{156BE9DF-2DE9-4471-BD5D-6E591BB76E3E}"/>
              </a:ext>
            </a:extLst>
          </p:cNvPr>
          <p:cNvPicPr>
            <a:picLocks noChangeAspect="1"/>
          </p:cNvPicPr>
          <p:nvPr>
            <p:custDataLst>
              <p:tags r:id="rId7"/>
            </p:custDataLst>
          </p:nvPr>
        </p:nvPicPr>
        <p:blipFill>
          <a:blip r:embed="rId32" cstate="print">
            <a:extLst>
              <a:ext uri="{28A0092B-C50C-407E-A947-70E740481C1C}">
                <a14:useLocalDpi xmlns:a14="http://schemas.microsoft.com/office/drawing/2010/main" val="0"/>
              </a:ext>
            </a:extLst>
          </a:blip>
          <a:stretch>
            <a:fillRect/>
          </a:stretch>
        </p:blipFill>
        <p:spPr>
          <a:xfrm>
            <a:off x="5224279" y="2378618"/>
            <a:ext cx="3355428" cy="943238"/>
          </a:xfrm>
          <a:prstGeom prst="rect">
            <a:avLst/>
          </a:prstGeom>
        </p:spPr>
      </p:pic>
      <p:pic>
        <p:nvPicPr>
          <p:cNvPr id="43" name="Picture 42">
            <a:extLst>
              <a:ext uri="{FF2B5EF4-FFF2-40B4-BE49-F238E27FC236}">
                <a16:creationId xmlns:a16="http://schemas.microsoft.com/office/drawing/2014/main" id="{05C83D10-1E5D-4BBD-819E-A1B005670EB0}"/>
              </a:ext>
            </a:extLst>
          </p:cNvPr>
          <p:cNvPicPr>
            <a:picLocks noChangeAspect="1"/>
          </p:cNvPicPr>
          <p:nvPr>
            <p:custDataLst>
              <p:tags r:id="rId8"/>
            </p:custDataLst>
          </p:nvPr>
        </p:nvPicPr>
        <p:blipFill>
          <a:blip r:embed="rId33" cstate="print">
            <a:extLst>
              <a:ext uri="{28A0092B-C50C-407E-A947-70E740481C1C}">
                <a14:useLocalDpi xmlns:a14="http://schemas.microsoft.com/office/drawing/2010/main" val="0"/>
              </a:ext>
            </a:extLst>
          </a:blip>
          <a:stretch>
            <a:fillRect/>
          </a:stretch>
        </p:blipFill>
        <p:spPr>
          <a:xfrm>
            <a:off x="479703" y="4413034"/>
            <a:ext cx="3793432" cy="552458"/>
          </a:xfrm>
          <a:prstGeom prst="rect">
            <a:avLst/>
          </a:prstGeom>
        </p:spPr>
      </p:pic>
      <p:pic>
        <p:nvPicPr>
          <p:cNvPr id="45" name="Picture 44">
            <a:extLst>
              <a:ext uri="{FF2B5EF4-FFF2-40B4-BE49-F238E27FC236}">
                <a16:creationId xmlns:a16="http://schemas.microsoft.com/office/drawing/2014/main" id="{69E5F0A8-9BA4-4148-9081-F04B3158F07E}"/>
              </a:ext>
            </a:extLst>
          </p:cNvPr>
          <p:cNvPicPr>
            <a:picLocks noChangeAspect="1"/>
          </p:cNvPicPr>
          <p:nvPr>
            <p:custDataLst>
              <p:tags r:id="rId9"/>
            </p:custDataLst>
          </p:nvPr>
        </p:nvPicPr>
        <p:blipFill>
          <a:blip r:embed="rId34" cstate="print">
            <a:extLst>
              <a:ext uri="{28A0092B-C50C-407E-A947-70E740481C1C}">
                <a14:useLocalDpi xmlns:a14="http://schemas.microsoft.com/office/drawing/2010/main" val="0"/>
              </a:ext>
            </a:extLst>
          </a:blip>
          <a:stretch>
            <a:fillRect/>
          </a:stretch>
        </p:blipFill>
        <p:spPr>
          <a:xfrm>
            <a:off x="5249103" y="4330039"/>
            <a:ext cx="3084500" cy="720536"/>
          </a:xfrm>
          <a:prstGeom prst="rect">
            <a:avLst/>
          </a:prstGeom>
        </p:spPr>
      </p:pic>
      <p:pic>
        <p:nvPicPr>
          <p:cNvPr id="79" name="Picture 78">
            <a:extLst>
              <a:ext uri="{FF2B5EF4-FFF2-40B4-BE49-F238E27FC236}">
                <a16:creationId xmlns:a16="http://schemas.microsoft.com/office/drawing/2014/main" id="{1E2318B5-1031-4406-BBA2-7C14B0B90E06}"/>
              </a:ext>
            </a:extLst>
          </p:cNvPr>
          <p:cNvPicPr>
            <a:picLocks noChangeAspect="1"/>
          </p:cNvPicPr>
          <p:nvPr>
            <p:custDataLst>
              <p:tags r:id="rId10"/>
            </p:custDataLst>
          </p:nvPr>
        </p:nvPicPr>
        <p:blipFill>
          <a:blip r:embed="rId35" cstate="print">
            <a:extLst>
              <a:ext uri="{28A0092B-C50C-407E-A947-70E740481C1C}">
                <a14:useLocalDpi xmlns:a14="http://schemas.microsoft.com/office/drawing/2010/main" val="0"/>
              </a:ext>
            </a:extLst>
          </a:blip>
          <a:stretch>
            <a:fillRect/>
          </a:stretch>
        </p:blipFill>
        <p:spPr>
          <a:xfrm>
            <a:off x="171727" y="5558471"/>
            <a:ext cx="4289459" cy="511352"/>
          </a:xfrm>
          <a:prstGeom prst="rect">
            <a:avLst/>
          </a:prstGeom>
        </p:spPr>
      </p:pic>
      <p:pic>
        <p:nvPicPr>
          <p:cNvPr id="81" name="Picture 80">
            <a:extLst>
              <a:ext uri="{FF2B5EF4-FFF2-40B4-BE49-F238E27FC236}">
                <a16:creationId xmlns:a16="http://schemas.microsoft.com/office/drawing/2014/main" id="{96C9C479-A1E9-4ED4-9B51-72350874865E}"/>
              </a:ext>
            </a:extLst>
          </p:cNvPr>
          <p:cNvPicPr>
            <a:picLocks noChangeAspect="1"/>
          </p:cNvPicPr>
          <p:nvPr>
            <p:custDataLst>
              <p:tags r:id="rId11"/>
            </p:custDataLst>
          </p:nvPr>
        </p:nvPicPr>
        <p:blipFill>
          <a:blip r:embed="rId36" cstate="print">
            <a:extLst>
              <a:ext uri="{28A0092B-C50C-407E-A947-70E740481C1C}">
                <a14:useLocalDpi xmlns:a14="http://schemas.microsoft.com/office/drawing/2010/main" val="0"/>
              </a:ext>
            </a:extLst>
          </a:blip>
          <a:stretch>
            <a:fillRect/>
          </a:stretch>
        </p:blipFill>
        <p:spPr>
          <a:xfrm>
            <a:off x="5076686" y="5555749"/>
            <a:ext cx="3941880" cy="526024"/>
          </a:xfrm>
          <a:prstGeom prst="rect">
            <a:avLst/>
          </a:prstGeom>
        </p:spPr>
      </p:pic>
      <p:pic>
        <p:nvPicPr>
          <p:cNvPr id="51" name="Picture 50">
            <a:extLst>
              <a:ext uri="{FF2B5EF4-FFF2-40B4-BE49-F238E27FC236}">
                <a16:creationId xmlns:a16="http://schemas.microsoft.com/office/drawing/2014/main" id="{E31157B3-3F6C-48C7-94B9-D68250C52D2E}"/>
              </a:ext>
            </a:extLst>
          </p:cNvPr>
          <p:cNvPicPr>
            <a:picLocks noChangeAspect="1"/>
          </p:cNvPicPr>
          <p:nvPr>
            <p:custDataLst>
              <p:tags r:id="rId12"/>
            </p:custDataLst>
          </p:nvPr>
        </p:nvPicPr>
        <p:blipFill>
          <a:blip r:embed="rId37" cstate="print">
            <a:extLst>
              <a:ext uri="{28A0092B-C50C-407E-A947-70E740481C1C}">
                <a14:useLocalDpi xmlns:a14="http://schemas.microsoft.com/office/drawing/2010/main" val="0"/>
              </a:ext>
            </a:extLst>
          </a:blip>
          <a:stretch>
            <a:fillRect/>
          </a:stretch>
        </p:blipFill>
        <p:spPr>
          <a:xfrm>
            <a:off x="-3091730" y="1923918"/>
            <a:ext cx="2686476" cy="513524"/>
          </a:xfrm>
          <a:prstGeom prst="rect">
            <a:avLst/>
          </a:prstGeom>
        </p:spPr>
      </p:pic>
      <p:pic>
        <p:nvPicPr>
          <p:cNvPr id="53" name="Picture 52">
            <a:extLst>
              <a:ext uri="{FF2B5EF4-FFF2-40B4-BE49-F238E27FC236}">
                <a16:creationId xmlns:a16="http://schemas.microsoft.com/office/drawing/2014/main" id="{BDFB531E-EEDA-4F37-A664-C097B178D37F}"/>
              </a:ext>
            </a:extLst>
          </p:cNvPr>
          <p:cNvPicPr>
            <a:picLocks noChangeAspect="1"/>
          </p:cNvPicPr>
          <p:nvPr>
            <p:custDataLst>
              <p:tags r:id="rId13"/>
            </p:custDataLst>
          </p:nvPr>
        </p:nvPicPr>
        <p:blipFill>
          <a:blip r:embed="rId38" cstate="print">
            <a:extLst>
              <a:ext uri="{28A0092B-C50C-407E-A947-70E740481C1C}">
                <a14:useLocalDpi xmlns:a14="http://schemas.microsoft.com/office/drawing/2010/main" val="0"/>
              </a:ext>
            </a:extLst>
          </a:blip>
          <a:stretch>
            <a:fillRect/>
          </a:stretch>
        </p:blipFill>
        <p:spPr>
          <a:xfrm>
            <a:off x="-3498850" y="3326740"/>
            <a:ext cx="3142095" cy="696381"/>
          </a:xfrm>
          <a:prstGeom prst="rect">
            <a:avLst/>
          </a:prstGeom>
        </p:spPr>
      </p:pic>
      <p:pic>
        <p:nvPicPr>
          <p:cNvPr id="83" name="Picture 82">
            <a:extLst>
              <a:ext uri="{FF2B5EF4-FFF2-40B4-BE49-F238E27FC236}">
                <a16:creationId xmlns:a16="http://schemas.microsoft.com/office/drawing/2014/main" id="{B216E0C5-534D-4C39-89C4-5E5B8AABE581}"/>
              </a:ext>
            </a:extLst>
          </p:cNvPr>
          <p:cNvPicPr>
            <a:picLocks noChangeAspect="1"/>
          </p:cNvPicPr>
          <p:nvPr>
            <p:custDataLst>
              <p:tags r:id="rId14"/>
            </p:custDataLst>
          </p:nvPr>
        </p:nvPicPr>
        <p:blipFill>
          <a:blip r:embed="rId39" cstate="print">
            <a:extLst>
              <a:ext uri="{28A0092B-C50C-407E-A947-70E740481C1C}">
                <a14:useLocalDpi xmlns:a14="http://schemas.microsoft.com/office/drawing/2010/main" val="0"/>
              </a:ext>
            </a:extLst>
          </a:blip>
          <a:stretch>
            <a:fillRect/>
          </a:stretch>
        </p:blipFill>
        <p:spPr>
          <a:xfrm>
            <a:off x="-4242206" y="4729962"/>
            <a:ext cx="3826285" cy="608000"/>
          </a:xfrm>
          <a:prstGeom prst="rect">
            <a:avLst/>
          </a:prstGeom>
        </p:spPr>
      </p:pic>
      <p:pic>
        <p:nvPicPr>
          <p:cNvPr id="57" name="Picture 56">
            <a:extLst>
              <a:ext uri="{FF2B5EF4-FFF2-40B4-BE49-F238E27FC236}">
                <a16:creationId xmlns:a16="http://schemas.microsoft.com/office/drawing/2014/main" id="{66819E28-F4E3-4F8B-9DA1-23823F2A6379}"/>
              </a:ext>
            </a:extLst>
          </p:cNvPr>
          <p:cNvPicPr>
            <a:picLocks noChangeAspect="1"/>
          </p:cNvPicPr>
          <p:nvPr>
            <p:custDataLst>
              <p:tags r:id="rId15"/>
            </p:custDataLst>
          </p:nvPr>
        </p:nvPicPr>
        <p:blipFill>
          <a:blip r:embed="rId40" cstate="print">
            <a:extLst>
              <a:ext uri="{28A0092B-C50C-407E-A947-70E740481C1C}">
                <a14:useLocalDpi xmlns:a14="http://schemas.microsoft.com/office/drawing/2010/main" val="0"/>
              </a:ext>
            </a:extLst>
          </a:blip>
          <a:stretch>
            <a:fillRect/>
          </a:stretch>
        </p:blipFill>
        <p:spPr>
          <a:xfrm>
            <a:off x="9504639" y="1046715"/>
            <a:ext cx="2735238" cy="374857"/>
          </a:xfrm>
          <a:prstGeom prst="rect">
            <a:avLst/>
          </a:prstGeom>
        </p:spPr>
      </p:pic>
      <p:pic>
        <p:nvPicPr>
          <p:cNvPr id="59" name="Picture 58">
            <a:extLst>
              <a:ext uri="{FF2B5EF4-FFF2-40B4-BE49-F238E27FC236}">
                <a16:creationId xmlns:a16="http://schemas.microsoft.com/office/drawing/2014/main" id="{774788B0-9DCE-4AFC-B368-09ED0F28D89E}"/>
              </a:ext>
            </a:extLst>
          </p:cNvPr>
          <p:cNvPicPr>
            <a:picLocks noChangeAspect="1"/>
          </p:cNvPicPr>
          <p:nvPr>
            <p:custDataLst>
              <p:tags r:id="rId16"/>
            </p:custDataLst>
          </p:nvPr>
        </p:nvPicPr>
        <p:blipFill>
          <a:blip r:embed="rId41" cstate="print">
            <a:extLst>
              <a:ext uri="{28A0092B-C50C-407E-A947-70E740481C1C}">
                <a14:useLocalDpi xmlns:a14="http://schemas.microsoft.com/office/drawing/2010/main" val="0"/>
              </a:ext>
            </a:extLst>
          </a:blip>
          <a:stretch>
            <a:fillRect/>
          </a:stretch>
        </p:blipFill>
        <p:spPr>
          <a:xfrm>
            <a:off x="9504639" y="2012739"/>
            <a:ext cx="3341714" cy="947809"/>
          </a:xfrm>
          <a:prstGeom prst="rect">
            <a:avLst/>
          </a:prstGeom>
        </p:spPr>
      </p:pic>
      <p:pic>
        <p:nvPicPr>
          <p:cNvPr id="61" name="Picture 60">
            <a:extLst>
              <a:ext uri="{FF2B5EF4-FFF2-40B4-BE49-F238E27FC236}">
                <a16:creationId xmlns:a16="http://schemas.microsoft.com/office/drawing/2014/main" id="{4D8CC37C-2CAA-4FCA-8990-1048BC9287A8}"/>
              </a:ext>
            </a:extLst>
          </p:cNvPr>
          <p:cNvPicPr>
            <a:picLocks noChangeAspect="1"/>
          </p:cNvPicPr>
          <p:nvPr>
            <p:custDataLst>
              <p:tags r:id="rId17"/>
            </p:custDataLst>
          </p:nvPr>
        </p:nvPicPr>
        <p:blipFill>
          <a:blip r:embed="rId42" cstate="print">
            <a:extLst>
              <a:ext uri="{28A0092B-C50C-407E-A947-70E740481C1C}">
                <a14:useLocalDpi xmlns:a14="http://schemas.microsoft.com/office/drawing/2010/main" val="0"/>
              </a:ext>
            </a:extLst>
          </a:blip>
          <a:stretch>
            <a:fillRect/>
          </a:stretch>
        </p:blipFill>
        <p:spPr>
          <a:xfrm>
            <a:off x="9504639" y="3313001"/>
            <a:ext cx="3021714" cy="374857"/>
          </a:xfrm>
          <a:prstGeom prst="rect">
            <a:avLst/>
          </a:prstGeom>
        </p:spPr>
      </p:pic>
      <p:pic>
        <p:nvPicPr>
          <p:cNvPr id="63" name="Picture 62">
            <a:extLst>
              <a:ext uri="{FF2B5EF4-FFF2-40B4-BE49-F238E27FC236}">
                <a16:creationId xmlns:a16="http://schemas.microsoft.com/office/drawing/2014/main" id="{B490910F-28AC-4F2D-9AAD-F91BC7667D04}"/>
              </a:ext>
            </a:extLst>
          </p:cNvPr>
          <p:cNvPicPr>
            <a:picLocks noChangeAspect="1"/>
          </p:cNvPicPr>
          <p:nvPr>
            <p:custDataLst>
              <p:tags r:id="rId18"/>
            </p:custDataLst>
          </p:nvPr>
        </p:nvPicPr>
        <p:blipFill>
          <a:blip r:embed="rId43" cstate="print">
            <a:extLst>
              <a:ext uri="{28A0092B-C50C-407E-A947-70E740481C1C}">
                <a14:useLocalDpi xmlns:a14="http://schemas.microsoft.com/office/drawing/2010/main" val="0"/>
              </a:ext>
            </a:extLst>
          </a:blip>
          <a:stretch>
            <a:fillRect/>
          </a:stretch>
        </p:blipFill>
        <p:spPr>
          <a:xfrm>
            <a:off x="9504639" y="4376435"/>
            <a:ext cx="3247238" cy="537905"/>
          </a:xfrm>
          <a:prstGeom prst="rect">
            <a:avLst/>
          </a:prstGeom>
        </p:spPr>
      </p:pic>
      <p:pic>
        <p:nvPicPr>
          <p:cNvPr id="65" name="Picture 64">
            <a:extLst>
              <a:ext uri="{FF2B5EF4-FFF2-40B4-BE49-F238E27FC236}">
                <a16:creationId xmlns:a16="http://schemas.microsoft.com/office/drawing/2014/main" id="{7ECB121D-AA9D-4543-BFD5-078C3C20FA53}"/>
              </a:ext>
            </a:extLst>
          </p:cNvPr>
          <p:cNvPicPr>
            <a:picLocks noChangeAspect="1"/>
          </p:cNvPicPr>
          <p:nvPr>
            <p:custDataLst>
              <p:tags r:id="rId19"/>
            </p:custDataLst>
          </p:nvPr>
        </p:nvPicPr>
        <p:blipFill>
          <a:blip r:embed="rId44" cstate="print">
            <a:extLst>
              <a:ext uri="{28A0092B-C50C-407E-A947-70E740481C1C}">
                <a14:useLocalDpi xmlns:a14="http://schemas.microsoft.com/office/drawing/2010/main" val="0"/>
              </a:ext>
            </a:extLst>
          </a:blip>
          <a:stretch>
            <a:fillRect/>
          </a:stretch>
        </p:blipFill>
        <p:spPr>
          <a:xfrm>
            <a:off x="13509263" y="4138385"/>
            <a:ext cx="1519238" cy="597333"/>
          </a:xfrm>
          <a:prstGeom prst="rect">
            <a:avLst/>
          </a:prstGeom>
        </p:spPr>
      </p:pic>
      <p:pic>
        <p:nvPicPr>
          <p:cNvPr id="67" name="Picture 66">
            <a:extLst>
              <a:ext uri="{FF2B5EF4-FFF2-40B4-BE49-F238E27FC236}">
                <a16:creationId xmlns:a16="http://schemas.microsoft.com/office/drawing/2014/main" id="{54B8027A-4DF3-4F6E-A635-6625D8E65A17}"/>
              </a:ext>
            </a:extLst>
          </p:cNvPr>
          <p:cNvPicPr>
            <a:picLocks noChangeAspect="1"/>
          </p:cNvPicPr>
          <p:nvPr>
            <p:custDataLst>
              <p:tags r:id="rId20"/>
            </p:custDataLst>
          </p:nvPr>
        </p:nvPicPr>
        <p:blipFill>
          <a:blip r:embed="rId45" cstate="print">
            <a:extLst>
              <a:ext uri="{28A0092B-C50C-407E-A947-70E740481C1C}">
                <a14:useLocalDpi xmlns:a14="http://schemas.microsoft.com/office/drawing/2010/main" val="0"/>
              </a:ext>
            </a:extLst>
          </a:blip>
          <a:stretch>
            <a:fillRect/>
          </a:stretch>
        </p:blipFill>
        <p:spPr>
          <a:xfrm>
            <a:off x="9500540" y="5470571"/>
            <a:ext cx="4448000" cy="696381"/>
          </a:xfrm>
          <a:prstGeom prst="rect">
            <a:avLst/>
          </a:prstGeom>
        </p:spPr>
      </p:pic>
      <p:pic>
        <p:nvPicPr>
          <p:cNvPr id="69" name="Picture 68">
            <a:extLst>
              <a:ext uri="{FF2B5EF4-FFF2-40B4-BE49-F238E27FC236}">
                <a16:creationId xmlns:a16="http://schemas.microsoft.com/office/drawing/2014/main" id="{635C17A5-68BB-4D51-BAEF-A7876296E9FA}"/>
              </a:ext>
            </a:extLst>
          </p:cNvPr>
          <p:cNvPicPr>
            <a:picLocks noChangeAspect="1"/>
          </p:cNvPicPr>
          <p:nvPr>
            <p:custDataLst>
              <p:tags r:id="rId21"/>
            </p:custDataLst>
          </p:nvPr>
        </p:nvPicPr>
        <p:blipFill>
          <a:blip r:embed="rId46" cstate="print">
            <a:extLst>
              <a:ext uri="{28A0092B-C50C-407E-A947-70E740481C1C}">
                <a14:useLocalDpi xmlns:a14="http://schemas.microsoft.com/office/drawing/2010/main" val="0"/>
              </a:ext>
            </a:extLst>
          </a:blip>
          <a:stretch>
            <a:fillRect/>
          </a:stretch>
        </p:blipFill>
        <p:spPr>
          <a:xfrm>
            <a:off x="4977741" y="7267056"/>
            <a:ext cx="2608762" cy="493714"/>
          </a:xfrm>
          <a:prstGeom prst="rect">
            <a:avLst/>
          </a:prstGeom>
        </p:spPr>
      </p:pic>
      <p:pic>
        <p:nvPicPr>
          <p:cNvPr id="71" name="Picture 70">
            <a:extLst>
              <a:ext uri="{FF2B5EF4-FFF2-40B4-BE49-F238E27FC236}">
                <a16:creationId xmlns:a16="http://schemas.microsoft.com/office/drawing/2014/main" id="{6BDB8244-E67C-4FB8-B0CE-B93A2E06135B}"/>
              </a:ext>
            </a:extLst>
          </p:cNvPr>
          <p:cNvPicPr>
            <a:picLocks noChangeAspect="1"/>
          </p:cNvPicPr>
          <p:nvPr>
            <p:custDataLst>
              <p:tags r:id="rId22"/>
            </p:custDataLst>
          </p:nvPr>
        </p:nvPicPr>
        <p:blipFill>
          <a:blip r:embed="rId47" cstate="print">
            <a:extLst>
              <a:ext uri="{28A0092B-C50C-407E-A947-70E740481C1C}">
                <a14:useLocalDpi xmlns:a14="http://schemas.microsoft.com/office/drawing/2010/main" val="0"/>
              </a:ext>
            </a:extLst>
          </a:blip>
          <a:stretch>
            <a:fillRect/>
          </a:stretch>
        </p:blipFill>
        <p:spPr>
          <a:xfrm>
            <a:off x="5105775" y="-806980"/>
            <a:ext cx="1479619" cy="586667"/>
          </a:xfrm>
          <a:prstGeom prst="rect">
            <a:avLst/>
          </a:prstGeom>
        </p:spPr>
      </p:pic>
      <p:pic>
        <p:nvPicPr>
          <p:cNvPr id="75" name="Picture 74">
            <a:extLst>
              <a:ext uri="{FF2B5EF4-FFF2-40B4-BE49-F238E27FC236}">
                <a16:creationId xmlns:a16="http://schemas.microsoft.com/office/drawing/2014/main" id="{838A7B23-31E5-4B6F-AE00-5A5D569A14EC}"/>
              </a:ext>
            </a:extLst>
          </p:cNvPr>
          <p:cNvPicPr>
            <a:picLocks noChangeAspect="1"/>
          </p:cNvPicPr>
          <p:nvPr>
            <p:custDataLst>
              <p:tags r:id="rId23"/>
            </p:custDataLst>
          </p:nvPr>
        </p:nvPicPr>
        <p:blipFill>
          <a:blip r:embed="rId48" cstate="print">
            <a:extLst>
              <a:ext uri="{28A0092B-C50C-407E-A947-70E740481C1C}">
                <a14:useLocalDpi xmlns:a14="http://schemas.microsoft.com/office/drawing/2010/main" val="0"/>
              </a:ext>
            </a:extLst>
          </a:blip>
          <a:stretch>
            <a:fillRect/>
          </a:stretch>
        </p:blipFill>
        <p:spPr>
          <a:xfrm>
            <a:off x="9607356" y="7094103"/>
            <a:ext cx="4793841" cy="2302853"/>
          </a:xfrm>
          <a:prstGeom prst="rect">
            <a:avLst/>
          </a:prstGeom>
        </p:spPr>
      </p:pic>
      <p:pic>
        <p:nvPicPr>
          <p:cNvPr id="77" name="Picture 76">
            <a:extLst>
              <a:ext uri="{FF2B5EF4-FFF2-40B4-BE49-F238E27FC236}">
                <a16:creationId xmlns:a16="http://schemas.microsoft.com/office/drawing/2014/main" id="{396BBCDF-8E7E-4122-A904-7B44FE534DD8}"/>
              </a:ext>
            </a:extLst>
          </p:cNvPr>
          <p:cNvPicPr>
            <a:picLocks noChangeAspect="1"/>
          </p:cNvPicPr>
          <p:nvPr>
            <p:custDataLst>
              <p:tags r:id="rId24"/>
            </p:custDataLst>
          </p:nvPr>
        </p:nvPicPr>
        <p:blipFill>
          <a:blip r:embed="rId49" cstate="print">
            <a:extLst>
              <a:ext uri="{28A0092B-C50C-407E-A947-70E740481C1C}">
                <a14:useLocalDpi xmlns:a14="http://schemas.microsoft.com/office/drawing/2010/main" val="0"/>
              </a:ext>
            </a:extLst>
          </a:blip>
          <a:stretch>
            <a:fillRect/>
          </a:stretch>
        </p:blipFill>
        <p:spPr>
          <a:xfrm>
            <a:off x="7850792" y="8396790"/>
            <a:ext cx="649143" cy="534857"/>
          </a:xfrm>
          <a:prstGeom prst="rect">
            <a:avLst/>
          </a:prstGeom>
        </p:spPr>
      </p:pic>
    </p:spTree>
    <p:extLst>
      <p:ext uri="{BB962C8B-B14F-4D97-AF65-F5344CB8AC3E}">
        <p14:creationId xmlns:p14="http://schemas.microsoft.com/office/powerpoint/2010/main" val="47666603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pC</a:t>
            </a:r>
            <a:r>
              <a:rPr lang="en-US" dirty="0"/>
              <a:t>*: A dimensionless measure of removal efficiency</a:t>
            </a:r>
          </a:p>
        </p:txBody>
      </p:sp>
      <p:sp>
        <p:nvSpPr>
          <p:cNvPr id="3" name="Content Placeholder 2"/>
          <p:cNvSpPr>
            <a:spLocks noGrp="1"/>
          </p:cNvSpPr>
          <p:nvPr>
            <p:ph idx="1"/>
          </p:nvPr>
        </p:nvSpPr>
        <p:spPr/>
        <p:txBody>
          <a:bodyPr/>
          <a:lstStyle/>
          <a:p>
            <a:r>
              <a:rPr lang="en-US" dirty="0"/>
              <a:t>Sloppy parlance… log removal</a:t>
            </a:r>
          </a:p>
          <a:p>
            <a:r>
              <a:rPr lang="en-US" dirty="0"/>
              <a:t>What is the target effluent turbidity for a water treatment plant?</a:t>
            </a:r>
          </a:p>
          <a:p>
            <a:r>
              <a:rPr lang="en-US" dirty="0"/>
              <a:t>What is </a:t>
            </a:r>
            <a:r>
              <a:rPr lang="en-US" dirty="0" err="1"/>
              <a:t>pC</a:t>
            </a:r>
            <a:r>
              <a:rPr lang="en-US" dirty="0"/>
              <a:t>* for a water treatment plant treating 300 NTU water?</a:t>
            </a:r>
          </a:p>
          <a:p>
            <a:pPr lvl="1"/>
            <a:r>
              <a:rPr lang="en-US" dirty="0"/>
              <a:t>What is required effluent turbidity?</a:t>
            </a:r>
          </a:p>
          <a:p>
            <a:pPr lvl="1"/>
            <a:r>
              <a:rPr lang="en-US" dirty="0"/>
              <a:t>How many orders of magnitude reduction?</a:t>
            </a:r>
          </a:p>
          <a:p>
            <a:endParaRPr lang="en-US" dirty="0"/>
          </a:p>
        </p:txBody>
      </p:sp>
      <p:sp>
        <p:nvSpPr>
          <p:cNvPr id="5" name="&quot;No&quot; Symbol 4"/>
          <p:cNvSpPr/>
          <p:nvPr/>
        </p:nvSpPr>
        <p:spPr bwMode="auto">
          <a:xfrm>
            <a:off x="4228123" y="1629333"/>
            <a:ext cx="2008554" cy="535559"/>
          </a:xfrm>
          <a:prstGeom prst="noSmoking">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709253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can test the collision models with laboratory data</a:t>
            </a:r>
          </a:p>
        </p:txBody>
      </p:sp>
      <p:sp>
        <p:nvSpPr>
          <p:cNvPr id="3" name="Content Placeholder 2"/>
          <p:cNvSpPr>
            <a:spLocks noGrp="1"/>
          </p:cNvSpPr>
          <p:nvPr>
            <p:ph idx="1"/>
          </p:nvPr>
        </p:nvSpPr>
        <p:spPr>
          <a:xfrm>
            <a:off x="457200" y="3864634"/>
            <a:ext cx="8229600" cy="2261529"/>
          </a:xfrm>
        </p:spPr>
        <p:txBody>
          <a:bodyPr/>
          <a:lstStyle/>
          <a:p>
            <a:r>
              <a:rPr lang="en-US" dirty="0"/>
              <a:t>Data will converge if we choose the right dimensionless grouping</a:t>
            </a:r>
          </a:p>
        </p:txBody>
      </p:sp>
      <p:sp>
        <p:nvSpPr>
          <p:cNvPr id="8" name="TextBox 7"/>
          <p:cNvSpPr txBox="1"/>
          <p:nvPr/>
        </p:nvSpPr>
        <p:spPr>
          <a:xfrm>
            <a:off x="241540" y="6262777"/>
            <a:ext cx="8634095" cy="523220"/>
          </a:xfrm>
          <a:prstGeom prst="rect">
            <a:avLst/>
          </a:prstGeom>
          <a:noFill/>
        </p:spPr>
        <p:txBody>
          <a:bodyPr wrap="none" rtlCol="0">
            <a:spAutoFit/>
          </a:bodyPr>
          <a:lstStyle/>
          <a:p>
            <a:r>
              <a:rPr lang="en-US" dirty="0"/>
              <a:t>Plot performance as a function of this dimensionless group</a:t>
            </a:r>
          </a:p>
        </p:txBody>
      </p:sp>
      <p:pic>
        <p:nvPicPr>
          <p:cNvPr id="10" name="Picture 9">
            <a:extLst>
              <a:ext uri="{FF2B5EF4-FFF2-40B4-BE49-F238E27FC236}">
                <a16:creationId xmlns:a16="http://schemas.microsoft.com/office/drawing/2014/main" id="{67655126-5997-4FD5-A624-B62436C03F6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674776" y="1701478"/>
            <a:ext cx="1203128" cy="301235"/>
          </a:xfrm>
          <a:prstGeom prst="rect">
            <a:avLst/>
          </a:prstGeom>
        </p:spPr>
      </p:pic>
      <p:pic>
        <p:nvPicPr>
          <p:cNvPr id="21" name="Picture 20">
            <a:extLst>
              <a:ext uri="{FF2B5EF4-FFF2-40B4-BE49-F238E27FC236}">
                <a16:creationId xmlns:a16="http://schemas.microsoft.com/office/drawing/2014/main" id="{E2012486-5C61-4858-BBA4-EFA539CAC5E4}"/>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5806288" y="1701686"/>
            <a:ext cx="1345390" cy="349283"/>
          </a:xfrm>
          <a:prstGeom prst="rect">
            <a:avLst/>
          </a:prstGeom>
        </p:spPr>
      </p:pic>
      <p:pic>
        <p:nvPicPr>
          <p:cNvPr id="27" name="Picture 26">
            <a:extLst>
              <a:ext uri="{FF2B5EF4-FFF2-40B4-BE49-F238E27FC236}">
                <a16:creationId xmlns:a16="http://schemas.microsoft.com/office/drawing/2014/main" id="{19A33112-1702-420E-867D-6482A857B2A4}"/>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520526" y="2225289"/>
            <a:ext cx="3740611" cy="603520"/>
          </a:xfrm>
          <a:prstGeom prst="rect">
            <a:avLst/>
          </a:prstGeom>
        </p:spPr>
      </p:pic>
      <p:pic>
        <p:nvPicPr>
          <p:cNvPr id="31" name="Picture 30">
            <a:extLst>
              <a:ext uri="{FF2B5EF4-FFF2-40B4-BE49-F238E27FC236}">
                <a16:creationId xmlns:a16="http://schemas.microsoft.com/office/drawing/2014/main" id="{06AA013F-F411-4C5F-A7D5-C144C73C454F}"/>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5033264" y="2338179"/>
            <a:ext cx="3292455" cy="320532"/>
          </a:xfrm>
          <a:prstGeom prst="rect">
            <a:avLst/>
          </a:prstGeom>
        </p:spPr>
      </p:pic>
      <p:pic>
        <p:nvPicPr>
          <p:cNvPr id="7" name="Picture 6">
            <a:extLst>
              <a:ext uri="{FF2B5EF4-FFF2-40B4-BE49-F238E27FC236}">
                <a16:creationId xmlns:a16="http://schemas.microsoft.com/office/drawing/2014/main" id="{2B74AD08-6487-439C-829B-5AC8AAB0E489}"/>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5033267" y="3005261"/>
            <a:ext cx="3021711" cy="626286"/>
          </a:xfrm>
          <a:prstGeom prst="rect">
            <a:avLst/>
          </a:prstGeom>
        </p:spPr>
      </p:pic>
      <p:pic>
        <p:nvPicPr>
          <p:cNvPr id="38" name="Picture 37">
            <a:extLst>
              <a:ext uri="{FF2B5EF4-FFF2-40B4-BE49-F238E27FC236}">
                <a16:creationId xmlns:a16="http://schemas.microsoft.com/office/drawing/2014/main" id="{8E52DB20-8CE9-43B6-B41B-38044AC6C24D}"/>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8057495" y="3728020"/>
            <a:ext cx="857905" cy="684190"/>
          </a:xfrm>
          <a:prstGeom prst="rect">
            <a:avLst/>
          </a:prstGeom>
        </p:spPr>
      </p:pic>
      <p:pic>
        <p:nvPicPr>
          <p:cNvPr id="23" name="Picture 22">
            <a:extLst>
              <a:ext uri="{FF2B5EF4-FFF2-40B4-BE49-F238E27FC236}">
                <a16:creationId xmlns:a16="http://schemas.microsoft.com/office/drawing/2014/main" id="{9C15B7A4-2005-44C4-A3EC-6025AC725BCD}"/>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1124879" y="4938953"/>
            <a:ext cx="2116571" cy="626286"/>
          </a:xfrm>
          <a:prstGeom prst="rect">
            <a:avLst/>
          </a:prstGeom>
        </p:spPr>
      </p:pic>
      <p:pic>
        <p:nvPicPr>
          <p:cNvPr id="11" name="Picture 10">
            <a:extLst>
              <a:ext uri="{FF2B5EF4-FFF2-40B4-BE49-F238E27FC236}">
                <a16:creationId xmlns:a16="http://schemas.microsoft.com/office/drawing/2014/main" id="{526F950E-61B2-4CCB-B46F-3CBB50945C1C}"/>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5806288" y="4950242"/>
            <a:ext cx="2116571" cy="626286"/>
          </a:xfrm>
          <a:prstGeom prst="rect">
            <a:avLst/>
          </a:prstGeom>
        </p:spPr>
      </p:pic>
      <p:pic>
        <p:nvPicPr>
          <p:cNvPr id="15" name="Picture 14">
            <a:extLst>
              <a:ext uri="{FF2B5EF4-FFF2-40B4-BE49-F238E27FC236}">
                <a16:creationId xmlns:a16="http://schemas.microsoft.com/office/drawing/2014/main" id="{BCB84A55-B04A-43D2-BBC9-AD0CBDCDFAAA}"/>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6292443" y="5710598"/>
            <a:ext cx="774095" cy="626286"/>
          </a:xfrm>
          <a:prstGeom prst="rect">
            <a:avLst/>
          </a:prstGeom>
        </p:spPr>
      </p:pic>
      <p:pic>
        <p:nvPicPr>
          <p:cNvPr id="26" name="Picture 25">
            <a:extLst>
              <a:ext uri="{FF2B5EF4-FFF2-40B4-BE49-F238E27FC236}">
                <a16:creationId xmlns:a16="http://schemas.microsoft.com/office/drawing/2014/main" id="{88769E60-985F-41AE-B6C9-07B23CAE72C2}"/>
              </a:ext>
            </a:extLst>
          </p:cNvPr>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1543657" y="5701853"/>
            <a:ext cx="774095" cy="626286"/>
          </a:xfrm>
          <a:prstGeom prst="rect">
            <a:avLst/>
          </a:prstGeom>
        </p:spPr>
      </p:pic>
      <p:pic>
        <p:nvPicPr>
          <p:cNvPr id="18" name="Picture 17">
            <a:extLst>
              <a:ext uri="{FF2B5EF4-FFF2-40B4-BE49-F238E27FC236}">
                <a16:creationId xmlns:a16="http://schemas.microsoft.com/office/drawing/2014/main" id="{16A9DC73-93FB-44D7-8873-1E5D7C56C4E6}"/>
              </a:ext>
            </a:extLst>
          </p:cNvPr>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a:xfrm>
            <a:off x="725704" y="3093716"/>
            <a:ext cx="3480168" cy="634302"/>
          </a:xfrm>
          <a:prstGeom prst="rect">
            <a:avLst/>
          </a:prstGeom>
        </p:spPr>
      </p:pic>
    </p:spTree>
    <p:extLst>
      <p:ext uri="{BB962C8B-B14F-4D97-AF65-F5344CB8AC3E}">
        <p14:creationId xmlns:p14="http://schemas.microsoft.com/office/powerpoint/2010/main" val="386226189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effectLst/>
        </p:spPr>
        <p:txBody>
          <a:bodyPr/>
          <a:lstStyle/>
          <a:p>
            <a:r>
              <a:rPr lang="en-US" dirty="0"/>
              <a:t>The Challenge of Flocculation</a:t>
            </a:r>
          </a:p>
        </p:txBody>
      </p:sp>
      <p:sp>
        <p:nvSpPr>
          <p:cNvPr id="46083" name="Rectangle 3"/>
          <p:cNvSpPr>
            <a:spLocks noGrp="1" noChangeArrowheads="1"/>
          </p:cNvSpPr>
          <p:nvPr>
            <p:ph idx="1"/>
          </p:nvPr>
        </p:nvSpPr>
        <p:spPr/>
        <p:txBody>
          <a:bodyPr/>
          <a:lstStyle/>
          <a:p>
            <a:pPr>
              <a:lnSpc>
                <a:spcPct val="80000"/>
              </a:lnSpc>
            </a:pPr>
            <a:r>
              <a:rPr lang="en-US" dirty="0"/>
              <a:t>We would like to know</a:t>
            </a:r>
          </a:p>
          <a:p>
            <a:pPr lvl="1">
              <a:lnSpc>
                <a:spcPct val="80000"/>
              </a:lnSpc>
            </a:pPr>
            <a:r>
              <a:rPr lang="en-US" dirty="0"/>
              <a:t>How do particles make contact to aggregate?</a:t>
            </a:r>
          </a:p>
          <a:p>
            <a:pPr lvl="1">
              <a:lnSpc>
                <a:spcPct val="80000"/>
              </a:lnSpc>
            </a:pPr>
            <a:r>
              <a:rPr lang="en-US" dirty="0"/>
              <a:t>What determines the time required for two flocs to collide? (flocculation rate)</a:t>
            </a:r>
          </a:p>
          <a:p>
            <a:pPr lvl="1">
              <a:lnSpc>
                <a:spcPct val="80000"/>
              </a:lnSpc>
            </a:pPr>
            <a:r>
              <a:rPr lang="en-US" dirty="0"/>
              <a:t>How would you design a flocculator for a target settled water turbidity?</a:t>
            </a:r>
          </a:p>
          <a:p>
            <a:pPr lvl="1">
              <a:lnSpc>
                <a:spcPct val="80000"/>
              </a:lnSpc>
            </a:pPr>
            <a:r>
              <a:rPr lang="en-US" dirty="0"/>
              <a:t>How strong are flocs?</a:t>
            </a:r>
          </a:p>
          <a:p>
            <a:pPr>
              <a:lnSpc>
                <a:spcPct val="80000"/>
              </a:lnSpc>
            </a:pPr>
            <a:r>
              <a:rPr lang="en-US" dirty="0"/>
              <a:t>The challenge of the large changes in scale</a:t>
            </a:r>
          </a:p>
          <a:p>
            <a:pPr lvl="1">
              <a:lnSpc>
                <a:spcPct val="80000"/>
              </a:lnSpc>
            </a:pPr>
            <a:r>
              <a:rPr lang="en-US" dirty="0"/>
              <a:t>The Al(OH)</a:t>
            </a:r>
            <a:r>
              <a:rPr lang="en-US" baseline="-25000" dirty="0"/>
              <a:t>3</a:t>
            </a:r>
            <a:r>
              <a:rPr lang="en-US" dirty="0"/>
              <a:t> nanoparticles begin at a scale of 10 to 100 nanometers</a:t>
            </a:r>
          </a:p>
          <a:p>
            <a:pPr lvl="1">
              <a:lnSpc>
                <a:spcPct val="80000"/>
              </a:lnSpc>
            </a:pPr>
            <a:r>
              <a:rPr lang="en-US" dirty="0"/>
              <a:t>Flocs end at a scale of 100 micrometers</a:t>
            </a:r>
          </a:p>
          <a:p>
            <a:pPr lvl="1">
              <a:lnSpc>
                <a:spcPct val="80000"/>
              </a:lnSpc>
            </a:pPr>
            <a:r>
              <a:rPr lang="en-US" dirty="0"/>
              <a:t>Flocculators are meters long</a:t>
            </a:r>
          </a:p>
          <a:p>
            <a:pPr lvl="1">
              <a:lnSpc>
                <a:spcPct val="80000"/>
              </a:lnSpc>
            </a:pPr>
            <a:endParaRPr lang="en-US" dirty="0"/>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577" y="304800"/>
            <a:ext cx="6522181" cy="1143000"/>
          </a:xfrm>
        </p:spPr>
        <p:txBody>
          <a:bodyPr/>
          <a:lstStyle/>
          <a:p>
            <a:r>
              <a:rPr lang="en-US" sz="3200" dirty="0"/>
              <a:t>Coiled Tube </a:t>
            </a:r>
            <a:r>
              <a:rPr lang="en-US" sz="3200" b="1" u="sng" dirty="0"/>
              <a:t>F</a:t>
            </a:r>
            <a:r>
              <a:rPr lang="en-US" sz="3200" dirty="0"/>
              <a:t>locculation </a:t>
            </a:r>
            <a:r>
              <a:rPr lang="en-US" sz="3200" b="1" u="sng" dirty="0"/>
              <a:t>Re</a:t>
            </a:r>
            <a:r>
              <a:rPr lang="en-US" sz="3200" dirty="0"/>
              <a:t>sidual </a:t>
            </a:r>
            <a:r>
              <a:rPr lang="en-US" sz="3200" b="1" u="sng" dirty="0"/>
              <a:t>T</a:t>
            </a:r>
            <a:r>
              <a:rPr lang="en-US" sz="3200" dirty="0"/>
              <a:t>urbidity </a:t>
            </a:r>
            <a:r>
              <a:rPr lang="en-US" sz="3200" b="1" u="sng" dirty="0"/>
              <a:t>A</a:t>
            </a:r>
            <a:r>
              <a:rPr lang="en-US" sz="3200" dirty="0"/>
              <a:t>nalyzer</a:t>
            </a:r>
          </a:p>
        </p:txBody>
      </p:sp>
      <p:pic>
        <p:nvPicPr>
          <p:cNvPr id="112641" name="Picture 1" descr="C:\Users\kas444\Dropbox\Dissertation\Figures\RTvsDoseBoth.tif"/>
          <p:cNvPicPr>
            <a:picLocks noChangeAspect="1" noChangeArrowheads="1"/>
          </p:cNvPicPr>
          <p:nvPr/>
        </p:nvPicPr>
        <p:blipFill>
          <a:blip r:embed="rId3" cstate="print"/>
          <a:srcRect/>
          <a:stretch>
            <a:fillRect/>
          </a:stretch>
        </p:blipFill>
        <p:spPr bwMode="auto">
          <a:xfrm>
            <a:off x="685800" y="1493332"/>
            <a:ext cx="7924800" cy="5364668"/>
          </a:xfrm>
          <a:prstGeom prst="rect">
            <a:avLst/>
          </a:prstGeom>
          <a:noFill/>
        </p:spPr>
      </p:pic>
      <p:sp>
        <p:nvSpPr>
          <p:cNvPr id="4" name="TextBox 3"/>
          <p:cNvSpPr txBox="1"/>
          <p:nvPr/>
        </p:nvSpPr>
        <p:spPr>
          <a:xfrm>
            <a:off x="7010400" y="6096000"/>
            <a:ext cx="1981200" cy="584775"/>
          </a:xfrm>
          <a:prstGeom prst="rect">
            <a:avLst/>
          </a:prstGeom>
          <a:noFill/>
        </p:spPr>
        <p:txBody>
          <a:bodyPr wrap="square" rtlCol="0">
            <a:spAutoFit/>
          </a:bodyPr>
          <a:lstStyle/>
          <a:p>
            <a:r>
              <a:rPr lang="en-US" sz="1600" dirty="0">
                <a:latin typeface="+mn-lt"/>
              </a:rPr>
              <a:t>Dr. Karen </a:t>
            </a:r>
            <a:r>
              <a:rPr lang="en-US" sz="1600" dirty="0" err="1">
                <a:latin typeface="+mn-lt"/>
              </a:rPr>
              <a:t>Swetland</a:t>
            </a:r>
            <a:r>
              <a:rPr lang="en-US" sz="1600" dirty="0">
                <a:latin typeface="+mn-lt"/>
              </a:rPr>
              <a:t>  Dissertation research</a:t>
            </a:r>
          </a:p>
        </p:txBody>
      </p:sp>
      <p:pic>
        <p:nvPicPr>
          <p:cNvPr id="5" name="Picture 2" descr="M:\AguaClara Team Folders\Research and Development\LabFlocTeam\Spring 2010\Wiki\pictures apparatus\whole_setup.jpg"/>
          <p:cNvPicPr>
            <a:picLocks noChangeAspect="1" noChangeArrowheads="1"/>
          </p:cNvPicPr>
          <p:nvPr/>
        </p:nvPicPr>
        <p:blipFill>
          <a:blip r:embed="rId4" cstate="print"/>
          <a:srcRect/>
          <a:stretch>
            <a:fillRect/>
          </a:stretch>
        </p:blipFill>
        <p:spPr bwMode="auto">
          <a:xfrm>
            <a:off x="7350640" y="1"/>
            <a:ext cx="1793360" cy="1345720"/>
          </a:xfrm>
          <a:prstGeom prst="rect">
            <a:avLst/>
          </a:prstGeom>
          <a:noFill/>
        </p:spPr>
      </p:pic>
    </p:spTree>
    <p:extLst>
      <p:ext uri="{BB962C8B-B14F-4D97-AF65-F5344CB8AC3E}">
        <p14:creationId xmlns:p14="http://schemas.microsoft.com/office/powerpoint/2010/main" val="256605730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Diameter Scaling</a:t>
            </a:r>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790" y="1741099"/>
            <a:ext cx="6162675"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6909760" y="1920817"/>
                <a:ext cx="1844615" cy="10728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𝑘</m:t>
                      </m:r>
                      <m:r>
                        <a:rPr lang="en-US" sz="2000" b="0" i="1" smtClean="0">
                          <a:latin typeface="Cambria Math"/>
                        </a:rPr>
                        <m:t>=1</m:t>
                      </m:r>
                    </m:oMath>
                  </m:oMathPara>
                </a14:m>
                <a:endParaRPr lang="en-US" sz="2000" b="0" i="1" dirty="0">
                  <a:latin typeface="Cambria Math"/>
                </a:endParaRPr>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𝐷</m:t>
                          </m:r>
                        </m:e>
                        <m:sub>
                          <m:r>
                            <m:rPr>
                              <m:sty m:val="p"/>
                            </m:rPr>
                            <a:rPr lang="en-US" sz="2000" b="0" i="0" smtClean="0">
                              <a:latin typeface="Cambria Math"/>
                            </a:rPr>
                            <m:t>Clay</m:t>
                          </m:r>
                        </m:sub>
                      </m:sSub>
                      <m:r>
                        <a:rPr lang="en-US" sz="2000" b="0" i="0" smtClean="0">
                          <a:latin typeface="Cambria Math"/>
                        </a:rPr>
                        <m:t>=7 </m:t>
                      </m:r>
                      <m:r>
                        <m:rPr>
                          <m:sty m:val="p"/>
                        </m:rPr>
                        <a:rPr lang="en-US" sz="2000" b="0" i="0" smtClean="0">
                          <a:latin typeface="Cambria Math"/>
                        </a:rPr>
                        <m:t>μm</m:t>
                      </m:r>
                    </m:oMath>
                  </m:oMathPara>
                </a14:m>
                <a:endParaRPr lang="en-US" sz="2000" b="0" dirty="0"/>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𝐷</m:t>
                          </m:r>
                        </m:e>
                        <m:sub>
                          <m:r>
                            <m:rPr>
                              <m:sty m:val="p"/>
                            </m:rPr>
                            <a:rPr lang="en-US" sz="2000" b="0" i="0" smtClean="0">
                              <a:latin typeface="Cambria Math"/>
                            </a:rPr>
                            <m:t>Coag</m:t>
                          </m:r>
                        </m:sub>
                      </m:sSub>
                      <m:r>
                        <a:rPr lang="en-US" sz="2000" b="0" i="0" smtClean="0">
                          <a:latin typeface="Cambria Math"/>
                        </a:rPr>
                        <m:t>=20 </m:t>
                      </m:r>
                      <m:r>
                        <m:rPr>
                          <m:sty m:val="p"/>
                        </m:rPr>
                        <a:rPr lang="en-US" sz="2000" b="0" i="0" smtClean="0">
                          <a:latin typeface="Cambria Math"/>
                        </a:rPr>
                        <m:t>nm</m:t>
                      </m:r>
                    </m:oMath>
                  </m:oMathPara>
                </a14:m>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6909760" y="1920817"/>
                <a:ext cx="1844615" cy="1072858"/>
              </a:xfrm>
              <a:prstGeom prst="rect">
                <a:avLst/>
              </a:prstGeom>
              <a:blipFill rotWithShape="1">
                <a:blip r:embed="rId6"/>
                <a:stretch>
                  <a:fillRect b="-3409"/>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6D550E55-2DB9-424B-A319-742B558C78C5}"/>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960291" y="963355"/>
            <a:ext cx="1223418" cy="347435"/>
          </a:xfrm>
          <a:prstGeom prst="rect">
            <a:avLst/>
          </a:prstGeom>
        </p:spPr>
      </p:pic>
      <p:pic>
        <p:nvPicPr>
          <p:cNvPr id="8" name="Picture 7">
            <a:extLst>
              <a:ext uri="{FF2B5EF4-FFF2-40B4-BE49-F238E27FC236}">
                <a16:creationId xmlns:a16="http://schemas.microsoft.com/office/drawing/2014/main" id="{3EE607C7-D80E-4706-8F43-1321EE7C8759}"/>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323465" y="6003114"/>
            <a:ext cx="774095" cy="626286"/>
          </a:xfrm>
          <a:prstGeom prst="rect">
            <a:avLst/>
          </a:prstGeom>
          <a:solidFill>
            <a:schemeClr val="bg1"/>
          </a:solidFill>
        </p:spPr>
      </p:pic>
    </p:spTree>
    <p:extLst>
      <p:ext uri="{BB962C8B-B14F-4D97-AF65-F5344CB8AC3E}">
        <p14:creationId xmlns:p14="http://schemas.microsoft.com/office/powerpoint/2010/main" val="193003437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9889"/>
            <a:ext cx="8458200" cy="1143000"/>
          </a:xfrm>
        </p:spPr>
        <p:txBody>
          <a:bodyPr anchor="t"/>
          <a:lstStyle/>
          <a:p>
            <a:r>
              <a:rPr lang="en-US" dirty="0"/>
              <a:t>Separation Distance Scaling</a:t>
            </a:r>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172" y="1524000"/>
            <a:ext cx="6124575"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6974457" y="1782792"/>
                <a:ext cx="1676400" cy="9750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a:rPr>
                        <m:t>𝑘</m:t>
                      </m:r>
                      <m:r>
                        <a:rPr lang="en-US" sz="1800" b="0" i="1" smtClean="0">
                          <a:latin typeface="Cambria Math"/>
                        </a:rPr>
                        <m:t>=0.05</m:t>
                      </m:r>
                    </m:oMath>
                  </m:oMathPara>
                </a14:m>
                <a:endParaRPr lang="en-US" sz="1800" b="0" dirty="0"/>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𝐷</m:t>
                          </m:r>
                        </m:e>
                        <m:sub>
                          <m:r>
                            <m:rPr>
                              <m:sty m:val="p"/>
                            </m:rPr>
                            <a:rPr lang="en-US" sz="1800" b="0" i="0" smtClean="0">
                              <a:latin typeface="Cambria Math"/>
                            </a:rPr>
                            <m:t>Clay</m:t>
                          </m:r>
                        </m:sub>
                      </m:sSub>
                      <m:r>
                        <a:rPr lang="en-US" sz="1800" b="0" i="0" smtClean="0">
                          <a:latin typeface="Cambria Math"/>
                        </a:rPr>
                        <m:t>=7 </m:t>
                      </m:r>
                      <m:r>
                        <m:rPr>
                          <m:sty m:val="p"/>
                        </m:rPr>
                        <a:rPr lang="en-US" sz="1800" b="0" i="0" smtClean="0">
                          <a:latin typeface="Cambria Math"/>
                        </a:rPr>
                        <m:t>μm</m:t>
                      </m:r>
                    </m:oMath>
                  </m:oMathPara>
                </a14:m>
                <a:endParaRPr lang="en-US" sz="1800" b="0" dirty="0"/>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𝐷</m:t>
                          </m:r>
                        </m:e>
                        <m:sub>
                          <m:r>
                            <m:rPr>
                              <m:sty m:val="p"/>
                            </m:rPr>
                            <a:rPr lang="en-US" sz="1800" b="0" i="0" smtClean="0">
                              <a:latin typeface="Cambria Math"/>
                            </a:rPr>
                            <m:t>Coag</m:t>
                          </m:r>
                        </m:sub>
                      </m:sSub>
                      <m:r>
                        <a:rPr lang="en-US" sz="1800" b="0" i="0" smtClean="0">
                          <a:latin typeface="Cambria Math"/>
                        </a:rPr>
                        <m:t>=20 </m:t>
                      </m:r>
                      <m:r>
                        <m:rPr>
                          <m:sty m:val="p"/>
                        </m:rPr>
                        <a:rPr lang="en-US" sz="1800" b="0" i="0" smtClean="0">
                          <a:latin typeface="Cambria Math"/>
                        </a:rPr>
                        <m:t>nm</m:t>
                      </m:r>
                    </m:oMath>
                  </m:oMathPara>
                </a14:m>
                <a:endParaRPr lang="en-US" sz="1800" dirty="0"/>
              </a:p>
            </p:txBody>
          </p:sp>
        </mc:Choice>
        <mc:Fallback xmlns="">
          <p:sp>
            <p:nvSpPr>
              <p:cNvPr id="4" name="TextBox 3"/>
              <p:cNvSpPr txBox="1">
                <a:spLocks noRot="1" noChangeAspect="1" noMove="1" noResize="1" noEditPoints="1" noAdjustHandles="1" noChangeArrowheads="1" noChangeShapeType="1" noTextEdit="1"/>
              </p:cNvSpPr>
              <p:nvPr/>
            </p:nvSpPr>
            <p:spPr>
              <a:xfrm>
                <a:off x="6974457" y="1782792"/>
                <a:ext cx="1676400" cy="975011"/>
              </a:xfrm>
              <a:prstGeom prst="rect">
                <a:avLst/>
              </a:prstGeom>
              <a:blipFill rotWithShape="1">
                <a:blip r:embed="rId6"/>
                <a:stretch>
                  <a:fillRect b="-25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8280A4AB-7750-48C2-B93E-65CB19573260}"/>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015803" y="1013920"/>
            <a:ext cx="1112394" cy="301235"/>
          </a:xfrm>
          <a:prstGeom prst="rect">
            <a:avLst/>
          </a:prstGeom>
        </p:spPr>
      </p:pic>
      <p:pic>
        <p:nvPicPr>
          <p:cNvPr id="9" name="Picture 8">
            <a:extLst>
              <a:ext uri="{FF2B5EF4-FFF2-40B4-BE49-F238E27FC236}">
                <a16:creationId xmlns:a16="http://schemas.microsoft.com/office/drawing/2014/main" id="{65DCCBD9-CA3E-4F0C-9CF9-022EB88962A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140108" y="5784392"/>
            <a:ext cx="875695" cy="708486"/>
          </a:xfrm>
          <a:prstGeom prst="rect">
            <a:avLst/>
          </a:prstGeom>
          <a:solidFill>
            <a:schemeClr val="bg1"/>
          </a:solidFill>
        </p:spPr>
      </p:pic>
    </p:spTree>
    <p:extLst>
      <p:ext uri="{BB962C8B-B14F-4D97-AF65-F5344CB8AC3E}">
        <p14:creationId xmlns:p14="http://schemas.microsoft.com/office/powerpoint/2010/main" val="58102252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Relative velocities appear to scale with average separation distance</a:t>
            </a:r>
          </a:p>
        </p:txBody>
      </p:sp>
      <p:sp>
        <p:nvSpPr>
          <p:cNvPr id="3" name="Content Placeholder 2"/>
          <p:cNvSpPr>
            <a:spLocks noGrp="1"/>
          </p:cNvSpPr>
          <p:nvPr>
            <p:ph idx="1"/>
          </p:nvPr>
        </p:nvSpPr>
        <p:spPr/>
        <p:txBody>
          <a:bodyPr/>
          <a:lstStyle/>
          <a:p>
            <a:r>
              <a:rPr lang="en-US" dirty="0"/>
              <a:t>These results appear to be different than classic particle collision models</a:t>
            </a:r>
          </a:p>
          <a:p>
            <a:r>
              <a:rPr lang="en-US" dirty="0"/>
              <a:t>There might be a confounding assumption that leads to these surprising results</a:t>
            </a:r>
          </a:p>
          <a:p>
            <a:pPr lvl="1"/>
            <a:r>
              <a:rPr lang="en-US" dirty="0"/>
              <a:t>Big flocs are useless</a:t>
            </a:r>
          </a:p>
          <a:p>
            <a:pPr lvl="1"/>
            <a:r>
              <a:rPr lang="en-US" dirty="0"/>
              <a:t>Small flocs disappear at a rate proportional to the number of their collisions</a:t>
            </a:r>
          </a:p>
          <a:p>
            <a:pPr lvl="1"/>
            <a:r>
              <a:rPr lang="en-US" dirty="0"/>
              <a:t>?</a:t>
            </a:r>
          </a:p>
        </p:txBody>
      </p:sp>
    </p:spTree>
    <p:extLst>
      <p:ext uri="{BB962C8B-B14F-4D97-AF65-F5344CB8AC3E}">
        <p14:creationId xmlns:p14="http://schemas.microsoft.com/office/powerpoint/2010/main" val="150952234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model for viscous dominated collisions</a:t>
            </a:r>
          </a:p>
        </p:txBody>
      </p:sp>
      <p:sp>
        <p:nvSpPr>
          <p:cNvPr id="3" name="TextBox 2"/>
          <p:cNvSpPr txBox="1"/>
          <p:nvPr/>
        </p:nvSpPr>
        <p:spPr>
          <a:xfrm>
            <a:off x="5420034" y="4536058"/>
            <a:ext cx="2057400" cy="400110"/>
          </a:xfrm>
          <a:prstGeom prst="rect">
            <a:avLst/>
          </a:prstGeom>
          <a:noFill/>
        </p:spPr>
        <p:txBody>
          <a:bodyPr wrap="square" rtlCol="0">
            <a:spAutoFit/>
          </a:bodyPr>
          <a:lstStyle/>
          <a:p>
            <a:r>
              <a:rPr lang="en-US" sz="2000" dirty="0">
                <a:latin typeface="+mn-lt"/>
              </a:rPr>
              <a:t>Velocity gradient</a:t>
            </a:r>
          </a:p>
        </p:txBody>
      </p:sp>
      <p:sp>
        <p:nvSpPr>
          <p:cNvPr id="4" name="TextBox 3"/>
          <p:cNvSpPr txBox="1"/>
          <p:nvPr/>
        </p:nvSpPr>
        <p:spPr>
          <a:xfrm>
            <a:off x="5590246" y="5508679"/>
            <a:ext cx="2057400" cy="707886"/>
          </a:xfrm>
          <a:prstGeom prst="rect">
            <a:avLst/>
          </a:prstGeom>
          <a:noFill/>
        </p:spPr>
        <p:txBody>
          <a:bodyPr wrap="square" rtlCol="0">
            <a:spAutoFit/>
          </a:bodyPr>
          <a:lstStyle/>
          <a:p>
            <a:r>
              <a:rPr lang="en-US" sz="2000" dirty="0"/>
              <a:t>Initial particle spacing</a:t>
            </a:r>
          </a:p>
        </p:txBody>
      </p:sp>
      <p:sp>
        <p:nvSpPr>
          <p:cNvPr id="6" name="TextBox 5"/>
          <p:cNvSpPr txBox="1"/>
          <p:nvPr/>
        </p:nvSpPr>
        <p:spPr>
          <a:xfrm>
            <a:off x="5654918" y="3955287"/>
            <a:ext cx="2137360" cy="400110"/>
          </a:xfrm>
          <a:prstGeom prst="rect">
            <a:avLst/>
          </a:prstGeom>
          <a:noFill/>
        </p:spPr>
        <p:txBody>
          <a:bodyPr wrap="square" rtlCol="0">
            <a:spAutoFit/>
          </a:bodyPr>
          <a:lstStyle/>
          <a:p>
            <a:r>
              <a:rPr lang="en-US" sz="2000" dirty="0"/>
              <a:t>Flocculation time</a:t>
            </a:r>
          </a:p>
        </p:txBody>
      </p:sp>
      <p:cxnSp>
        <p:nvCxnSpPr>
          <p:cNvPr id="458" name="Elbow Connector 457"/>
          <p:cNvCxnSpPr>
            <a:cxnSpLocks/>
            <a:stCxn id="4" idx="1"/>
          </p:cNvCxnSpPr>
          <p:nvPr/>
        </p:nvCxnSpPr>
        <p:spPr>
          <a:xfrm rot="10800000">
            <a:off x="4523996" y="2883868"/>
            <a:ext cx="1066250" cy="2978754"/>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9" name="Elbow Connector 478"/>
          <p:cNvCxnSpPr>
            <a:cxnSpLocks/>
            <a:stCxn id="15" idx="1"/>
          </p:cNvCxnSpPr>
          <p:nvPr/>
        </p:nvCxnSpPr>
        <p:spPr>
          <a:xfrm rot="10800000" flipV="1">
            <a:off x="4722472" y="1784910"/>
            <a:ext cx="1306801" cy="41331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0" name="Elbow Connector 480 1"/>
          <p:cNvCxnSpPr>
            <a:cxnSpLocks/>
            <a:stCxn id="6" idx="1"/>
          </p:cNvCxnSpPr>
          <p:nvPr/>
        </p:nvCxnSpPr>
        <p:spPr>
          <a:xfrm rot="10800000">
            <a:off x="5348350" y="2702946"/>
            <a:ext cx="306568" cy="145239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7" name="Elbow Connector 486"/>
          <p:cNvCxnSpPr>
            <a:cxnSpLocks/>
            <a:stCxn id="3" idx="1"/>
          </p:cNvCxnSpPr>
          <p:nvPr/>
        </p:nvCxnSpPr>
        <p:spPr>
          <a:xfrm rot="10800000">
            <a:off x="5158560" y="2702947"/>
            <a:ext cx="261474" cy="203316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82" name="TextBox 481"/>
          <p:cNvSpPr txBox="1"/>
          <p:nvPr/>
        </p:nvSpPr>
        <p:spPr>
          <a:xfrm>
            <a:off x="250853" y="3923310"/>
            <a:ext cx="3212538" cy="707886"/>
          </a:xfrm>
          <a:prstGeom prst="rect">
            <a:avLst/>
          </a:prstGeom>
          <a:noFill/>
        </p:spPr>
        <p:txBody>
          <a:bodyPr wrap="square" rtlCol="0">
            <a:spAutoFit/>
          </a:bodyPr>
          <a:lstStyle/>
          <a:p>
            <a:pPr algn="ctr"/>
            <a:r>
              <a:rPr lang="en-US" sz="2000" dirty="0">
                <a:latin typeface="+mn-lt"/>
              </a:rPr>
              <a:t>Rate constant (model fitting parameter)</a:t>
            </a:r>
          </a:p>
        </p:txBody>
      </p:sp>
      <p:cxnSp>
        <p:nvCxnSpPr>
          <p:cNvPr id="484" name="Elbow Connector 483"/>
          <p:cNvCxnSpPr>
            <a:cxnSpLocks/>
            <a:stCxn id="482" idx="3"/>
          </p:cNvCxnSpPr>
          <p:nvPr/>
        </p:nvCxnSpPr>
        <p:spPr>
          <a:xfrm flipV="1">
            <a:off x="3463391" y="2619639"/>
            <a:ext cx="710878" cy="1657614"/>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1" name="Elbow Connector 480 2"/>
          <p:cNvCxnSpPr>
            <a:cxnSpLocks/>
          </p:cNvCxnSpPr>
          <p:nvPr/>
        </p:nvCxnSpPr>
        <p:spPr>
          <a:xfrm rot="16200000" flipV="1">
            <a:off x="5267580" y="2894852"/>
            <a:ext cx="755129" cy="371319"/>
          </a:xfrm>
          <a:prstGeom prst="bentConnector3">
            <a:avLst>
              <a:gd name="adj1" fmla="val 143"/>
            </a:avLst>
          </a:prstGeom>
          <a:ln>
            <a:tailEnd type="arrow"/>
          </a:ln>
        </p:spPr>
        <p:style>
          <a:lnRef idx="1">
            <a:schemeClr val="accent1"/>
          </a:lnRef>
          <a:fillRef idx="0">
            <a:schemeClr val="accent1"/>
          </a:fillRef>
          <a:effectRef idx="0">
            <a:schemeClr val="accent1"/>
          </a:effectRef>
          <a:fontRef idx="minor">
            <a:schemeClr val="tx1"/>
          </a:fontRef>
        </p:style>
      </p:cxnSp>
      <p:sp>
        <p:nvSpPr>
          <p:cNvPr id="473" name="TextBox 472"/>
          <p:cNvSpPr txBox="1"/>
          <p:nvPr/>
        </p:nvSpPr>
        <p:spPr>
          <a:xfrm>
            <a:off x="5717913" y="2938955"/>
            <a:ext cx="3231157" cy="1015663"/>
          </a:xfrm>
          <a:prstGeom prst="rect">
            <a:avLst/>
          </a:prstGeom>
          <a:noFill/>
        </p:spPr>
        <p:txBody>
          <a:bodyPr wrap="square" rtlCol="0">
            <a:spAutoFit/>
          </a:bodyPr>
          <a:lstStyle/>
          <a:p>
            <a:pPr algn="ctr"/>
            <a:r>
              <a:rPr lang="en-US" sz="2000" dirty="0"/>
              <a:t>A function of fractional surface coverage of particle by coagulant</a:t>
            </a:r>
          </a:p>
        </p:txBody>
      </p:sp>
      <p:sp>
        <p:nvSpPr>
          <p:cNvPr id="15" name="Rectangle 14"/>
          <p:cNvSpPr/>
          <p:nvPr/>
        </p:nvSpPr>
        <p:spPr>
          <a:xfrm>
            <a:off x="6029272" y="1584855"/>
            <a:ext cx="2588013" cy="400110"/>
          </a:xfrm>
          <a:prstGeom prst="rect">
            <a:avLst/>
          </a:prstGeom>
        </p:spPr>
        <p:txBody>
          <a:bodyPr wrap="square">
            <a:spAutoFit/>
          </a:bodyPr>
          <a:lstStyle/>
          <a:p>
            <a:pPr lvl="0" algn="ctr"/>
            <a:r>
              <a:rPr lang="en-US" sz="2000" dirty="0">
                <a:solidFill>
                  <a:srgbClr val="000000"/>
                </a:solidFill>
                <a:latin typeface="Candara"/>
              </a:rPr>
              <a:t>Particle diameter</a:t>
            </a:r>
          </a:p>
        </p:txBody>
      </p:sp>
      <p:pic>
        <p:nvPicPr>
          <p:cNvPr id="80" name="Picture 12">
            <a:hlinkClick r:id="rId6" action="ppaction://hlinksldjump"/>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67176" y="2346554"/>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a:extLst>
              <a:ext uri="{FF2B5EF4-FFF2-40B4-BE49-F238E27FC236}">
                <a16:creationId xmlns:a16="http://schemas.microsoft.com/office/drawing/2014/main" id="{6A50FEBD-20D4-4358-B062-7AE4B4EE8F21}"/>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880360" y="5160865"/>
            <a:ext cx="2337402" cy="824107"/>
          </a:xfrm>
          <a:prstGeom prst="rect">
            <a:avLst/>
          </a:prstGeom>
        </p:spPr>
      </p:pic>
      <p:pic>
        <p:nvPicPr>
          <p:cNvPr id="13" name="Picture 12">
            <a:extLst>
              <a:ext uri="{FF2B5EF4-FFF2-40B4-BE49-F238E27FC236}">
                <a16:creationId xmlns:a16="http://schemas.microsoft.com/office/drawing/2014/main" id="{E0E78B00-A243-4327-8232-866139D46C6E}"/>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7738908" y="4547019"/>
            <a:ext cx="733760" cy="702783"/>
          </a:xfrm>
          <a:prstGeom prst="rect">
            <a:avLst/>
          </a:prstGeom>
        </p:spPr>
      </p:pic>
      <p:pic>
        <p:nvPicPr>
          <p:cNvPr id="21" name="Picture 20">
            <a:extLst>
              <a:ext uri="{FF2B5EF4-FFF2-40B4-BE49-F238E27FC236}">
                <a16:creationId xmlns:a16="http://schemas.microsoft.com/office/drawing/2014/main" id="{88236C38-CE17-4101-9AF9-88DB0586754C}"/>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6921237" y="1020731"/>
            <a:ext cx="1112394" cy="301235"/>
          </a:xfrm>
          <a:prstGeom prst="rect">
            <a:avLst/>
          </a:prstGeom>
        </p:spPr>
      </p:pic>
      <p:pic>
        <p:nvPicPr>
          <p:cNvPr id="22" name="Picture 21">
            <a:extLst>
              <a:ext uri="{FF2B5EF4-FFF2-40B4-BE49-F238E27FC236}">
                <a16:creationId xmlns:a16="http://schemas.microsoft.com/office/drawing/2014/main" id="{344A1C53-BE93-46C3-8DB0-C98A4C51139D}"/>
              </a:ext>
            </a:extLst>
          </p:cNvPr>
          <p:cNvPicPr>
            <a:picLocks noChangeAspect="1"/>
          </p:cNvPicPr>
          <p:nvPr>
            <p:custDataLst>
              <p:tags r:id="rId4"/>
            </p:custDataLst>
          </p:nvPr>
        </p:nvPicPr>
        <p:blipFill>
          <a:blip r:embed="rId11"/>
          <a:stretch>
            <a:fillRect/>
          </a:stretch>
        </p:blipFill>
        <p:spPr>
          <a:xfrm>
            <a:off x="1703927" y="2011100"/>
            <a:ext cx="4582631" cy="928837"/>
          </a:xfrm>
          <a:prstGeom prst="rect">
            <a:avLst/>
          </a:prstGeom>
        </p:spPr>
      </p:pic>
    </p:spTree>
    <p:extLst>
      <p:ext uri="{BB962C8B-B14F-4D97-AF65-F5344CB8AC3E}">
        <p14:creationId xmlns:p14="http://schemas.microsoft.com/office/powerpoint/2010/main" val="364416993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predictions?</a:t>
            </a:r>
          </a:p>
        </p:txBody>
      </p:sp>
      <p:sp>
        <p:nvSpPr>
          <p:cNvPr id="18" name="Line 19"/>
          <p:cNvSpPr>
            <a:spLocks noChangeShapeType="1"/>
          </p:cNvSpPr>
          <p:nvPr/>
        </p:nvSpPr>
        <p:spPr bwMode="auto">
          <a:xfrm>
            <a:off x="4674910" y="1143000"/>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5" name="TextBox 4"/>
          <p:cNvSpPr txBox="1"/>
          <p:nvPr/>
        </p:nvSpPr>
        <p:spPr>
          <a:xfrm>
            <a:off x="715993" y="5279366"/>
            <a:ext cx="7775718" cy="461665"/>
          </a:xfrm>
          <a:prstGeom prst="rect">
            <a:avLst/>
          </a:prstGeom>
          <a:solidFill>
            <a:schemeClr val="bg1"/>
          </a:solidFill>
        </p:spPr>
        <p:txBody>
          <a:bodyPr wrap="none" rtlCol="0">
            <a:spAutoFit/>
          </a:bodyPr>
          <a:lstStyle/>
          <a:p>
            <a:r>
              <a:rPr lang="en-US" sz="2400" dirty="0"/>
              <a:t>Flocculator must be designed for target settled water turbidity</a:t>
            </a:r>
          </a:p>
        </p:txBody>
      </p:sp>
      <p:pic>
        <p:nvPicPr>
          <p:cNvPr id="24" name="Picture 23">
            <a:extLst>
              <a:ext uri="{FF2B5EF4-FFF2-40B4-BE49-F238E27FC236}">
                <a16:creationId xmlns:a16="http://schemas.microsoft.com/office/drawing/2014/main" id="{84CCEC30-7540-436E-8790-C6CE3610CD2B}"/>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810244" y="1633743"/>
            <a:ext cx="1112394" cy="301235"/>
          </a:xfrm>
          <a:prstGeom prst="rect">
            <a:avLst/>
          </a:prstGeom>
        </p:spPr>
      </p:pic>
      <p:pic>
        <p:nvPicPr>
          <p:cNvPr id="25" name="Picture 24">
            <a:extLst>
              <a:ext uri="{FF2B5EF4-FFF2-40B4-BE49-F238E27FC236}">
                <a16:creationId xmlns:a16="http://schemas.microsoft.com/office/drawing/2014/main" id="{9045EBCA-A166-435A-B694-D5EC4141504D}"/>
              </a:ext>
            </a:extLst>
          </p:cNvPr>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6314293" y="1633951"/>
            <a:ext cx="1223418" cy="347435"/>
          </a:xfrm>
          <a:prstGeom prst="rect">
            <a:avLst/>
          </a:prstGeom>
        </p:spPr>
      </p:pic>
      <p:pic>
        <p:nvPicPr>
          <p:cNvPr id="26" name="Picture 25">
            <a:extLst>
              <a:ext uri="{FF2B5EF4-FFF2-40B4-BE49-F238E27FC236}">
                <a16:creationId xmlns:a16="http://schemas.microsoft.com/office/drawing/2014/main" id="{42DC85AF-7A34-4800-ACED-CB7C5F2ED859}"/>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7756402" y="494859"/>
            <a:ext cx="857905" cy="684190"/>
          </a:xfrm>
          <a:prstGeom prst="rect">
            <a:avLst/>
          </a:prstGeom>
        </p:spPr>
      </p:pic>
      <p:pic>
        <p:nvPicPr>
          <p:cNvPr id="27" name="Picture 26">
            <a:extLst>
              <a:ext uri="{FF2B5EF4-FFF2-40B4-BE49-F238E27FC236}">
                <a16:creationId xmlns:a16="http://schemas.microsoft.com/office/drawing/2014/main" id="{86C7783E-63D5-474F-A554-6D290901F0FF}"/>
              </a:ext>
            </a:extLst>
          </p:cNvPr>
          <p:cNvPicPr>
            <a:picLocks noChangeAspect="1"/>
          </p:cNvPicPr>
          <p:nvPr>
            <p:custDataLst>
              <p:tags r:id="rId4"/>
            </p:custDataLst>
          </p:nvPr>
        </p:nvPicPr>
        <p:blipFill>
          <a:blip r:embed="rId18" cstate="print">
            <a:extLst>
              <a:ext uri="{28A0092B-C50C-407E-A947-70E740481C1C}">
                <a14:useLocalDpi xmlns:a14="http://schemas.microsoft.com/office/drawing/2010/main" val="0"/>
              </a:ext>
            </a:extLst>
          </a:blip>
          <a:stretch>
            <a:fillRect/>
          </a:stretch>
        </p:blipFill>
        <p:spPr>
          <a:xfrm>
            <a:off x="421734" y="2382042"/>
            <a:ext cx="3793432" cy="552458"/>
          </a:xfrm>
          <a:prstGeom prst="rect">
            <a:avLst/>
          </a:prstGeom>
        </p:spPr>
      </p:pic>
      <p:pic>
        <p:nvPicPr>
          <p:cNvPr id="28" name="Picture 27">
            <a:extLst>
              <a:ext uri="{FF2B5EF4-FFF2-40B4-BE49-F238E27FC236}">
                <a16:creationId xmlns:a16="http://schemas.microsoft.com/office/drawing/2014/main" id="{C8468582-C27B-44AC-A5A0-203C868F1FC5}"/>
              </a:ext>
            </a:extLst>
          </p:cNvPr>
          <p:cNvPicPr>
            <a:picLocks noChangeAspect="1"/>
          </p:cNvPicPr>
          <p:nvPr>
            <p:custDataLst>
              <p:tags r:id="rId5"/>
            </p:custDataLst>
          </p:nvPr>
        </p:nvPicPr>
        <p:blipFill>
          <a:blip r:embed="rId19" cstate="print">
            <a:extLst>
              <a:ext uri="{28A0092B-C50C-407E-A947-70E740481C1C}">
                <a14:useLocalDpi xmlns:a14="http://schemas.microsoft.com/office/drawing/2010/main" val="0"/>
              </a:ext>
            </a:extLst>
          </a:blip>
          <a:stretch>
            <a:fillRect/>
          </a:stretch>
        </p:blipFill>
        <p:spPr>
          <a:xfrm>
            <a:off x="5326602" y="2299047"/>
            <a:ext cx="3084500" cy="720536"/>
          </a:xfrm>
          <a:prstGeom prst="rect">
            <a:avLst/>
          </a:prstGeom>
        </p:spPr>
      </p:pic>
      <p:pic>
        <p:nvPicPr>
          <p:cNvPr id="4" name="Picture 3">
            <a:extLst>
              <a:ext uri="{FF2B5EF4-FFF2-40B4-BE49-F238E27FC236}">
                <a16:creationId xmlns:a16="http://schemas.microsoft.com/office/drawing/2014/main" id="{BF398A6A-E0F6-4B6F-9822-500B2D346B09}"/>
              </a:ext>
            </a:extLst>
          </p:cNvPr>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tretch>
            <a:fillRect/>
          </a:stretch>
        </p:blipFill>
        <p:spPr>
          <a:xfrm>
            <a:off x="635022" y="3358389"/>
            <a:ext cx="3474132" cy="576456"/>
          </a:xfrm>
          <a:prstGeom prst="rect">
            <a:avLst/>
          </a:prstGeom>
        </p:spPr>
      </p:pic>
      <p:pic>
        <p:nvPicPr>
          <p:cNvPr id="7" name="Picture 6">
            <a:extLst>
              <a:ext uri="{FF2B5EF4-FFF2-40B4-BE49-F238E27FC236}">
                <a16:creationId xmlns:a16="http://schemas.microsoft.com/office/drawing/2014/main" id="{3CB11BE9-8347-4042-937E-57635D6F9D7B}"/>
              </a:ext>
            </a:extLst>
          </p:cNvPr>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a:xfrm>
            <a:off x="5491991" y="3449343"/>
            <a:ext cx="2700248" cy="347123"/>
          </a:xfrm>
          <a:prstGeom prst="rect">
            <a:avLst/>
          </a:prstGeom>
        </p:spPr>
      </p:pic>
      <p:pic>
        <p:nvPicPr>
          <p:cNvPr id="10" name="Picture 9">
            <a:extLst>
              <a:ext uri="{FF2B5EF4-FFF2-40B4-BE49-F238E27FC236}">
                <a16:creationId xmlns:a16="http://schemas.microsoft.com/office/drawing/2014/main" id="{6BD730C7-7175-4147-9115-FB4E05281D20}"/>
              </a:ext>
            </a:extLst>
          </p:cNvPr>
          <p:cNvPicPr>
            <a:picLocks noChangeAspect="1"/>
          </p:cNvPicPr>
          <p:nvPr>
            <p:custDataLst>
              <p:tags r:id="rId8"/>
            </p:custDataLst>
          </p:nvPr>
        </p:nvPicPr>
        <p:blipFill>
          <a:blip r:embed="rId22" cstate="print">
            <a:extLst>
              <a:ext uri="{28A0092B-C50C-407E-A947-70E740481C1C}">
                <a14:useLocalDpi xmlns:a14="http://schemas.microsoft.com/office/drawing/2010/main" val="0"/>
              </a:ext>
            </a:extLst>
          </a:blip>
          <a:stretch>
            <a:fillRect/>
          </a:stretch>
        </p:blipFill>
        <p:spPr>
          <a:xfrm>
            <a:off x="5905953" y="4417464"/>
            <a:ext cx="1954051" cy="720536"/>
          </a:xfrm>
          <a:prstGeom prst="rect">
            <a:avLst/>
          </a:prstGeom>
        </p:spPr>
      </p:pic>
      <p:sp>
        <p:nvSpPr>
          <p:cNvPr id="14" name="Rectangle 13">
            <a:extLst>
              <a:ext uri="{FF2B5EF4-FFF2-40B4-BE49-F238E27FC236}">
                <a16:creationId xmlns:a16="http://schemas.microsoft.com/office/drawing/2014/main" id="{51B6A593-F8DA-49B2-A666-C1A29D2044E5}"/>
              </a:ext>
            </a:extLst>
          </p:cNvPr>
          <p:cNvSpPr/>
          <p:nvPr/>
        </p:nvSpPr>
        <p:spPr>
          <a:xfrm>
            <a:off x="4587142" y="4320333"/>
            <a:ext cx="183176" cy="4616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0252FF9-8B81-4E63-BA5B-C301A971530C}"/>
              </a:ext>
            </a:extLst>
          </p:cNvPr>
          <p:cNvPicPr>
            <a:picLocks noChangeAspect="1"/>
          </p:cNvPicPr>
          <p:nvPr>
            <p:custDataLst>
              <p:tags r:id="rId9"/>
            </p:custDataLst>
          </p:nvPr>
        </p:nvPicPr>
        <p:blipFill>
          <a:blip r:embed="rId23" cstate="print">
            <a:extLst>
              <a:ext uri="{28A0092B-C50C-407E-A947-70E740481C1C}">
                <a14:useLocalDpi xmlns:a14="http://schemas.microsoft.com/office/drawing/2010/main" val="0"/>
              </a:ext>
            </a:extLst>
          </a:blip>
          <a:stretch>
            <a:fillRect/>
          </a:stretch>
        </p:blipFill>
        <p:spPr>
          <a:xfrm>
            <a:off x="4309541" y="4446768"/>
            <a:ext cx="828952" cy="222476"/>
          </a:xfrm>
          <a:prstGeom prst="rect">
            <a:avLst/>
          </a:prstGeom>
        </p:spPr>
      </p:pic>
      <p:pic>
        <p:nvPicPr>
          <p:cNvPr id="23" name="Picture 22">
            <a:extLst>
              <a:ext uri="{FF2B5EF4-FFF2-40B4-BE49-F238E27FC236}">
                <a16:creationId xmlns:a16="http://schemas.microsoft.com/office/drawing/2014/main" id="{C04485D1-4433-4487-9221-BB383DF41146}"/>
              </a:ext>
            </a:extLst>
          </p:cNvPr>
          <p:cNvPicPr>
            <a:picLocks noChangeAspect="1"/>
          </p:cNvPicPr>
          <p:nvPr>
            <p:custDataLst>
              <p:tags r:id="rId10"/>
            </p:custDataLst>
          </p:nvPr>
        </p:nvPicPr>
        <p:blipFill>
          <a:blip r:embed="rId24" cstate="print">
            <a:extLst>
              <a:ext uri="{28A0092B-C50C-407E-A947-70E740481C1C}">
                <a14:useLocalDpi xmlns:a14="http://schemas.microsoft.com/office/drawing/2010/main" val="0"/>
              </a:ext>
            </a:extLst>
          </a:blip>
          <a:stretch>
            <a:fillRect/>
          </a:stretch>
        </p:blipFill>
        <p:spPr>
          <a:xfrm>
            <a:off x="1104594" y="5882398"/>
            <a:ext cx="1835909" cy="726274"/>
          </a:xfrm>
          <a:prstGeom prst="rect">
            <a:avLst/>
          </a:prstGeom>
        </p:spPr>
      </p:pic>
      <p:pic>
        <p:nvPicPr>
          <p:cNvPr id="30" name="Picture 29">
            <a:extLst>
              <a:ext uri="{FF2B5EF4-FFF2-40B4-BE49-F238E27FC236}">
                <a16:creationId xmlns:a16="http://schemas.microsoft.com/office/drawing/2014/main" id="{575743CD-82F4-4C61-860F-9ADB5D05B354}"/>
              </a:ext>
            </a:extLst>
          </p:cNvPr>
          <p:cNvPicPr>
            <a:picLocks noChangeAspect="1"/>
          </p:cNvPicPr>
          <p:nvPr>
            <p:custDataLst>
              <p:tags r:id="rId11"/>
            </p:custDataLst>
          </p:nvPr>
        </p:nvPicPr>
        <p:blipFill>
          <a:blip r:embed="rId25" cstate="print">
            <a:extLst>
              <a:ext uri="{28A0092B-C50C-407E-A947-70E740481C1C}">
                <a14:useLocalDpi xmlns:a14="http://schemas.microsoft.com/office/drawing/2010/main" val="0"/>
              </a:ext>
            </a:extLst>
          </a:blip>
          <a:stretch>
            <a:fillRect/>
          </a:stretch>
        </p:blipFill>
        <p:spPr>
          <a:xfrm>
            <a:off x="6114666" y="5854667"/>
            <a:ext cx="1679624" cy="754005"/>
          </a:xfrm>
          <a:prstGeom prst="rect">
            <a:avLst/>
          </a:prstGeom>
        </p:spPr>
      </p:pic>
      <p:pic>
        <p:nvPicPr>
          <p:cNvPr id="32" name="Picture 31">
            <a:extLst>
              <a:ext uri="{FF2B5EF4-FFF2-40B4-BE49-F238E27FC236}">
                <a16:creationId xmlns:a16="http://schemas.microsoft.com/office/drawing/2014/main" id="{364ADCA7-3B0B-4FAE-BCA4-203FF749723B}"/>
              </a:ext>
            </a:extLst>
          </p:cNvPr>
          <p:cNvPicPr>
            <a:picLocks noChangeAspect="1"/>
          </p:cNvPicPr>
          <p:nvPr>
            <p:custDataLst>
              <p:tags r:id="rId12"/>
            </p:custDataLst>
          </p:nvPr>
        </p:nvPicPr>
        <p:blipFill>
          <a:blip r:embed="rId26" cstate="print">
            <a:extLst>
              <a:ext uri="{28A0092B-C50C-407E-A947-70E740481C1C}">
                <a14:useLocalDpi xmlns:a14="http://schemas.microsoft.com/office/drawing/2010/main" val="0"/>
              </a:ext>
            </a:extLst>
          </a:blip>
          <a:stretch>
            <a:fillRect/>
          </a:stretch>
        </p:blipFill>
        <p:spPr>
          <a:xfrm>
            <a:off x="9423280" y="3200292"/>
            <a:ext cx="3247192" cy="3657708"/>
          </a:xfrm>
          <a:prstGeom prst="rect">
            <a:avLst/>
          </a:prstGeom>
        </p:spPr>
      </p:pic>
      <p:pic>
        <p:nvPicPr>
          <p:cNvPr id="9" name="Picture 8">
            <a:extLst>
              <a:ext uri="{FF2B5EF4-FFF2-40B4-BE49-F238E27FC236}">
                <a16:creationId xmlns:a16="http://schemas.microsoft.com/office/drawing/2014/main" id="{1E0B38DA-F28B-455F-AF90-28533AE6FF51}"/>
              </a:ext>
            </a:extLst>
          </p:cNvPr>
          <p:cNvPicPr>
            <a:picLocks noChangeAspect="1"/>
          </p:cNvPicPr>
          <p:nvPr>
            <p:custDataLst>
              <p:tags r:id="rId13"/>
            </p:custDataLst>
          </p:nvPr>
        </p:nvPicPr>
        <p:blipFill>
          <a:blip r:embed="rId27" cstate="print">
            <a:extLst>
              <a:ext uri="{28A0092B-C50C-407E-A947-70E740481C1C}">
                <a14:useLocalDpi xmlns:a14="http://schemas.microsoft.com/office/drawing/2010/main" val="0"/>
              </a:ext>
            </a:extLst>
          </a:blip>
          <a:stretch>
            <a:fillRect/>
          </a:stretch>
        </p:blipFill>
        <p:spPr>
          <a:xfrm>
            <a:off x="901414" y="4333840"/>
            <a:ext cx="2163293" cy="720536"/>
          </a:xfrm>
          <a:prstGeom prst="rect">
            <a:avLst/>
          </a:prstGeom>
        </p:spPr>
      </p:pic>
    </p:spTree>
    <p:extLst>
      <p:ext uri="{BB962C8B-B14F-4D97-AF65-F5344CB8AC3E}">
        <p14:creationId xmlns:p14="http://schemas.microsoft.com/office/powerpoint/2010/main" val="2675702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 name="Picture 9">
            <a:extLst>
              <a:ext uri="{FF2B5EF4-FFF2-40B4-BE49-F238E27FC236}">
                <a16:creationId xmlns:a16="http://schemas.microsoft.com/office/drawing/2014/main" id="{2F0D6EBF-6D44-41EC-8130-D6AFA1F3B6EF}"/>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635353" y="3060618"/>
            <a:ext cx="2184400" cy="616113"/>
          </a:xfrm>
          <a:prstGeom prst="rect">
            <a:avLst/>
          </a:prstGeom>
        </p:spPr>
      </p:pic>
      <p:pic>
        <p:nvPicPr>
          <p:cNvPr id="11" name="Picture 10">
            <a:extLst>
              <a:ext uri="{FF2B5EF4-FFF2-40B4-BE49-F238E27FC236}">
                <a16:creationId xmlns:a16="http://schemas.microsoft.com/office/drawing/2014/main" id="{B9E49519-5F4C-4333-9B85-71BBB994E717}"/>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35353" y="1807376"/>
            <a:ext cx="1835909" cy="726274"/>
          </a:xfrm>
          <a:prstGeom prst="rect">
            <a:avLst/>
          </a:prstGeom>
        </p:spPr>
      </p:pic>
      <p:pic>
        <p:nvPicPr>
          <p:cNvPr id="12" name="Picture 11">
            <a:extLst>
              <a:ext uri="{FF2B5EF4-FFF2-40B4-BE49-F238E27FC236}">
                <a16:creationId xmlns:a16="http://schemas.microsoft.com/office/drawing/2014/main" id="{5807671D-6591-4BDF-B0FA-4F8FD2E88A55}"/>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409273" y="1828418"/>
            <a:ext cx="857905" cy="684190"/>
          </a:xfrm>
          <a:prstGeom prst="rect">
            <a:avLst/>
          </a:prstGeom>
        </p:spPr>
      </p:pic>
      <p:pic>
        <p:nvPicPr>
          <p:cNvPr id="14" name="Picture 13">
            <a:extLst>
              <a:ext uri="{FF2B5EF4-FFF2-40B4-BE49-F238E27FC236}">
                <a16:creationId xmlns:a16="http://schemas.microsoft.com/office/drawing/2014/main" id="{2895DF38-88BD-4A42-8592-05F7EA3D6E7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409272" y="3060618"/>
            <a:ext cx="1773309" cy="684190"/>
          </a:xfrm>
          <a:prstGeom prst="rect">
            <a:avLst/>
          </a:prstGeom>
        </p:spPr>
      </p:pic>
      <p:pic>
        <p:nvPicPr>
          <p:cNvPr id="16" name="Picture 15">
            <a:extLst>
              <a:ext uri="{FF2B5EF4-FFF2-40B4-BE49-F238E27FC236}">
                <a16:creationId xmlns:a16="http://schemas.microsoft.com/office/drawing/2014/main" id="{EC0B1BB0-6F76-4DE2-B960-1458AE118061}"/>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635353" y="4657090"/>
            <a:ext cx="2829547" cy="1081506"/>
          </a:xfrm>
          <a:prstGeom prst="rect">
            <a:avLst/>
          </a:prstGeom>
        </p:spPr>
      </p:pic>
      <p:pic>
        <p:nvPicPr>
          <p:cNvPr id="18" name="Picture 17">
            <a:extLst>
              <a:ext uri="{FF2B5EF4-FFF2-40B4-BE49-F238E27FC236}">
                <a16:creationId xmlns:a16="http://schemas.microsoft.com/office/drawing/2014/main" id="{4937D9B0-5E23-40E7-B018-06F5BB25EB00}"/>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4409272" y="4657090"/>
            <a:ext cx="2234565" cy="823542"/>
          </a:xfrm>
          <a:prstGeom prst="rect">
            <a:avLst/>
          </a:prstGeom>
        </p:spPr>
      </p:pic>
    </p:spTree>
    <p:extLst>
      <p:ext uri="{BB962C8B-B14F-4D97-AF65-F5344CB8AC3E}">
        <p14:creationId xmlns:p14="http://schemas.microsoft.com/office/powerpoint/2010/main" val="180119584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Predictions for required </a:t>
            </a:r>
            <a:r>
              <a:rPr lang="en-US" dirty="0" err="1"/>
              <a:t>G</a:t>
            </a:r>
            <a:r>
              <a:rPr lang="en-US" dirty="0" err="1">
                <a:latin typeface="Symbol" pitchFamily="18" charset="2"/>
              </a:rPr>
              <a:t>q</a:t>
            </a:r>
            <a:r>
              <a:rPr lang="en-US" dirty="0"/>
              <a:t> also suggest that </a:t>
            </a:r>
            <a:r>
              <a:rPr lang="en-US" dirty="0">
                <a:latin typeface="Symbol" pitchFamily="18" charset="2"/>
              </a:rPr>
              <a:t>L</a:t>
            </a:r>
            <a:r>
              <a:rPr lang="en-US" dirty="0"/>
              <a:t> scaling is correct</a:t>
            </a:r>
            <a:endParaRPr lang="en-US" dirty="0">
              <a:latin typeface="Symbol" pitchFamily="18" charset="2"/>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2481982749"/>
              </p:ext>
            </p:extLst>
          </p:nvPr>
        </p:nvGraphicFramePr>
        <p:xfrm>
          <a:off x="1501422" y="1529935"/>
          <a:ext cx="5610578" cy="5360341"/>
        </p:xfrm>
        <a:graphic>
          <a:graphicData uri="http://schemas.openxmlformats.org/presentationml/2006/ole">
            <mc:AlternateContent xmlns:mc="http://schemas.openxmlformats.org/markup-compatibility/2006">
              <mc:Choice xmlns:v="urn:schemas-microsoft-com:vml" Requires="v">
                <p:oleObj spid="_x0000_s2259460" name="Mathcad" r:id="rId6" imgW="4057560" imgH="3876840" progId="Mathcad">
                  <p:link updateAutomatic="1"/>
                </p:oleObj>
              </mc:Choice>
              <mc:Fallback>
                <p:oleObj name="Mathcad" r:id="rId6" imgW="4057560" imgH="3876840" progId="Mathcad">
                  <p:link updateAutomatic="1"/>
                  <p:pic>
                    <p:nvPicPr>
                      <p:cNvPr id="0" name=""/>
                      <p:cNvPicPr/>
                      <p:nvPr/>
                    </p:nvPicPr>
                    <p:blipFill>
                      <a:blip r:embed="rId7"/>
                      <a:stretch>
                        <a:fillRect/>
                      </a:stretch>
                    </p:blipFill>
                    <p:spPr>
                      <a:xfrm>
                        <a:off x="1501422" y="1529935"/>
                        <a:ext cx="5610578" cy="5360341"/>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D988CC86-7AF8-4611-A5B1-04761E259B41}"/>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6750133" y="4195425"/>
            <a:ext cx="1112394" cy="263127"/>
          </a:xfrm>
          <a:prstGeom prst="rect">
            <a:avLst/>
          </a:prstGeom>
        </p:spPr>
      </p:pic>
      <p:pic>
        <p:nvPicPr>
          <p:cNvPr id="8" name="Picture 7">
            <a:extLst>
              <a:ext uri="{FF2B5EF4-FFF2-40B4-BE49-F238E27FC236}">
                <a16:creationId xmlns:a16="http://schemas.microsoft.com/office/drawing/2014/main" id="{8D57631C-342B-4D19-B189-1E1541BB4E3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750133" y="2604485"/>
            <a:ext cx="1112394" cy="277259"/>
          </a:xfrm>
          <a:prstGeom prst="rect">
            <a:avLst/>
          </a:prstGeom>
        </p:spPr>
      </p:pic>
      <p:sp>
        <p:nvSpPr>
          <p:cNvPr id="13" name="Rectangle 12">
            <a:extLst>
              <a:ext uri="{FF2B5EF4-FFF2-40B4-BE49-F238E27FC236}">
                <a16:creationId xmlns:a16="http://schemas.microsoft.com/office/drawing/2014/main" id="{3785126E-55BA-40BF-A5A0-A5CAFDCA9EE6}"/>
              </a:ext>
            </a:extLst>
          </p:cNvPr>
          <p:cNvSpPr/>
          <p:nvPr/>
        </p:nvSpPr>
        <p:spPr>
          <a:xfrm>
            <a:off x="1467556" y="3474156"/>
            <a:ext cx="632178" cy="2850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5AC2296-9AC6-4BBF-9D34-290F6B1BA805}"/>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571558" y="3418995"/>
            <a:ext cx="562042" cy="341744"/>
          </a:xfrm>
          <a:prstGeom prst="rect">
            <a:avLst/>
          </a:prstGeom>
        </p:spPr>
      </p:pic>
    </p:spTree>
    <p:extLst>
      <p:ext uri="{BB962C8B-B14F-4D97-AF65-F5344CB8AC3E}">
        <p14:creationId xmlns:p14="http://schemas.microsoft.com/office/powerpoint/2010/main" val="25928186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Track surface area to assign probabilities to collisions</a:t>
            </a:r>
          </a:p>
        </p:txBody>
      </p:sp>
      <p:pic>
        <p:nvPicPr>
          <p:cNvPr id="4" name="Picture 3">
            <a:extLst>
              <a:ext uri="{FF2B5EF4-FFF2-40B4-BE49-F238E27FC236}">
                <a16:creationId xmlns:a16="http://schemas.microsoft.com/office/drawing/2014/main" id="{8EB42A37-E7FA-487F-A740-D583CA365E1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58826" y="1949843"/>
            <a:ext cx="1267200" cy="298057"/>
          </a:xfrm>
          <a:prstGeom prst="rect">
            <a:avLst/>
          </a:prstGeom>
        </p:spPr>
      </p:pic>
      <p:pic>
        <p:nvPicPr>
          <p:cNvPr id="6" name="Picture 5">
            <a:extLst>
              <a:ext uri="{FF2B5EF4-FFF2-40B4-BE49-F238E27FC236}">
                <a16:creationId xmlns:a16="http://schemas.microsoft.com/office/drawing/2014/main" id="{51AB749E-6BC3-4A2D-A450-59C08EED40A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58828" y="3021798"/>
            <a:ext cx="1135543" cy="298057"/>
          </a:xfrm>
          <a:prstGeom prst="rect">
            <a:avLst/>
          </a:prstGeom>
        </p:spPr>
      </p:pic>
      <p:pic>
        <p:nvPicPr>
          <p:cNvPr id="10" name="Picture 9">
            <a:extLst>
              <a:ext uri="{FF2B5EF4-FFF2-40B4-BE49-F238E27FC236}">
                <a16:creationId xmlns:a16="http://schemas.microsoft.com/office/drawing/2014/main" id="{9E9EC555-4BD1-4620-97A0-736D6A3FFBDE}"/>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58827" y="3898098"/>
            <a:ext cx="1771885" cy="298057"/>
          </a:xfrm>
          <a:prstGeom prst="rect">
            <a:avLst/>
          </a:prstGeom>
        </p:spPr>
      </p:pic>
      <p:pic>
        <p:nvPicPr>
          <p:cNvPr id="14" name="Picture 13">
            <a:extLst>
              <a:ext uri="{FF2B5EF4-FFF2-40B4-BE49-F238E27FC236}">
                <a16:creationId xmlns:a16="http://schemas.microsoft.com/office/drawing/2014/main" id="{BEA36708-7336-4269-B97A-9328031A3EC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58826" y="4774398"/>
            <a:ext cx="3240228" cy="316343"/>
          </a:xfrm>
          <a:prstGeom prst="rect">
            <a:avLst/>
          </a:prstGeom>
        </p:spPr>
      </p:pic>
      <p:pic>
        <p:nvPicPr>
          <p:cNvPr id="25" name="Picture 24">
            <a:extLst>
              <a:ext uri="{FF2B5EF4-FFF2-40B4-BE49-F238E27FC236}">
                <a16:creationId xmlns:a16="http://schemas.microsoft.com/office/drawing/2014/main" id="{B3ABCD75-F05E-45CC-9E88-EEC94F8EC0E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758828" y="5913800"/>
            <a:ext cx="2435657" cy="298057"/>
          </a:xfrm>
          <a:prstGeom prst="rect">
            <a:avLst/>
          </a:prstGeom>
        </p:spPr>
      </p:pic>
      <p:pic>
        <p:nvPicPr>
          <p:cNvPr id="16" name="Picture 15"/>
          <p:cNvPicPr>
            <a:picLocks noChangeAspect="1"/>
          </p:cNvPicPr>
          <p:nvPr/>
        </p:nvPicPr>
        <p:blipFill>
          <a:blip r:embed="rId12"/>
          <a:stretch>
            <a:fillRect/>
          </a:stretch>
        </p:blipFill>
        <p:spPr>
          <a:xfrm rot="13511455">
            <a:off x="7167590" y="2401148"/>
            <a:ext cx="2681447" cy="2993899"/>
          </a:xfrm>
          <a:prstGeom prst="rect">
            <a:avLst/>
          </a:prstGeom>
        </p:spPr>
      </p:pic>
      <p:sp>
        <p:nvSpPr>
          <p:cNvPr id="19" name="TextBox 18"/>
          <p:cNvSpPr txBox="1"/>
          <p:nvPr/>
        </p:nvSpPr>
        <p:spPr>
          <a:xfrm>
            <a:off x="2532541" y="1672938"/>
            <a:ext cx="4254295" cy="1015663"/>
          </a:xfrm>
          <a:prstGeom prst="rect">
            <a:avLst/>
          </a:prstGeom>
          <a:noFill/>
        </p:spPr>
        <p:txBody>
          <a:bodyPr wrap="square" rtlCol="0">
            <a:spAutoFit/>
          </a:bodyPr>
          <a:lstStyle/>
          <a:p>
            <a:r>
              <a:rPr lang="en-US" sz="2000" dirty="0"/>
              <a:t>Fraction of clay surface area coated by coagulant (this includes coagulant that is coated with </a:t>
            </a:r>
            <a:r>
              <a:rPr lang="en-US" sz="2000" dirty="0" err="1"/>
              <a:t>humic</a:t>
            </a:r>
            <a:r>
              <a:rPr lang="en-US" sz="2000" dirty="0"/>
              <a:t> acid)</a:t>
            </a:r>
          </a:p>
        </p:txBody>
      </p:sp>
      <p:sp>
        <p:nvSpPr>
          <p:cNvPr id="20" name="TextBox 19"/>
          <p:cNvSpPr txBox="1"/>
          <p:nvPr/>
        </p:nvSpPr>
        <p:spPr>
          <a:xfrm>
            <a:off x="2509710" y="2759012"/>
            <a:ext cx="4254295" cy="707886"/>
          </a:xfrm>
          <a:prstGeom prst="rect">
            <a:avLst/>
          </a:prstGeom>
          <a:noFill/>
        </p:spPr>
        <p:txBody>
          <a:bodyPr wrap="square" rtlCol="0">
            <a:spAutoFit/>
          </a:bodyPr>
          <a:lstStyle/>
          <a:p>
            <a:r>
              <a:rPr lang="en-US" sz="2000" dirty="0"/>
              <a:t>Fraction of coagulant surface area coated by </a:t>
            </a:r>
            <a:r>
              <a:rPr lang="en-US" sz="2000" dirty="0" err="1"/>
              <a:t>humic</a:t>
            </a:r>
            <a:r>
              <a:rPr lang="en-US" sz="2000" dirty="0"/>
              <a:t> acid</a:t>
            </a:r>
          </a:p>
        </p:txBody>
      </p:sp>
      <p:sp>
        <p:nvSpPr>
          <p:cNvPr id="21" name="TextBox 20"/>
          <p:cNvSpPr txBox="1"/>
          <p:nvPr/>
        </p:nvSpPr>
        <p:spPr>
          <a:xfrm>
            <a:off x="2651698" y="3755600"/>
            <a:ext cx="4254295" cy="707886"/>
          </a:xfrm>
          <a:prstGeom prst="rect">
            <a:avLst/>
          </a:prstGeom>
          <a:noFill/>
        </p:spPr>
        <p:txBody>
          <a:bodyPr wrap="square" rtlCol="0">
            <a:spAutoFit/>
          </a:bodyPr>
          <a:lstStyle/>
          <a:p>
            <a:r>
              <a:rPr lang="en-US" sz="2000" dirty="0"/>
              <a:t>Fraction of clay surface area that isn’t coated by anything</a:t>
            </a:r>
          </a:p>
        </p:txBody>
      </p:sp>
      <p:sp>
        <p:nvSpPr>
          <p:cNvPr id="22" name="TextBox 21"/>
          <p:cNvSpPr txBox="1"/>
          <p:nvPr/>
        </p:nvSpPr>
        <p:spPr>
          <a:xfrm>
            <a:off x="4126538" y="4629882"/>
            <a:ext cx="3532792" cy="707886"/>
          </a:xfrm>
          <a:prstGeom prst="rect">
            <a:avLst/>
          </a:prstGeom>
          <a:noFill/>
        </p:spPr>
        <p:txBody>
          <a:bodyPr wrap="square" rtlCol="0">
            <a:spAutoFit/>
          </a:bodyPr>
          <a:lstStyle/>
          <a:p>
            <a:r>
              <a:rPr lang="en-US" sz="2000" dirty="0"/>
              <a:t>Fraction of clay surface area that is coated by clean coagulant</a:t>
            </a:r>
          </a:p>
        </p:txBody>
      </p:sp>
      <p:sp>
        <p:nvSpPr>
          <p:cNvPr id="23" name="TextBox 22"/>
          <p:cNvSpPr txBox="1"/>
          <p:nvPr/>
        </p:nvSpPr>
        <p:spPr>
          <a:xfrm>
            <a:off x="3802966" y="5733818"/>
            <a:ext cx="4741265" cy="707886"/>
          </a:xfrm>
          <a:prstGeom prst="rect">
            <a:avLst/>
          </a:prstGeom>
          <a:noFill/>
        </p:spPr>
        <p:txBody>
          <a:bodyPr wrap="square" rtlCol="0">
            <a:spAutoFit/>
          </a:bodyPr>
          <a:lstStyle/>
          <a:p>
            <a:r>
              <a:rPr lang="en-US" sz="2000" dirty="0"/>
              <a:t>Fraction of clay surface area that is coated by coagulant that is coated by </a:t>
            </a:r>
            <a:r>
              <a:rPr lang="en-US" sz="2000" dirty="0" err="1"/>
              <a:t>humic</a:t>
            </a:r>
            <a:r>
              <a:rPr lang="en-US" sz="2000" dirty="0"/>
              <a:t> acid</a:t>
            </a:r>
          </a:p>
        </p:txBody>
      </p:sp>
    </p:spTree>
    <p:extLst>
      <p:ext uri="{BB962C8B-B14F-4D97-AF65-F5344CB8AC3E}">
        <p14:creationId xmlns:p14="http://schemas.microsoft.com/office/powerpoint/2010/main" val="131101011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There are 3 possible initial points of contact that can lead to attachment </a:t>
            </a:r>
          </a:p>
        </p:txBody>
      </p:sp>
      <p:pic>
        <p:nvPicPr>
          <p:cNvPr id="7" name="Picture 6">
            <a:extLst>
              <a:ext uri="{FF2B5EF4-FFF2-40B4-BE49-F238E27FC236}">
                <a16:creationId xmlns:a16="http://schemas.microsoft.com/office/drawing/2014/main" id="{ADDDCAFA-9499-4350-B00C-F82F4C087A5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3327" y="2823170"/>
            <a:ext cx="6186667" cy="263619"/>
          </a:xfrm>
          <a:prstGeom prst="rect">
            <a:avLst/>
          </a:prstGeom>
        </p:spPr>
      </p:pic>
      <p:sp>
        <p:nvSpPr>
          <p:cNvPr id="4" name="TextBox 3"/>
          <p:cNvSpPr txBox="1"/>
          <p:nvPr/>
        </p:nvSpPr>
        <p:spPr>
          <a:xfrm>
            <a:off x="367424" y="1664657"/>
            <a:ext cx="8047805" cy="923330"/>
          </a:xfrm>
          <a:prstGeom prst="rect">
            <a:avLst/>
          </a:prstGeom>
          <a:noFill/>
        </p:spPr>
        <p:txBody>
          <a:bodyPr wrap="square" rtlCol="0">
            <a:spAutoFit/>
          </a:bodyPr>
          <a:lstStyle/>
          <a:p>
            <a:r>
              <a:rPr lang="en-US" sz="1800" dirty="0"/>
              <a:t>The probability of a clay surface colliding with a PACl surface is equal to twice the probability that the first surface is clay and the second surface is the PACl surface of a PACl-HA nanoaggregate</a:t>
            </a:r>
          </a:p>
        </p:txBody>
      </p:sp>
      <p:pic>
        <p:nvPicPr>
          <p:cNvPr id="9" name="Picture 8">
            <a:extLst>
              <a:ext uri="{FF2B5EF4-FFF2-40B4-BE49-F238E27FC236}">
                <a16:creationId xmlns:a16="http://schemas.microsoft.com/office/drawing/2014/main" id="{E83242B7-6D20-425C-BFD1-A1889F4AC03C}"/>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2839" y="4411825"/>
            <a:ext cx="4409904" cy="320000"/>
          </a:xfrm>
          <a:prstGeom prst="rect">
            <a:avLst/>
          </a:prstGeom>
        </p:spPr>
      </p:pic>
      <p:pic>
        <p:nvPicPr>
          <p:cNvPr id="11" name="Picture 10">
            <a:extLst>
              <a:ext uri="{FF2B5EF4-FFF2-40B4-BE49-F238E27FC236}">
                <a16:creationId xmlns:a16="http://schemas.microsoft.com/office/drawing/2014/main" id="{5CC92B2F-18F4-47D6-8FE2-245D6A604E1D}"/>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42707" y="5852972"/>
            <a:ext cx="6427429" cy="263619"/>
          </a:xfrm>
          <a:prstGeom prst="rect">
            <a:avLst/>
          </a:prstGeom>
        </p:spPr>
      </p:pic>
      <p:pic>
        <p:nvPicPr>
          <p:cNvPr id="85" name="Picture 84"/>
          <p:cNvPicPr>
            <a:picLocks noChangeAspect="1"/>
          </p:cNvPicPr>
          <p:nvPr/>
        </p:nvPicPr>
        <p:blipFill>
          <a:blip r:embed="rId9"/>
          <a:stretch>
            <a:fillRect/>
          </a:stretch>
        </p:blipFill>
        <p:spPr>
          <a:xfrm>
            <a:off x="6615219" y="2632572"/>
            <a:ext cx="1058138" cy="1181436"/>
          </a:xfrm>
          <a:prstGeom prst="rect">
            <a:avLst/>
          </a:prstGeom>
        </p:spPr>
      </p:pic>
      <p:pic>
        <p:nvPicPr>
          <p:cNvPr id="90" name="Picture 89"/>
          <p:cNvPicPr>
            <a:picLocks noChangeAspect="1"/>
          </p:cNvPicPr>
          <p:nvPr/>
        </p:nvPicPr>
        <p:blipFill>
          <a:blip r:embed="rId9"/>
          <a:stretch>
            <a:fillRect/>
          </a:stretch>
        </p:blipFill>
        <p:spPr>
          <a:xfrm rot="13511455">
            <a:off x="7288361" y="2321661"/>
            <a:ext cx="1058138" cy="1181436"/>
          </a:xfrm>
          <a:prstGeom prst="rect">
            <a:avLst/>
          </a:prstGeom>
        </p:spPr>
      </p:pic>
      <p:pic>
        <p:nvPicPr>
          <p:cNvPr id="93" name="Picture 92"/>
          <p:cNvPicPr>
            <a:picLocks noChangeAspect="1"/>
          </p:cNvPicPr>
          <p:nvPr/>
        </p:nvPicPr>
        <p:blipFill>
          <a:blip r:embed="rId10"/>
          <a:stretch>
            <a:fillRect/>
          </a:stretch>
        </p:blipFill>
        <p:spPr>
          <a:xfrm>
            <a:off x="5083011" y="4149550"/>
            <a:ext cx="942411" cy="1051324"/>
          </a:xfrm>
          <a:prstGeom prst="rect">
            <a:avLst/>
          </a:prstGeom>
        </p:spPr>
      </p:pic>
      <p:pic>
        <p:nvPicPr>
          <p:cNvPr id="94" name="Picture 93"/>
          <p:cNvPicPr>
            <a:picLocks noChangeAspect="1"/>
          </p:cNvPicPr>
          <p:nvPr/>
        </p:nvPicPr>
        <p:blipFill>
          <a:blip r:embed="rId10"/>
          <a:stretch>
            <a:fillRect/>
          </a:stretch>
        </p:blipFill>
        <p:spPr>
          <a:xfrm>
            <a:off x="5583165" y="4046926"/>
            <a:ext cx="942411" cy="1051324"/>
          </a:xfrm>
          <a:prstGeom prst="rect">
            <a:avLst/>
          </a:prstGeom>
        </p:spPr>
      </p:pic>
      <p:cxnSp>
        <p:nvCxnSpPr>
          <p:cNvPr id="96" name="Straight Connector 95"/>
          <p:cNvCxnSpPr/>
          <p:nvPr/>
        </p:nvCxnSpPr>
        <p:spPr>
          <a:xfrm>
            <a:off x="5944317" y="4810002"/>
            <a:ext cx="45057" cy="7951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7581614" y="3447907"/>
            <a:ext cx="22344" cy="8937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98" name="Picture 97"/>
          <p:cNvPicPr>
            <a:picLocks noChangeAspect="1"/>
          </p:cNvPicPr>
          <p:nvPr/>
        </p:nvPicPr>
        <p:blipFill>
          <a:blip r:embed="rId10"/>
          <a:stretch>
            <a:fillRect/>
          </a:stretch>
        </p:blipFill>
        <p:spPr>
          <a:xfrm rot="10436935">
            <a:off x="7316127" y="5224772"/>
            <a:ext cx="942411" cy="1051324"/>
          </a:xfrm>
          <a:prstGeom prst="rect">
            <a:avLst/>
          </a:prstGeom>
        </p:spPr>
      </p:pic>
      <p:pic>
        <p:nvPicPr>
          <p:cNvPr id="99" name="Picture 98"/>
          <p:cNvPicPr>
            <a:picLocks noChangeAspect="1"/>
          </p:cNvPicPr>
          <p:nvPr/>
        </p:nvPicPr>
        <p:blipFill>
          <a:blip r:embed="rId9"/>
          <a:stretch>
            <a:fillRect/>
          </a:stretch>
        </p:blipFill>
        <p:spPr>
          <a:xfrm>
            <a:off x="6838024" y="5394064"/>
            <a:ext cx="1058138" cy="1181436"/>
          </a:xfrm>
          <a:prstGeom prst="rect">
            <a:avLst/>
          </a:prstGeom>
        </p:spPr>
      </p:pic>
      <p:cxnSp>
        <p:nvCxnSpPr>
          <p:cNvPr id="100" name="Straight Connector 99"/>
          <p:cNvCxnSpPr/>
          <p:nvPr/>
        </p:nvCxnSpPr>
        <p:spPr>
          <a:xfrm>
            <a:off x="7345485" y="5559782"/>
            <a:ext cx="21608" cy="10058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511011" y="3680343"/>
            <a:ext cx="4572000" cy="646331"/>
          </a:xfrm>
          <a:prstGeom prst="rect">
            <a:avLst/>
          </a:prstGeom>
        </p:spPr>
        <p:txBody>
          <a:bodyPr>
            <a:spAutoFit/>
          </a:bodyPr>
          <a:lstStyle/>
          <a:p>
            <a:r>
              <a:rPr lang="en-US" sz="1800" dirty="0">
                <a:solidFill>
                  <a:srgbClr val="000000"/>
                </a:solidFill>
              </a:rPr>
              <a:t>The probability of a </a:t>
            </a:r>
            <a:r>
              <a:rPr lang="en-US" sz="1800" dirty="0" err="1">
                <a:solidFill>
                  <a:srgbClr val="000000"/>
                </a:solidFill>
              </a:rPr>
              <a:t>PACl</a:t>
            </a:r>
            <a:r>
              <a:rPr lang="en-US" sz="1800" dirty="0">
                <a:solidFill>
                  <a:srgbClr val="000000"/>
                </a:solidFill>
              </a:rPr>
              <a:t> surface colliding with a </a:t>
            </a:r>
            <a:r>
              <a:rPr lang="en-US" sz="1800" dirty="0" err="1">
                <a:solidFill>
                  <a:srgbClr val="000000"/>
                </a:solidFill>
              </a:rPr>
              <a:t>PACl</a:t>
            </a:r>
            <a:r>
              <a:rPr lang="en-US" sz="1800" dirty="0">
                <a:solidFill>
                  <a:srgbClr val="000000"/>
                </a:solidFill>
              </a:rPr>
              <a:t> surface</a:t>
            </a:r>
            <a:endParaRPr lang="en-US" dirty="0"/>
          </a:p>
        </p:txBody>
      </p:sp>
      <p:sp>
        <p:nvSpPr>
          <p:cNvPr id="106" name="Rectangle 105"/>
          <p:cNvSpPr/>
          <p:nvPr/>
        </p:nvSpPr>
        <p:spPr>
          <a:xfrm>
            <a:off x="519748" y="5123130"/>
            <a:ext cx="4572000" cy="646331"/>
          </a:xfrm>
          <a:prstGeom prst="rect">
            <a:avLst/>
          </a:prstGeom>
        </p:spPr>
        <p:txBody>
          <a:bodyPr>
            <a:spAutoFit/>
          </a:bodyPr>
          <a:lstStyle/>
          <a:p>
            <a:r>
              <a:rPr lang="en-US" sz="1800" dirty="0">
                <a:solidFill>
                  <a:srgbClr val="000000"/>
                </a:solidFill>
              </a:rPr>
              <a:t>The probability of a </a:t>
            </a:r>
            <a:r>
              <a:rPr lang="en-US" sz="1800" dirty="0" err="1">
                <a:solidFill>
                  <a:srgbClr val="000000"/>
                </a:solidFill>
              </a:rPr>
              <a:t>PACl</a:t>
            </a:r>
            <a:r>
              <a:rPr lang="en-US" sz="1800" dirty="0">
                <a:solidFill>
                  <a:srgbClr val="000000"/>
                </a:solidFill>
              </a:rPr>
              <a:t> surface colliding with a HA surface</a:t>
            </a:r>
            <a:endParaRPr lang="en-US" dirty="0"/>
          </a:p>
        </p:txBody>
      </p:sp>
      <p:pic>
        <p:nvPicPr>
          <p:cNvPr id="5" name="Picture 4">
            <a:extLst>
              <a:ext uri="{FF2B5EF4-FFF2-40B4-BE49-F238E27FC236}">
                <a16:creationId xmlns:a16="http://schemas.microsoft.com/office/drawing/2014/main" id="{65F934D6-B721-4231-9E97-A34D61091069}"/>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708882" y="1336283"/>
            <a:ext cx="5127315" cy="266971"/>
          </a:xfrm>
          <a:prstGeom prst="rect">
            <a:avLst/>
          </a:prstGeom>
          <a:solidFill>
            <a:schemeClr val="tx2">
              <a:lumMod val="25000"/>
              <a:lumOff val="75000"/>
              <a:alpha val="42000"/>
            </a:schemeClr>
          </a:solidFill>
        </p:spPr>
      </p:pic>
    </p:spTree>
    <p:extLst>
      <p:ext uri="{BB962C8B-B14F-4D97-AF65-F5344CB8AC3E}">
        <p14:creationId xmlns:p14="http://schemas.microsoft.com/office/powerpoint/2010/main" val="220289758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Ten State Standards</a:t>
            </a:r>
            <a:endParaRPr lang="en-US" dirty="0"/>
          </a:p>
        </p:txBody>
      </p:sp>
      <p:sp>
        <p:nvSpPr>
          <p:cNvPr id="3" name="Content Placeholder 2"/>
          <p:cNvSpPr>
            <a:spLocks noGrp="1"/>
          </p:cNvSpPr>
          <p:nvPr>
            <p:ph idx="1"/>
          </p:nvPr>
        </p:nvSpPr>
        <p:spPr/>
        <p:txBody>
          <a:bodyPr/>
          <a:lstStyle/>
          <a:p>
            <a:r>
              <a:rPr lang="en-US" sz="2000" dirty="0"/>
              <a:t>The detention time for floc formation should be at least 30 minutes with consideration to using tapered (i.e., diminishing velocity gradient) flocculation. The flow‑through velocity should be not less than 0.5 nor greater than 1.5 feet per minute.</a:t>
            </a:r>
          </a:p>
          <a:p>
            <a:r>
              <a:rPr lang="en-US" sz="2000" dirty="0"/>
              <a:t>Agitators shall be driven by variable speed drives with the peripheral speed of paddles ranging from 0.5 to 3.0 feet per second.  External, non-submerged motors are preferred.</a:t>
            </a:r>
          </a:p>
          <a:p>
            <a:r>
              <a:rPr lang="en-US" sz="2000" dirty="0"/>
              <a:t>Flocculation and sedimentation basins shall be as close together as possible.  The velocity of flocculated water through pipes or conduits to settling basins shall be not less than 0.5 nor greater than 1.5 feet per second.  Allowances must be made to minimize turbulence at bends and changes in direction.</a:t>
            </a:r>
          </a:p>
          <a:p>
            <a:r>
              <a:rPr lang="en-US" sz="2000" b="1" dirty="0"/>
              <a:t>Baffling may be used to provide for flocculation in small plants only after consultation with the reviewing authority</a:t>
            </a:r>
            <a:r>
              <a:rPr lang="en-US" sz="2000" dirty="0"/>
              <a:t>.  The design should be such that the velocities and flows noted above will be maintained.</a:t>
            </a:r>
          </a:p>
        </p:txBody>
      </p:sp>
      <p:sp>
        <p:nvSpPr>
          <p:cNvPr id="4" name="Rectangle 3"/>
          <p:cNvSpPr/>
          <p:nvPr/>
        </p:nvSpPr>
        <p:spPr>
          <a:xfrm>
            <a:off x="2934269" y="1095695"/>
            <a:ext cx="6209731" cy="369332"/>
          </a:xfrm>
          <a:prstGeom prst="rect">
            <a:avLst/>
          </a:prstGeom>
        </p:spPr>
        <p:txBody>
          <a:bodyPr wrap="square">
            <a:spAutoFit/>
          </a:bodyPr>
          <a:lstStyle/>
          <a:p>
            <a:pPr algn="r"/>
            <a:r>
              <a:rPr lang="en-US" sz="1800" dirty="0">
                <a:hlinkClick r:id="rId2"/>
              </a:rPr>
              <a:t>http://10statesstandards.com/waterrev2012.pdf</a:t>
            </a:r>
            <a:endParaRPr lang="en-US" sz="1800" dirty="0"/>
          </a:p>
        </p:txBody>
      </p:sp>
      <p:sp>
        <p:nvSpPr>
          <p:cNvPr id="24" name="TextBox 23"/>
          <p:cNvSpPr txBox="1"/>
          <p:nvPr/>
        </p:nvSpPr>
        <p:spPr>
          <a:xfrm>
            <a:off x="843483" y="6396335"/>
            <a:ext cx="7459093" cy="461665"/>
          </a:xfrm>
          <a:prstGeom prst="rect">
            <a:avLst/>
          </a:prstGeom>
          <a:noFill/>
        </p:spPr>
        <p:txBody>
          <a:bodyPr wrap="none" rtlCol="0">
            <a:spAutoFit/>
          </a:bodyPr>
          <a:lstStyle/>
          <a:p>
            <a:r>
              <a:rPr lang="en-US" sz="2400" dirty="0">
                <a:solidFill>
                  <a:schemeClr val="accent4"/>
                </a:solidFill>
              </a:rPr>
              <a:t>Hydraulic flocculators allowed only by special permission!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flocculation model is far from complete </a:t>
            </a:r>
          </a:p>
        </p:txBody>
      </p:sp>
      <p:sp>
        <p:nvSpPr>
          <p:cNvPr id="3" name="Content Placeholder 2"/>
          <p:cNvSpPr>
            <a:spLocks noGrp="1"/>
          </p:cNvSpPr>
          <p:nvPr>
            <p:ph idx="1"/>
          </p:nvPr>
        </p:nvSpPr>
        <p:spPr/>
        <p:txBody>
          <a:bodyPr/>
          <a:lstStyle/>
          <a:p>
            <a:r>
              <a:rPr lang="en-US" dirty="0"/>
              <a:t>Doesn’t predict decreasing performance at high coagulant dosages</a:t>
            </a:r>
          </a:p>
          <a:p>
            <a:pPr lvl="1"/>
            <a:r>
              <a:rPr lang="en-US" dirty="0"/>
              <a:t>Likely that coagulant-coagulant bonds are weaker than coagulant-clay bonds and we don’t yet have that effect in the model</a:t>
            </a:r>
          </a:p>
          <a:p>
            <a:r>
              <a:rPr lang="en-US" dirty="0"/>
              <a:t>Doesn’t describe floc formation when the dissolved organics concentration is so high that                  bonds are significant</a:t>
            </a:r>
          </a:p>
          <a:p>
            <a:r>
              <a:rPr lang="en-US" dirty="0"/>
              <a:t>Doesn’t describe effects of sedimentation tank design</a:t>
            </a:r>
          </a:p>
        </p:txBody>
      </p:sp>
      <p:sp>
        <p:nvSpPr>
          <p:cNvPr id="4" name="Oval 3"/>
          <p:cNvSpPr/>
          <p:nvPr/>
        </p:nvSpPr>
        <p:spPr>
          <a:xfrm>
            <a:off x="1988564" y="5058725"/>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 name="Oval 4"/>
          <p:cNvSpPr/>
          <p:nvPr/>
        </p:nvSpPr>
        <p:spPr>
          <a:xfrm>
            <a:off x="1949713" y="5075009"/>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 name="Oval 5"/>
          <p:cNvSpPr/>
          <p:nvPr/>
        </p:nvSpPr>
        <p:spPr>
          <a:xfrm>
            <a:off x="1947553" y="53750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 name="Oval 6"/>
          <p:cNvSpPr/>
          <p:nvPr/>
        </p:nvSpPr>
        <p:spPr>
          <a:xfrm>
            <a:off x="2046471" y="523780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 name="Oval 7"/>
          <p:cNvSpPr/>
          <p:nvPr/>
        </p:nvSpPr>
        <p:spPr>
          <a:xfrm>
            <a:off x="2236043" y="53166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14" name="Group 13"/>
          <p:cNvGrpSpPr/>
          <p:nvPr/>
        </p:nvGrpSpPr>
        <p:grpSpPr>
          <a:xfrm rot="2633686">
            <a:off x="2522395" y="5037707"/>
            <a:ext cx="498211" cy="499236"/>
            <a:chOff x="2404753" y="5061921"/>
            <a:chExt cx="498211" cy="499236"/>
          </a:xfrm>
        </p:grpSpPr>
        <p:sp>
          <p:nvSpPr>
            <p:cNvPr id="9" name="Oval 8"/>
            <p:cNvSpPr/>
            <p:nvPr/>
          </p:nvSpPr>
          <p:spPr>
            <a:xfrm>
              <a:off x="2445764" y="5061921"/>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 name="Oval 9"/>
            <p:cNvSpPr/>
            <p:nvPr/>
          </p:nvSpPr>
          <p:spPr>
            <a:xfrm>
              <a:off x="2406913" y="5078205"/>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1" name="Oval 10"/>
            <p:cNvSpPr/>
            <p:nvPr/>
          </p:nvSpPr>
          <p:spPr>
            <a:xfrm>
              <a:off x="2404753" y="5378277"/>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2" name="Oval 11"/>
            <p:cNvSpPr/>
            <p:nvPr/>
          </p:nvSpPr>
          <p:spPr>
            <a:xfrm>
              <a:off x="2503671" y="5241002"/>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3" name="Oval 12"/>
            <p:cNvSpPr/>
            <p:nvPr/>
          </p:nvSpPr>
          <p:spPr>
            <a:xfrm>
              <a:off x="2693243" y="5319850"/>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spTree>
    <p:extLst>
      <p:ext uri="{BB962C8B-B14F-4D97-AF65-F5344CB8AC3E}">
        <p14:creationId xmlns:p14="http://schemas.microsoft.com/office/powerpoint/2010/main" val="321385403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major assumptions of the floc model</a:t>
            </a:r>
          </a:p>
        </p:txBody>
      </p:sp>
      <p:sp>
        <p:nvSpPr>
          <p:cNvPr id="3" name="Content Placeholder 2"/>
          <p:cNvSpPr>
            <a:spLocks noGrp="1"/>
          </p:cNvSpPr>
          <p:nvPr>
            <p:ph idx="1"/>
          </p:nvPr>
        </p:nvSpPr>
        <p:spPr/>
        <p:txBody>
          <a:bodyPr/>
          <a:lstStyle/>
          <a:p>
            <a:r>
              <a:rPr lang="en-US" dirty="0"/>
              <a:t>Long range transport velocity to a collision scales with the average separation distance of the particles</a:t>
            </a:r>
          </a:p>
          <a:p>
            <a:r>
              <a:rPr lang="en-US" dirty="0"/>
              <a:t>Relative velocities between particles are dominated by viscous shear (not inertia)</a:t>
            </a:r>
          </a:p>
          <a:p>
            <a:pPr lvl="1"/>
            <a:r>
              <a:rPr lang="en-US" dirty="0"/>
              <a:t>Separation distance is smaller than inner viscous scale</a:t>
            </a:r>
          </a:p>
          <a:p>
            <a:r>
              <a:rPr lang="en-US" dirty="0"/>
              <a:t>Collisions with large flocs don’t result in attachment</a:t>
            </a:r>
          </a:p>
          <a:p>
            <a:r>
              <a:rPr lang="en-US" dirty="0"/>
              <a:t>Plug flow!</a:t>
            </a:r>
          </a:p>
          <a:p>
            <a:endParaRPr lang="en-US" dirty="0"/>
          </a:p>
        </p:txBody>
      </p:sp>
      <p:pic>
        <p:nvPicPr>
          <p:cNvPr id="5" name="Picture 4">
            <a:extLst>
              <a:ext uri="{FF2B5EF4-FFF2-40B4-BE49-F238E27FC236}">
                <a16:creationId xmlns:a16="http://schemas.microsoft.com/office/drawing/2014/main" id="{14B2669F-7BB0-46F0-B192-E3E812010974}"/>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427466" y="2705291"/>
            <a:ext cx="1112394" cy="263127"/>
          </a:xfrm>
          <a:prstGeom prst="rect">
            <a:avLst/>
          </a:prstGeom>
        </p:spPr>
      </p:pic>
    </p:spTree>
    <p:extLst>
      <p:ext uri="{BB962C8B-B14F-4D97-AF65-F5344CB8AC3E}">
        <p14:creationId xmlns:p14="http://schemas.microsoft.com/office/powerpoint/2010/main" val="81332119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200" dirty="0"/>
              <a:t>Particle collisions appears to be dominated by viscous shear</a:t>
            </a:r>
          </a:p>
        </p:txBody>
      </p:sp>
      <p:graphicFrame>
        <p:nvGraphicFramePr>
          <p:cNvPr id="16" name="Object 15"/>
          <p:cNvGraphicFramePr>
            <a:graphicFrameLocks noChangeAspect="1"/>
          </p:cNvGraphicFramePr>
          <p:nvPr>
            <p:extLst>
              <p:ext uri="{D42A27DB-BD31-4B8C-83A1-F6EECF244321}">
                <p14:modId xmlns:p14="http://schemas.microsoft.com/office/powerpoint/2010/main" val="1444510351"/>
              </p:ext>
            </p:extLst>
          </p:nvPr>
        </p:nvGraphicFramePr>
        <p:xfrm>
          <a:off x="4921280" y="2774561"/>
          <a:ext cx="3476625" cy="2809875"/>
        </p:xfrm>
        <a:graphic>
          <a:graphicData uri="http://schemas.openxmlformats.org/presentationml/2006/ole">
            <mc:AlternateContent xmlns:mc="http://schemas.openxmlformats.org/markup-compatibility/2006">
              <mc:Choice xmlns:v="urn:schemas-microsoft-com:vml" Requires="v">
                <p:oleObj spid="_x0000_s2255492" name="Mathcad" r:id="rId6" imgW="3476520" imgH="2809800" progId="Mathcad">
                  <p:link updateAutomatic="1"/>
                </p:oleObj>
              </mc:Choice>
              <mc:Fallback>
                <p:oleObj name="Mathcad" r:id="rId6" imgW="3476520" imgH="2809800" progId="Mathcad">
                  <p:link updateAutomatic="1"/>
                  <p:pic>
                    <p:nvPicPr>
                      <p:cNvPr id="0" name=""/>
                      <p:cNvPicPr/>
                      <p:nvPr/>
                    </p:nvPicPr>
                    <p:blipFill>
                      <a:blip r:embed="rId7"/>
                      <a:stretch>
                        <a:fillRect/>
                      </a:stretch>
                    </p:blipFill>
                    <p:spPr>
                      <a:xfrm>
                        <a:off x="4921280" y="2774561"/>
                        <a:ext cx="3476625" cy="2809875"/>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2844067262"/>
              </p:ext>
            </p:extLst>
          </p:nvPr>
        </p:nvGraphicFramePr>
        <p:xfrm>
          <a:off x="909368" y="2829914"/>
          <a:ext cx="3581400" cy="2733675"/>
        </p:xfrm>
        <a:graphic>
          <a:graphicData uri="http://schemas.openxmlformats.org/presentationml/2006/ole">
            <mc:AlternateContent xmlns:mc="http://schemas.openxmlformats.org/markup-compatibility/2006">
              <mc:Choice xmlns:v="urn:schemas-microsoft-com:vml" Requires="v">
                <p:oleObj spid="_x0000_s2255493" name="Mathcad" r:id="rId8" imgW="3581280" imgH="2733840" progId="Mathcad">
                  <p:link updateAutomatic="1"/>
                </p:oleObj>
              </mc:Choice>
              <mc:Fallback>
                <p:oleObj name="Mathcad" r:id="rId8" imgW="3581280" imgH="2733840" progId="Mathcad">
                  <p:link updateAutomatic="1"/>
                  <p:pic>
                    <p:nvPicPr>
                      <p:cNvPr id="0" name=""/>
                      <p:cNvPicPr/>
                      <p:nvPr/>
                    </p:nvPicPr>
                    <p:blipFill>
                      <a:blip r:embed="rId9"/>
                      <a:stretch>
                        <a:fillRect/>
                      </a:stretch>
                    </p:blipFill>
                    <p:spPr>
                      <a:xfrm>
                        <a:off x="909368" y="2829914"/>
                        <a:ext cx="3581400" cy="2733675"/>
                      </a:xfrm>
                      <a:prstGeom prst="rect">
                        <a:avLst/>
                      </a:prstGeom>
                    </p:spPr>
                  </p:pic>
                </p:oleObj>
              </mc:Fallback>
            </mc:AlternateContent>
          </a:graphicData>
        </a:graphic>
      </p:graphicFrame>
      <p:sp>
        <p:nvSpPr>
          <p:cNvPr id="21" name="TextBox 20"/>
          <p:cNvSpPr txBox="1"/>
          <p:nvPr/>
        </p:nvSpPr>
        <p:spPr>
          <a:xfrm>
            <a:off x="5693433" y="4330460"/>
            <a:ext cx="1260281" cy="523220"/>
          </a:xfrm>
          <a:prstGeom prst="rect">
            <a:avLst/>
          </a:prstGeom>
          <a:noFill/>
        </p:spPr>
        <p:txBody>
          <a:bodyPr wrap="none" rtlCol="0">
            <a:spAutoFit/>
          </a:bodyPr>
          <a:lstStyle/>
          <a:p>
            <a:r>
              <a:rPr lang="en-US" dirty="0"/>
              <a:t>viscous</a:t>
            </a:r>
          </a:p>
        </p:txBody>
      </p:sp>
      <p:sp>
        <p:nvSpPr>
          <p:cNvPr id="22" name="TextBox 21"/>
          <p:cNvSpPr txBox="1"/>
          <p:nvPr/>
        </p:nvSpPr>
        <p:spPr>
          <a:xfrm>
            <a:off x="6711350" y="3183147"/>
            <a:ext cx="1199367" cy="523220"/>
          </a:xfrm>
          <a:prstGeom prst="rect">
            <a:avLst/>
          </a:prstGeom>
          <a:noFill/>
        </p:spPr>
        <p:txBody>
          <a:bodyPr wrap="none" rtlCol="0">
            <a:spAutoFit/>
          </a:bodyPr>
          <a:lstStyle/>
          <a:p>
            <a:r>
              <a:rPr lang="en-US" dirty="0"/>
              <a:t>inertial</a:t>
            </a:r>
          </a:p>
        </p:txBody>
      </p:sp>
      <p:sp>
        <p:nvSpPr>
          <p:cNvPr id="23" name="TextBox 22"/>
          <p:cNvSpPr txBox="1"/>
          <p:nvPr/>
        </p:nvSpPr>
        <p:spPr>
          <a:xfrm>
            <a:off x="483080" y="6124755"/>
            <a:ext cx="8250977" cy="461665"/>
          </a:xfrm>
          <a:prstGeom prst="rect">
            <a:avLst/>
          </a:prstGeom>
          <a:noFill/>
        </p:spPr>
        <p:txBody>
          <a:bodyPr wrap="none" rtlCol="0">
            <a:spAutoFit/>
          </a:bodyPr>
          <a:lstStyle/>
          <a:p>
            <a:r>
              <a:rPr lang="en-US" sz="2400" dirty="0"/>
              <a:t>Particle separation distances are less than the viscous length scale</a:t>
            </a:r>
          </a:p>
        </p:txBody>
      </p:sp>
      <p:pic>
        <p:nvPicPr>
          <p:cNvPr id="3" name="Picture 2">
            <a:extLst>
              <a:ext uri="{FF2B5EF4-FFF2-40B4-BE49-F238E27FC236}">
                <a16:creationId xmlns:a16="http://schemas.microsoft.com/office/drawing/2014/main" id="{A8831539-880E-48B6-A5CD-8E804183A3C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885244" y="1906937"/>
            <a:ext cx="1460500" cy="574734"/>
          </a:xfrm>
          <a:prstGeom prst="rect">
            <a:avLst/>
          </a:prstGeom>
        </p:spPr>
      </p:pic>
      <p:pic>
        <p:nvPicPr>
          <p:cNvPr id="7" name="Picture 6">
            <a:extLst>
              <a:ext uri="{FF2B5EF4-FFF2-40B4-BE49-F238E27FC236}">
                <a16:creationId xmlns:a16="http://schemas.microsoft.com/office/drawing/2014/main" id="{4F827A6E-5F88-47D2-98D8-E313E11E36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693433" y="1936284"/>
            <a:ext cx="1819197" cy="323238"/>
          </a:xfrm>
          <a:prstGeom prst="rect">
            <a:avLst/>
          </a:prstGeom>
        </p:spPr>
      </p:pic>
    </p:spTree>
    <p:extLst>
      <p:ext uri="{BB962C8B-B14F-4D97-AF65-F5344CB8AC3E}">
        <p14:creationId xmlns:p14="http://schemas.microsoft.com/office/powerpoint/2010/main" val="144864077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3290977" cy="1143000"/>
          </a:xfrm>
        </p:spPr>
        <p:txBody>
          <a:bodyPr/>
          <a:lstStyle/>
          <a:p>
            <a:r>
              <a:rPr lang="en-US" dirty="0"/>
              <a:t>What does </a:t>
            </a:r>
            <a:r>
              <a:rPr lang="en-US" dirty="0" err="1"/>
              <a:t>Gt</a:t>
            </a:r>
            <a:r>
              <a:rPr lang="en-US" dirty="0"/>
              <a:t> mean?</a:t>
            </a:r>
          </a:p>
        </p:txBody>
      </p:sp>
      <p:sp>
        <p:nvSpPr>
          <p:cNvPr id="4" name="TextBox 3"/>
          <p:cNvSpPr txBox="1"/>
          <p:nvPr/>
        </p:nvSpPr>
        <p:spPr>
          <a:xfrm>
            <a:off x="3253562" y="1751253"/>
            <a:ext cx="3930884" cy="461665"/>
          </a:xfrm>
          <a:prstGeom prst="rect">
            <a:avLst/>
          </a:prstGeom>
          <a:noFill/>
        </p:spPr>
        <p:txBody>
          <a:bodyPr wrap="none" rtlCol="0">
            <a:spAutoFit/>
          </a:bodyPr>
          <a:lstStyle/>
          <a:p>
            <a:r>
              <a:rPr lang="en-US" sz="2400" dirty="0"/>
              <a:t>Definition of velocity gradient</a:t>
            </a:r>
          </a:p>
        </p:txBody>
      </p:sp>
      <mc:AlternateContent xmlns:mc="http://schemas.openxmlformats.org/markup-compatibility/2006" xmlns:a14="http://schemas.microsoft.com/office/drawing/2010/main">
        <mc:Choice Requires="a14">
          <p:sp>
            <p:nvSpPr>
              <p:cNvPr id="5" name="TextBox 4"/>
              <p:cNvSpPr txBox="1"/>
              <p:nvPr/>
            </p:nvSpPr>
            <p:spPr>
              <a:xfrm>
                <a:off x="3253562" y="2735357"/>
                <a:ext cx="5624623" cy="830997"/>
              </a:xfrm>
              <a:prstGeom prst="rect">
                <a:avLst/>
              </a:prstGeom>
              <a:noFill/>
            </p:spPr>
            <p:txBody>
              <a:bodyPr wrap="square" rtlCol="0">
                <a:spAutoFit/>
              </a:bodyPr>
              <a:lstStyle/>
              <a:p>
                <a:r>
                  <a:rPr lang="en-US" sz="2400" dirty="0"/>
                  <a:t>Find relative velocity between flocs separated by distance </a:t>
                </a:r>
                <a14:m>
                  <m:oMath xmlns:m="http://schemas.openxmlformats.org/officeDocument/2006/math">
                    <m:r>
                      <a:rPr lang="en-US" sz="2400" i="1">
                        <a:latin typeface="Cambria Math"/>
                      </a:rPr>
                      <m:t>𝛬</m:t>
                    </m:r>
                  </m:oMath>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3253562" y="2735357"/>
                <a:ext cx="5624623" cy="830997"/>
              </a:xfrm>
              <a:prstGeom prst="rect">
                <a:avLst/>
              </a:prstGeom>
              <a:blipFill rotWithShape="1">
                <a:blip r:embed="rId6"/>
                <a:stretch>
                  <a:fillRect l="-1735" t="-5882" b="-16176"/>
                </a:stretch>
              </a:blipFill>
            </p:spPr>
            <p:txBody>
              <a:bodyPr/>
              <a:lstStyle/>
              <a:p>
                <a:r>
                  <a:rPr lang="en-US">
                    <a:noFill/>
                  </a:rPr>
                  <a:t> </a:t>
                </a:r>
              </a:p>
            </p:txBody>
          </p:sp>
        </mc:Fallback>
      </mc:AlternateContent>
      <p:sp>
        <p:nvSpPr>
          <p:cNvPr id="6" name="TextBox 5"/>
          <p:cNvSpPr txBox="1"/>
          <p:nvPr/>
        </p:nvSpPr>
        <p:spPr>
          <a:xfrm>
            <a:off x="3253562" y="4053793"/>
            <a:ext cx="5624623" cy="830997"/>
          </a:xfrm>
          <a:prstGeom prst="rect">
            <a:avLst/>
          </a:prstGeom>
          <a:noFill/>
        </p:spPr>
        <p:txBody>
          <a:bodyPr wrap="square" rtlCol="0">
            <a:spAutoFit/>
          </a:bodyPr>
          <a:lstStyle/>
          <a:p>
            <a:r>
              <a:rPr lang="en-US" sz="2400" dirty="0"/>
              <a:t>The relative distance traveled due to fluid deformation is proportional to time </a:t>
            </a:r>
          </a:p>
        </p:txBody>
      </p:sp>
      <p:sp>
        <p:nvSpPr>
          <p:cNvPr id="7" name="TextBox 6"/>
          <p:cNvSpPr txBox="1"/>
          <p:nvPr/>
        </p:nvSpPr>
        <p:spPr>
          <a:xfrm>
            <a:off x="3253562" y="5419686"/>
            <a:ext cx="5507665" cy="1200329"/>
          </a:xfrm>
          <a:prstGeom prst="rect">
            <a:avLst/>
          </a:prstGeom>
          <a:noFill/>
        </p:spPr>
        <p:txBody>
          <a:bodyPr wrap="square" rtlCol="0">
            <a:spAutoFit/>
          </a:bodyPr>
          <a:lstStyle/>
          <a:p>
            <a:r>
              <a:rPr lang="en-US" sz="2400" dirty="0"/>
              <a:t>A </a:t>
            </a:r>
            <a:r>
              <a:rPr lang="en-US" sz="2400" dirty="0" err="1"/>
              <a:t>Gt</a:t>
            </a:r>
            <a:r>
              <a:rPr lang="en-US" sz="2400" dirty="0"/>
              <a:t> of 1 means that the particles have a relative displacement equal to their separation distance</a:t>
            </a:r>
          </a:p>
        </p:txBody>
      </p:sp>
      <p:cxnSp>
        <p:nvCxnSpPr>
          <p:cNvPr id="9" name="Straight Arrow Connector 8"/>
          <p:cNvCxnSpPr/>
          <p:nvPr/>
        </p:nvCxnSpPr>
        <p:spPr bwMode="auto">
          <a:xfrm flipV="1">
            <a:off x="4721548" y="343200"/>
            <a:ext cx="0" cy="914400"/>
          </a:xfrm>
          <a:prstGeom prst="straightConnector1">
            <a:avLst/>
          </a:prstGeom>
          <a:noFill/>
          <a:ln w="12700" cap="flat" cmpd="sng" algn="ctr">
            <a:solidFill>
              <a:schemeClr val="bg2"/>
            </a:solidFill>
            <a:prstDash val="solid"/>
            <a:round/>
            <a:headEnd type="none" w="lg" len="med"/>
            <a:tailEnd type="arrow"/>
          </a:ln>
          <a:effectLst/>
        </p:spPr>
      </p:cxnSp>
      <p:cxnSp>
        <p:nvCxnSpPr>
          <p:cNvPr id="11" name="Straight Arrow Connector 10"/>
          <p:cNvCxnSpPr/>
          <p:nvPr/>
        </p:nvCxnSpPr>
        <p:spPr bwMode="auto">
          <a:xfrm>
            <a:off x="4721548" y="1257591"/>
            <a:ext cx="914400" cy="0"/>
          </a:xfrm>
          <a:prstGeom prst="straightConnector1">
            <a:avLst/>
          </a:prstGeom>
          <a:noFill/>
          <a:ln w="12700" cap="flat" cmpd="sng" algn="ctr">
            <a:solidFill>
              <a:schemeClr val="bg2"/>
            </a:solidFill>
            <a:prstDash val="solid"/>
            <a:round/>
            <a:headEnd type="none" w="lg" len="med"/>
            <a:tailEnd type="arrow"/>
          </a:ln>
          <a:effectLst/>
        </p:spPr>
      </p:cxnSp>
      <p:sp>
        <p:nvSpPr>
          <p:cNvPr id="12" name="TextBox 11"/>
          <p:cNvSpPr txBox="1"/>
          <p:nvPr/>
        </p:nvSpPr>
        <p:spPr>
          <a:xfrm>
            <a:off x="5572133" y="978253"/>
            <a:ext cx="364202" cy="523220"/>
          </a:xfrm>
          <a:prstGeom prst="rect">
            <a:avLst/>
          </a:prstGeom>
          <a:noFill/>
        </p:spPr>
        <p:txBody>
          <a:bodyPr wrap="none" rtlCol="0">
            <a:spAutoFit/>
          </a:bodyPr>
          <a:lstStyle/>
          <a:p>
            <a:r>
              <a:rPr lang="en-US" dirty="0"/>
              <a:t>u</a:t>
            </a:r>
          </a:p>
        </p:txBody>
      </p:sp>
      <p:cxnSp>
        <p:nvCxnSpPr>
          <p:cNvPr id="16" name="Straight Arrow Connector 15"/>
          <p:cNvCxnSpPr/>
          <p:nvPr/>
        </p:nvCxnSpPr>
        <p:spPr bwMode="auto">
          <a:xfrm flipV="1">
            <a:off x="6954985" y="258471"/>
            <a:ext cx="0" cy="914400"/>
          </a:xfrm>
          <a:prstGeom prst="straightConnector1">
            <a:avLst/>
          </a:prstGeom>
          <a:noFill/>
          <a:ln w="12700" cap="flat" cmpd="sng" algn="ctr">
            <a:solidFill>
              <a:schemeClr val="bg2"/>
            </a:solidFill>
            <a:prstDash val="solid"/>
            <a:round/>
            <a:headEnd type="none" w="lg" len="med"/>
            <a:tailEnd type="arrow"/>
          </a:ln>
          <a:effectLst/>
        </p:spPr>
      </p:cxnSp>
      <p:cxnSp>
        <p:nvCxnSpPr>
          <p:cNvPr id="17" name="Straight Arrow Connector 16"/>
          <p:cNvCxnSpPr/>
          <p:nvPr/>
        </p:nvCxnSpPr>
        <p:spPr bwMode="auto">
          <a:xfrm>
            <a:off x="6954985" y="1172862"/>
            <a:ext cx="914400" cy="0"/>
          </a:xfrm>
          <a:prstGeom prst="straightConnector1">
            <a:avLst/>
          </a:prstGeom>
          <a:noFill/>
          <a:ln w="12700" cap="flat" cmpd="sng" algn="ctr">
            <a:solidFill>
              <a:schemeClr val="bg2"/>
            </a:solidFill>
            <a:prstDash val="solid"/>
            <a:round/>
            <a:headEnd type="none" w="lg" len="med"/>
            <a:tailEnd type="arrow"/>
          </a:ln>
          <a:effectLst/>
        </p:spPr>
      </p:cxnSp>
      <p:sp>
        <p:nvSpPr>
          <p:cNvPr id="18" name="TextBox 17"/>
          <p:cNvSpPr txBox="1"/>
          <p:nvPr/>
        </p:nvSpPr>
        <p:spPr>
          <a:xfrm>
            <a:off x="7806976" y="883409"/>
            <a:ext cx="364202" cy="523220"/>
          </a:xfrm>
          <a:prstGeom prst="rect">
            <a:avLst/>
          </a:prstGeom>
          <a:noFill/>
        </p:spPr>
        <p:txBody>
          <a:bodyPr wrap="none" rtlCol="0">
            <a:spAutoFit/>
          </a:bodyPr>
          <a:lstStyle/>
          <a:p>
            <a:r>
              <a:rPr lang="en-US" dirty="0"/>
              <a:t>x</a:t>
            </a:r>
          </a:p>
        </p:txBody>
      </p:sp>
      <p:sp>
        <p:nvSpPr>
          <p:cNvPr id="19" name="TextBox 18"/>
          <p:cNvSpPr txBox="1"/>
          <p:nvPr/>
        </p:nvSpPr>
        <p:spPr>
          <a:xfrm>
            <a:off x="6793423" y="-188955"/>
            <a:ext cx="364202" cy="523220"/>
          </a:xfrm>
          <a:prstGeom prst="rect">
            <a:avLst/>
          </a:prstGeom>
          <a:noFill/>
        </p:spPr>
        <p:txBody>
          <a:bodyPr wrap="none" rtlCol="0">
            <a:spAutoFit/>
          </a:bodyPr>
          <a:lstStyle/>
          <a:p>
            <a:r>
              <a:rPr lang="en-US" dirty="0"/>
              <a:t>y</a:t>
            </a:r>
          </a:p>
        </p:txBody>
      </p:sp>
      <p:pic>
        <p:nvPicPr>
          <p:cNvPr id="20" name="Picture 24 1"/>
          <p:cNvPicPr>
            <a:picLocks noChangeAspect="1" noChangeArrowheads="1"/>
          </p:cNvPicPr>
          <p:nvPr/>
        </p:nvPicPr>
        <p:blipFill>
          <a:blip r:embed="rId7" cstate="screen"/>
          <a:srcRect/>
          <a:stretch>
            <a:fillRect/>
          </a:stretch>
        </p:blipFill>
        <p:spPr bwMode="auto">
          <a:xfrm rot="16200000">
            <a:off x="6861323" y="1079993"/>
            <a:ext cx="187325" cy="185738"/>
          </a:xfrm>
          <a:prstGeom prst="rect">
            <a:avLst/>
          </a:prstGeom>
          <a:noFill/>
          <a:ln w="12700">
            <a:noFill/>
            <a:miter lim="800000"/>
            <a:headEnd type="none" w="lg" len="med"/>
            <a:tailEnd type="none" w="lg" len="med"/>
          </a:ln>
          <a:effectLst/>
        </p:spPr>
      </p:pic>
      <p:pic>
        <p:nvPicPr>
          <p:cNvPr id="21" name="Picture 24 2"/>
          <p:cNvPicPr>
            <a:picLocks noChangeAspect="1" noChangeArrowheads="1"/>
          </p:cNvPicPr>
          <p:nvPr/>
        </p:nvPicPr>
        <p:blipFill>
          <a:blip r:embed="rId7" cstate="screen"/>
          <a:srcRect/>
          <a:stretch>
            <a:fillRect/>
          </a:stretch>
        </p:blipFill>
        <p:spPr bwMode="auto">
          <a:xfrm rot="16200000">
            <a:off x="7482791" y="373122"/>
            <a:ext cx="187325" cy="185738"/>
          </a:xfrm>
          <a:prstGeom prst="rect">
            <a:avLst/>
          </a:prstGeom>
          <a:noFill/>
          <a:ln w="12700">
            <a:noFill/>
            <a:miter lim="800000"/>
            <a:headEnd type="none" w="lg" len="med"/>
            <a:tailEnd type="none" w="lg" len="med"/>
          </a:ln>
          <a:effectLst/>
        </p:spPr>
      </p:pic>
      <mc:AlternateContent xmlns:mc="http://schemas.openxmlformats.org/markup-compatibility/2006" xmlns:a14="http://schemas.microsoft.com/office/drawing/2010/main">
        <mc:Choice Requires="a14">
          <p:sp>
            <p:nvSpPr>
              <p:cNvPr id="22" name="Rectangle 21"/>
              <p:cNvSpPr/>
              <p:nvPr/>
            </p:nvSpPr>
            <p:spPr>
              <a:xfrm>
                <a:off x="6177863" y="517748"/>
                <a:ext cx="873506"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a:latin typeface="Cambria Math"/>
                        </a:rPr>
                        <m:t>𝛬</m:t>
                      </m:r>
                    </m:oMath>
                  </m:oMathPara>
                </a14:m>
                <a:endParaRPr lang="en-US" sz="2000" dirty="0"/>
              </a:p>
            </p:txBody>
          </p:sp>
        </mc:Choice>
        <mc:Fallback xmlns="">
          <p:sp>
            <p:nvSpPr>
              <p:cNvPr id="22" name="Rectangle 21"/>
              <p:cNvSpPr>
                <a:spLocks noRot="1" noChangeAspect="1" noMove="1" noResize="1" noEditPoints="1" noAdjustHandles="1" noChangeArrowheads="1" noChangeShapeType="1" noTextEdit="1"/>
              </p:cNvSpPr>
              <p:nvPr/>
            </p:nvSpPr>
            <p:spPr>
              <a:xfrm>
                <a:off x="6177863" y="517748"/>
                <a:ext cx="873506" cy="400110"/>
              </a:xfrm>
              <a:prstGeom prst="rect">
                <a:avLst/>
              </a:prstGeom>
              <a:blipFill rotWithShape="1">
                <a:blip r:embed="rId8"/>
                <a:stretch>
                  <a:fillRect/>
                </a:stretch>
              </a:blipFill>
            </p:spPr>
            <p:txBody>
              <a:bodyPr/>
              <a:lstStyle/>
              <a:p>
                <a:r>
                  <a:rPr lang="en-US">
                    <a:noFill/>
                  </a:rPr>
                  <a:t> </a:t>
                </a:r>
              </a:p>
            </p:txBody>
          </p:sp>
        </mc:Fallback>
      </mc:AlternateContent>
      <p:sp>
        <p:nvSpPr>
          <p:cNvPr id="23" name="TextBox 22"/>
          <p:cNvSpPr txBox="1"/>
          <p:nvPr/>
        </p:nvSpPr>
        <p:spPr>
          <a:xfrm>
            <a:off x="4539447" y="-133359"/>
            <a:ext cx="364202" cy="523220"/>
          </a:xfrm>
          <a:prstGeom prst="rect">
            <a:avLst/>
          </a:prstGeom>
          <a:noFill/>
        </p:spPr>
        <p:txBody>
          <a:bodyPr wrap="none" rtlCol="0">
            <a:spAutoFit/>
          </a:bodyPr>
          <a:lstStyle/>
          <a:p>
            <a:r>
              <a:rPr lang="en-US" dirty="0"/>
              <a:t>y</a:t>
            </a:r>
          </a:p>
        </p:txBody>
      </p:sp>
      <mc:AlternateContent xmlns:mc="http://schemas.openxmlformats.org/markup-compatibility/2006" xmlns:a14="http://schemas.microsoft.com/office/drawing/2010/main">
        <mc:Choice Requires="a14">
          <p:sp>
            <p:nvSpPr>
              <p:cNvPr id="24" name="Rectangle 23"/>
              <p:cNvSpPr/>
              <p:nvPr/>
            </p:nvSpPr>
            <p:spPr>
              <a:xfrm>
                <a:off x="7052538" y="1131756"/>
                <a:ext cx="1118640" cy="3281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a:rPr>
                            <m:t>𝐿</m:t>
                          </m:r>
                        </m:e>
                        <m:sub>
                          <m:r>
                            <a:rPr lang="en-US" sz="1400" i="1">
                              <a:latin typeface="Cambria Math"/>
                            </a:rPr>
                            <m:t>𝐷𝑒𝑓𝑜𝑟𝑚𝑎𝑡𝑖𝑜𝑛</m:t>
                          </m:r>
                        </m:sub>
                      </m:sSub>
                    </m:oMath>
                  </m:oMathPara>
                </a14:m>
                <a:endParaRPr lang="en-US" sz="1400" dirty="0"/>
              </a:p>
            </p:txBody>
          </p:sp>
        </mc:Choice>
        <mc:Fallback xmlns="">
          <p:sp>
            <p:nvSpPr>
              <p:cNvPr id="24" name="Rectangle 23"/>
              <p:cNvSpPr>
                <a:spLocks noRot="1" noChangeAspect="1" noMove="1" noResize="1" noEditPoints="1" noAdjustHandles="1" noChangeArrowheads="1" noChangeShapeType="1" noTextEdit="1"/>
              </p:cNvSpPr>
              <p:nvPr/>
            </p:nvSpPr>
            <p:spPr>
              <a:xfrm>
                <a:off x="7052538" y="1131756"/>
                <a:ext cx="1118640" cy="328167"/>
              </a:xfrm>
              <a:prstGeom prst="rect">
                <a:avLst/>
              </a:prstGeom>
              <a:blipFill rotWithShape="1">
                <a:blip r:embed="rId9"/>
                <a:stretch>
                  <a:fillRect b="-3774"/>
                </a:stretch>
              </a:blipFill>
            </p:spPr>
            <p:txBody>
              <a:bodyPr/>
              <a:lstStyle/>
              <a:p>
                <a:r>
                  <a:rPr lang="en-US">
                    <a:noFill/>
                  </a:rPr>
                  <a:t> </a:t>
                </a:r>
              </a:p>
            </p:txBody>
          </p:sp>
        </mc:Fallback>
      </mc:AlternateContent>
      <p:cxnSp>
        <p:nvCxnSpPr>
          <p:cNvPr id="26" name="Straight Arrow Connector 25"/>
          <p:cNvCxnSpPr/>
          <p:nvPr/>
        </p:nvCxnSpPr>
        <p:spPr bwMode="auto">
          <a:xfrm flipV="1">
            <a:off x="4721548" y="343200"/>
            <a:ext cx="533481" cy="914391"/>
          </a:xfrm>
          <a:prstGeom prst="straightConnector1">
            <a:avLst/>
          </a:prstGeom>
          <a:noFill/>
          <a:ln w="12700" cap="flat" cmpd="sng" algn="ctr">
            <a:solidFill>
              <a:schemeClr val="bg2"/>
            </a:solidFill>
            <a:prstDash val="solid"/>
            <a:round/>
            <a:headEnd type="none" w="lg" len="med"/>
            <a:tailEnd type="arrow"/>
          </a:ln>
          <a:effectLst/>
        </p:spPr>
      </p:cxnSp>
      <p:cxnSp>
        <p:nvCxnSpPr>
          <p:cNvPr id="28" name="Straight Arrow Connector 27"/>
          <p:cNvCxnSpPr/>
          <p:nvPr/>
        </p:nvCxnSpPr>
        <p:spPr bwMode="auto">
          <a:xfrm>
            <a:off x="4721548" y="427139"/>
            <a:ext cx="475003" cy="0"/>
          </a:xfrm>
          <a:prstGeom prst="straightConnector1">
            <a:avLst/>
          </a:prstGeom>
          <a:noFill/>
          <a:ln w="12700" cap="flat" cmpd="sng" algn="ctr">
            <a:solidFill>
              <a:schemeClr val="bg2"/>
            </a:solidFill>
            <a:prstDash val="solid"/>
            <a:round/>
            <a:headEnd type="none" w="lg" len="med"/>
            <a:tailEnd type="arrow"/>
          </a:ln>
          <a:effectLst/>
        </p:spPr>
      </p:cxnSp>
      <p:cxnSp>
        <p:nvCxnSpPr>
          <p:cNvPr id="32" name="Straight Arrow Connector 31"/>
          <p:cNvCxnSpPr/>
          <p:nvPr/>
        </p:nvCxnSpPr>
        <p:spPr bwMode="auto">
          <a:xfrm>
            <a:off x="4721548" y="613769"/>
            <a:ext cx="379310" cy="0"/>
          </a:xfrm>
          <a:prstGeom prst="straightConnector1">
            <a:avLst/>
          </a:prstGeom>
          <a:noFill/>
          <a:ln w="12700" cap="flat" cmpd="sng" algn="ctr">
            <a:solidFill>
              <a:schemeClr val="bg2"/>
            </a:solidFill>
            <a:prstDash val="solid"/>
            <a:round/>
            <a:headEnd type="none" w="lg" len="med"/>
            <a:tailEnd type="arrow"/>
          </a:ln>
          <a:effectLst/>
        </p:spPr>
      </p:cxnSp>
      <p:cxnSp>
        <p:nvCxnSpPr>
          <p:cNvPr id="34" name="Straight Arrow Connector 33"/>
          <p:cNvCxnSpPr/>
          <p:nvPr/>
        </p:nvCxnSpPr>
        <p:spPr bwMode="auto">
          <a:xfrm>
            <a:off x="4721548" y="800400"/>
            <a:ext cx="266740" cy="0"/>
          </a:xfrm>
          <a:prstGeom prst="straightConnector1">
            <a:avLst/>
          </a:prstGeom>
          <a:noFill/>
          <a:ln w="12700" cap="flat" cmpd="sng" algn="ctr">
            <a:solidFill>
              <a:schemeClr val="bg2"/>
            </a:solidFill>
            <a:prstDash val="solid"/>
            <a:round/>
            <a:headEnd type="none" w="lg" len="med"/>
            <a:tailEnd type="arrow"/>
          </a:ln>
          <a:effectLst/>
        </p:spPr>
      </p:cxnSp>
      <p:cxnSp>
        <p:nvCxnSpPr>
          <p:cNvPr id="36" name="Straight Arrow Connector 35"/>
          <p:cNvCxnSpPr/>
          <p:nvPr/>
        </p:nvCxnSpPr>
        <p:spPr bwMode="auto">
          <a:xfrm flipV="1">
            <a:off x="6965618" y="443167"/>
            <a:ext cx="628597" cy="1"/>
          </a:xfrm>
          <a:prstGeom prst="straightConnector1">
            <a:avLst/>
          </a:prstGeom>
          <a:noFill/>
          <a:ln w="12700" cap="flat" cmpd="sng" algn="ctr">
            <a:solidFill>
              <a:schemeClr val="bg2"/>
            </a:solidFill>
            <a:prstDash val="solid"/>
            <a:round/>
            <a:headEnd type="none" w="lg" len="med"/>
            <a:tailEnd type="arrow"/>
          </a:ln>
          <a:effectLst/>
        </p:spPr>
      </p:cxnSp>
      <p:cxnSp>
        <p:nvCxnSpPr>
          <p:cNvPr id="39" name="Straight Arrow Connector 38"/>
          <p:cNvCxnSpPr/>
          <p:nvPr/>
        </p:nvCxnSpPr>
        <p:spPr bwMode="auto">
          <a:xfrm flipH="1" flipV="1">
            <a:off x="7572949" y="435955"/>
            <a:ext cx="7010" cy="738333"/>
          </a:xfrm>
          <a:prstGeom prst="straightConnector1">
            <a:avLst/>
          </a:prstGeom>
          <a:noFill/>
          <a:ln w="12700" cap="flat" cmpd="sng" algn="ctr">
            <a:solidFill>
              <a:schemeClr val="bg2"/>
            </a:solidFill>
            <a:prstDash val="solid"/>
            <a:round/>
            <a:headEnd type="none" w="lg" len="med"/>
            <a:tailEnd type="arrow"/>
          </a:ln>
          <a:effectLst/>
        </p:spPr>
      </p:cxnSp>
      <p:sp>
        <p:nvSpPr>
          <p:cNvPr id="40" name="TextBox 39"/>
          <p:cNvSpPr txBox="1"/>
          <p:nvPr/>
        </p:nvSpPr>
        <p:spPr>
          <a:xfrm>
            <a:off x="4887174" y="-19604"/>
            <a:ext cx="848309" cy="338554"/>
          </a:xfrm>
          <a:prstGeom prst="rect">
            <a:avLst/>
          </a:prstGeom>
          <a:noFill/>
        </p:spPr>
        <p:txBody>
          <a:bodyPr wrap="none" rtlCol="0">
            <a:spAutoFit/>
          </a:bodyPr>
          <a:lstStyle/>
          <a:p>
            <a:r>
              <a:rPr lang="en-US" sz="1600" dirty="0"/>
              <a:t>velocity</a:t>
            </a:r>
          </a:p>
        </p:txBody>
      </p:sp>
      <p:sp>
        <p:nvSpPr>
          <p:cNvPr id="41" name="TextBox 40"/>
          <p:cNvSpPr txBox="1"/>
          <p:nvPr/>
        </p:nvSpPr>
        <p:spPr>
          <a:xfrm>
            <a:off x="7059429" y="-26327"/>
            <a:ext cx="2075972" cy="338554"/>
          </a:xfrm>
          <a:prstGeom prst="rect">
            <a:avLst/>
          </a:prstGeom>
          <a:noFill/>
        </p:spPr>
        <p:txBody>
          <a:bodyPr wrap="square" rtlCol="0">
            <a:spAutoFit/>
          </a:bodyPr>
          <a:lstStyle/>
          <a:p>
            <a:r>
              <a:rPr lang="en-US" sz="1600" dirty="0"/>
              <a:t>Displacement in time t</a:t>
            </a:r>
          </a:p>
        </p:txBody>
      </p:sp>
      <mc:AlternateContent xmlns:mc="http://schemas.openxmlformats.org/markup-compatibility/2006" xmlns:a14="http://schemas.microsoft.com/office/drawing/2010/main">
        <mc:Choice Requires="a14">
          <p:sp>
            <p:nvSpPr>
              <p:cNvPr id="42" name="Rectangle 41"/>
              <p:cNvSpPr/>
              <p:nvPr/>
            </p:nvSpPr>
            <p:spPr>
              <a:xfrm>
                <a:off x="5255029" y="149673"/>
                <a:ext cx="58887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𝑣</m:t>
                          </m:r>
                        </m:e>
                        <m:sub>
                          <m:r>
                            <a:rPr lang="en-US" i="1">
                              <a:latin typeface="Cambria Math"/>
                            </a:rPr>
                            <m:t>𝑟</m:t>
                          </m:r>
                        </m:sub>
                      </m:sSub>
                    </m:oMath>
                  </m:oMathPara>
                </a14:m>
                <a:endParaRPr lang="en-US" dirty="0"/>
              </a:p>
            </p:txBody>
          </p:sp>
        </mc:Choice>
        <mc:Fallback xmlns="">
          <p:sp>
            <p:nvSpPr>
              <p:cNvPr id="42" name="Rectangle 41"/>
              <p:cNvSpPr>
                <a:spLocks noRot="1" noChangeAspect="1" noMove="1" noResize="1" noEditPoints="1" noAdjustHandles="1" noChangeArrowheads="1" noChangeShapeType="1" noTextEdit="1"/>
              </p:cNvSpPr>
              <p:nvPr/>
            </p:nvSpPr>
            <p:spPr>
              <a:xfrm>
                <a:off x="5255029" y="149673"/>
                <a:ext cx="588879" cy="523220"/>
              </a:xfrm>
              <a:prstGeom prst="rect">
                <a:avLst/>
              </a:prstGeom>
              <a:blipFill rotWithShape="1">
                <a:blip r:embed="rId10"/>
                <a:stretch>
                  <a:fillRect/>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DBD9D13-B803-4C4F-A6ED-7DE5AD01CAE8}"/>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82772" y="1752455"/>
            <a:ext cx="2870789" cy="4366123"/>
          </a:xfrm>
          <a:prstGeom prst="rect">
            <a:avLst/>
          </a:prstGeom>
        </p:spPr>
      </p:pic>
      <p:pic>
        <p:nvPicPr>
          <p:cNvPr id="25" name="Picture 24">
            <a:extLst>
              <a:ext uri="{FF2B5EF4-FFF2-40B4-BE49-F238E27FC236}">
                <a16:creationId xmlns:a16="http://schemas.microsoft.com/office/drawing/2014/main" id="{BA7E0B8A-520F-4D7F-9068-870CF913C1CC}"/>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2012178" y="3374172"/>
            <a:ext cx="1432381" cy="556190"/>
          </a:xfrm>
          <a:prstGeom prst="rect">
            <a:avLst/>
          </a:prstGeom>
        </p:spPr>
      </p:pic>
    </p:spTree>
    <p:extLst>
      <p:ext uri="{BB962C8B-B14F-4D97-AF65-F5344CB8AC3E}">
        <p14:creationId xmlns:p14="http://schemas.microsoft.com/office/powerpoint/2010/main" val="383956310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effectLst/>
        </p:spPr>
        <p:txBody>
          <a:bodyPr/>
          <a:lstStyle/>
          <a:p>
            <a:r>
              <a:rPr lang="en-US" dirty="0"/>
              <a:t>Fractal Flocculation Conclusions</a:t>
            </a:r>
          </a:p>
        </p:txBody>
      </p:sp>
      <p:sp>
        <p:nvSpPr>
          <p:cNvPr id="96259" name="Rectangle 3"/>
          <p:cNvSpPr>
            <a:spLocks noGrp="1" noChangeArrowheads="1"/>
          </p:cNvSpPr>
          <p:nvPr>
            <p:ph idx="1"/>
          </p:nvPr>
        </p:nvSpPr>
        <p:spPr/>
        <p:txBody>
          <a:bodyPr/>
          <a:lstStyle/>
          <a:p>
            <a:pPr>
              <a:lnSpc>
                <a:spcPct val="90000"/>
              </a:lnSpc>
            </a:pPr>
            <a:r>
              <a:rPr lang="en-US" sz="2800" dirty="0"/>
              <a:t>It is difficult to flocculate to a low residual turbidity because the time between effective collisions increases as the number of particles and non-</a:t>
            </a:r>
            <a:r>
              <a:rPr lang="en-US" sz="2800" dirty="0" err="1"/>
              <a:t>settleable</a:t>
            </a:r>
            <a:r>
              <a:rPr lang="en-US" sz="2800" dirty="0"/>
              <a:t> flocs decreases</a:t>
            </a:r>
          </a:p>
          <a:p>
            <a:pPr>
              <a:lnSpc>
                <a:spcPct val="90000"/>
              </a:lnSpc>
            </a:pPr>
            <a:r>
              <a:rPr lang="en-US" sz="2800" dirty="0"/>
              <a:t>Particles can’t attach to full size flocs</a:t>
            </a:r>
          </a:p>
          <a:p>
            <a:pPr lvl="1">
              <a:lnSpc>
                <a:spcPct val="90000"/>
              </a:lnSpc>
            </a:pPr>
            <a:r>
              <a:rPr lang="en-US" sz="2400" dirty="0"/>
              <a:t>Perhaps because of high differential velocities at the moment of impact</a:t>
            </a:r>
          </a:p>
          <a:p>
            <a:pPr>
              <a:lnSpc>
                <a:spcPct val="90000"/>
              </a:lnSpc>
            </a:pPr>
            <a:r>
              <a:rPr lang="en-US" dirty="0"/>
              <a:t>We have an unpublished model that predicts settled water turbidity after a flocculator (assuming no flocculation in the sedimentation tank)</a:t>
            </a:r>
          </a:p>
          <a:p>
            <a:pPr>
              <a:lnSpc>
                <a:spcPct val="90000"/>
              </a:lnSpc>
            </a:pPr>
            <a:r>
              <a:rPr lang="en-US" dirty="0"/>
              <a:t>The model is an approximation!</a:t>
            </a:r>
          </a:p>
        </p:txBody>
      </p:sp>
      <p:pic>
        <p:nvPicPr>
          <p:cNvPr id="5" name="Picture 4">
            <a:extLst>
              <a:ext uri="{FF2B5EF4-FFF2-40B4-BE49-F238E27FC236}">
                <a16:creationId xmlns:a16="http://schemas.microsoft.com/office/drawing/2014/main" id="{FAB667DF-110D-4C28-BCCA-65789806D63A}"/>
              </a:ext>
            </a:extLst>
          </p:cNvPr>
          <p:cNvPicPr>
            <a:picLocks noChangeAspect="1"/>
          </p:cNvPicPr>
          <p:nvPr>
            <p:custDataLst>
              <p:tags r:id="rId1"/>
            </p:custDataLst>
          </p:nvPr>
        </p:nvPicPr>
        <p:blipFill>
          <a:blip r:embed="rId4"/>
          <a:stretch>
            <a:fillRect/>
          </a:stretch>
        </p:blipFill>
        <p:spPr>
          <a:xfrm>
            <a:off x="6576166" y="4052713"/>
            <a:ext cx="2339234" cy="474131"/>
          </a:xfrm>
          <a:prstGeom prst="rect">
            <a:avLst/>
          </a:prstGeom>
        </p:spPr>
      </p:pic>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the model missing?</a:t>
            </a:r>
            <a:endParaRPr lang="en-US" dirty="0"/>
          </a:p>
        </p:txBody>
      </p:sp>
      <p:sp>
        <p:nvSpPr>
          <p:cNvPr id="3" name="Content Placeholder 2"/>
          <p:cNvSpPr>
            <a:spLocks noGrp="1"/>
          </p:cNvSpPr>
          <p:nvPr>
            <p:ph idx="1"/>
          </p:nvPr>
        </p:nvSpPr>
        <p:spPr/>
        <p:txBody>
          <a:bodyPr/>
          <a:lstStyle/>
          <a:p>
            <a:r>
              <a:rPr lang="en-US" dirty="0"/>
              <a:t>The model doesn’t include any particle aggregation that occurs in the  sedimentation tank</a:t>
            </a:r>
          </a:p>
          <a:p>
            <a:pPr lvl="1"/>
            <a:r>
              <a:rPr lang="en-US" dirty="0"/>
              <a:t>Residence time in the </a:t>
            </a:r>
            <a:r>
              <a:rPr lang="en-US" dirty="0" err="1"/>
              <a:t>sed</a:t>
            </a:r>
            <a:r>
              <a:rPr lang="en-US" dirty="0"/>
              <a:t> tank is long and energy dissipation rate is low</a:t>
            </a:r>
          </a:p>
          <a:p>
            <a:pPr lvl="1"/>
            <a:r>
              <a:rPr lang="en-US" dirty="0"/>
              <a:t>Filtration in the </a:t>
            </a:r>
            <a:r>
              <a:rPr lang="en-US" dirty="0" err="1"/>
              <a:t>sed</a:t>
            </a:r>
            <a:r>
              <a:rPr lang="en-US" dirty="0"/>
              <a:t> tank (especially if there is a floc blanket) may be important</a:t>
            </a:r>
          </a:p>
          <a:p>
            <a:r>
              <a:rPr lang="en-US" dirty="0"/>
              <a:t>It assumes all nanoparticles interact with clay and not with dissolved organic matter or fluoride or …</a:t>
            </a:r>
          </a:p>
          <a:p>
            <a:endParaRPr lang="en-US" dirty="0"/>
          </a:p>
        </p:txBody>
      </p:sp>
    </p:spTree>
    <p:extLst>
      <p:ext uri="{BB962C8B-B14F-4D97-AF65-F5344CB8AC3E}">
        <p14:creationId xmlns:p14="http://schemas.microsoft.com/office/powerpoint/2010/main" val="216573284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272846" y="296174"/>
            <a:ext cx="2573871" cy="1143000"/>
          </a:xfrm>
          <a:effectLst/>
        </p:spPr>
        <p:txBody>
          <a:bodyPr/>
          <a:lstStyle/>
          <a:p>
            <a:r>
              <a:rPr lang="en-US" dirty="0"/>
              <a:t>Review</a:t>
            </a:r>
          </a:p>
        </p:txBody>
      </p:sp>
      <p:sp>
        <p:nvSpPr>
          <p:cNvPr id="143363" name="Rectangle 3"/>
          <p:cNvSpPr>
            <a:spLocks noGrp="1" noChangeArrowheads="1"/>
          </p:cNvSpPr>
          <p:nvPr>
            <p:ph idx="1"/>
          </p:nvPr>
        </p:nvSpPr>
        <p:spPr>
          <a:xfrm>
            <a:off x="685800" y="1657519"/>
            <a:ext cx="6781800" cy="4114800"/>
          </a:xfrm>
        </p:spPr>
        <p:txBody>
          <a:bodyPr/>
          <a:lstStyle/>
          <a:p>
            <a:pPr>
              <a:lnSpc>
                <a:spcPct val="90000"/>
              </a:lnSpc>
            </a:pPr>
            <a:r>
              <a:rPr lang="en-US" dirty="0"/>
              <a:t>Why is it that doubling the residence time in a flocculator doesn’t double </a:t>
            </a:r>
            <a:r>
              <a:rPr lang="en-US" dirty="0" err="1"/>
              <a:t>pC</a:t>
            </a:r>
            <a:r>
              <a:rPr lang="en-US" dirty="0"/>
              <a:t>* for the flocculator?</a:t>
            </a:r>
          </a:p>
          <a:p>
            <a:pPr>
              <a:lnSpc>
                <a:spcPct val="90000"/>
              </a:lnSpc>
            </a:pPr>
            <a:r>
              <a:rPr lang="en-US" dirty="0"/>
              <a:t>Why does increasing initial turbidity decrease the initial time between collisions?</a:t>
            </a:r>
          </a:p>
          <a:p>
            <a:pPr>
              <a:lnSpc>
                <a:spcPct val="90000"/>
              </a:lnSpc>
            </a:pPr>
            <a:r>
              <a:rPr lang="en-US" dirty="0"/>
              <a:t>Which terms in the model are determined by the flocculator design?</a:t>
            </a:r>
          </a:p>
          <a:p>
            <a:pPr>
              <a:lnSpc>
                <a:spcPct val="90000"/>
              </a:lnSpc>
            </a:pPr>
            <a:r>
              <a:rPr lang="en-US" dirty="0"/>
              <a:t>The model assumes plug flow!</a:t>
            </a:r>
          </a:p>
          <a:p>
            <a:pPr>
              <a:lnSpc>
                <a:spcPct val="90000"/>
              </a:lnSpc>
            </a:pPr>
            <a:endParaRPr lang="en-US" dirty="0"/>
          </a:p>
          <a:p>
            <a:pPr>
              <a:lnSpc>
                <a:spcPct val="90000"/>
              </a:lnSpc>
            </a:pPr>
            <a:endParaRPr lang="en-US" dirty="0"/>
          </a:p>
          <a:p>
            <a:pPr>
              <a:lnSpc>
                <a:spcPct val="90000"/>
              </a:lnSpc>
            </a:pPr>
            <a:endParaRPr lang="en-US" dirty="0"/>
          </a:p>
        </p:txBody>
      </p:sp>
      <p:pic>
        <p:nvPicPr>
          <p:cNvPr id="5" name="Picture 4">
            <a:extLst>
              <a:ext uri="{FF2B5EF4-FFF2-40B4-BE49-F238E27FC236}">
                <a16:creationId xmlns:a16="http://schemas.microsoft.com/office/drawing/2014/main" id="{D1A48E46-74FD-4949-AEED-8FD3240FE876}"/>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281271" y="387116"/>
            <a:ext cx="1590857" cy="629333"/>
          </a:xfrm>
          <a:prstGeom prst="rect">
            <a:avLst/>
          </a:prstGeom>
        </p:spPr>
      </p:pic>
      <p:pic>
        <p:nvPicPr>
          <p:cNvPr id="7" name="Picture 6">
            <a:extLst>
              <a:ext uri="{FF2B5EF4-FFF2-40B4-BE49-F238E27FC236}">
                <a16:creationId xmlns:a16="http://schemas.microsoft.com/office/drawing/2014/main" id="{F68BD867-5D8F-455A-8D18-147B5437EFF4}"/>
              </a:ext>
            </a:extLst>
          </p:cNvPr>
          <p:cNvPicPr>
            <a:picLocks noChangeAspect="1"/>
          </p:cNvPicPr>
          <p:nvPr>
            <p:custDataLst>
              <p:tags r:id="rId2"/>
            </p:custDataLst>
          </p:nvPr>
        </p:nvPicPr>
        <p:blipFill>
          <a:blip r:embed="rId6"/>
          <a:stretch>
            <a:fillRect/>
          </a:stretch>
        </p:blipFill>
        <p:spPr>
          <a:xfrm>
            <a:off x="5317512" y="296174"/>
            <a:ext cx="3553642" cy="720275"/>
          </a:xfrm>
          <a:prstGeom prst="rect">
            <a:avLst/>
          </a:prstGeom>
        </p:spPr>
      </p:pic>
    </p:spTree>
    <p:extLst>
      <p:ext uri="{BB962C8B-B14F-4D97-AF65-F5344CB8AC3E}">
        <p14:creationId xmlns:p14="http://schemas.microsoft.com/office/powerpoint/2010/main" val="133813003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Surface coverage (</a:t>
            </a:r>
            <a:r>
              <a:rPr lang="en-US" dirty="0">
                <a:latin typeface="Symbol" pitchFamily="18" charset="2"/>
              </a:rPr>
              <a:t>G</a:t>
            </a:r>
            <a:r>
              <a:rPr lang="en-US" dirty="0"/>
              <a:t>) of clay by coagulant precipitate</a:t>
            </a:r>
          </a:p>
        </p:txBody>
      </p:sp>
      <p:sp>
        <p:nvSpPr>
          <p:cNvPr id="3" name="Content Placeholder 2"/>
          <p:cNvSpPr>
            <a:spLocks noGrp="1"/>
          </p:cNvSpPr>
          <p:nvPr>
            <p:ph idx="1"/>
          </p:nvPr>
        </p:nvSpPr>
        <p:spPr/>
        <p:txBody>
          <a:bodyPr/>
          <a:lstStyle/>
          <a:p>
            <a:pPr marL="0" indent="0">
              <a:buNone/>
            </a:pPr>
            <a:r>
              <a:rPr lang="en-US" sz="2000" dirty="0"/>
              <a:t>In our modeling work we didn’t cover how to calculate what fraction of the clay surfaces are coated with coagulant. The following slides are the equation heavy derivation of that coverage. We assume coagulant precipitate has some characteristic diameter when it sticks to the clay and that the clay can be represented as a cylinder. We also assume that the coagulant sticks to everything including reactor walls. The coagulant approaches the clay surface randomly and thus accumulates in a Poisson distribution. The random bombardment means that some coagulant is wasted in double coverage of previously covered clay.</a:t>
            </a:r>
          </a:p>
          <a:p>
            <a:pPr marL="0" indent="0">
              <a:buNone/>
            </a:pPr>
            <a:endParaRPr lang="en-US" sz="2000" dirty="0"/>
          </a:p>
          <a:p>
            <a:pPr marL="0" indent="0">
              <a:buNone/>
            </a:pPr>
            <a:r>
              <a:rPr lang="en-US" sz="2000" dirty="0"/>
              <a:t>It is possible that the number of successful collisions is not simply directly proportional to surface coverage. It isn’t clear why surface coverage greater than about 50% would be of any benefit given that nanoparticles likely attach more strongly to clay than to nanoparticles. </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ED6E3E56-6DC4-4404-A500-CA5964963006}"/>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045022" y="5944121"/>
            <a:ext cx="1432934" cy="645879"/>
          </a:xfrm>
          <a:prstGeom prst="rect">
            <a:avLst/>
          </a:prstGeom>
        </p:spPr>
      </p:pic>
    </p:spTree>
    <p:extLst>
      <p:ext uri="{BB962C8B-B14F-4D97-AF65-F5344CB8AC3E}">
        <p14:creationId xmlns:p14="http://schemas.microsoft.com/office/powerpoint/2010/main" val="54348257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Surface coverage (</a:t>
            </a:r>
            <a:r>
              <a:rPr lang="en-US" dirty="0">
                <a:latin typeface="Symbol" pitchFamily="18" charset="2"/>
              </a:rPr>
              <a:t>G</a:t>
            </a:r>
            <a:r>
              <a:rPr lang="en-US" dirty="0"/>
              <a:t>) &lt;&lt; 1 and small loss to reactor walls</a:t>
            </a:r>
          </a:p>
        </p:txBody>
      </p:sp>
      <p:sp>
        <p:nvSpPr>
          <p:cNvPr id="14" name="Oval 1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8" name="Picture 17">
            <a:extLst>
              <a:ext uri="{FF2B5EF4-FFF2-40B4-BE49-F238E27FC236}">
                <a16:creationId xmlns:a16="http://schemas.microsoft.com/office/drawing/2014/main" id="{AFE1CBE5-D0B9-4D4E-8385-A6A3C9B500FA}"/>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07629" y="1907717"/>
            <a:ext cx="1672936" cy="724058"/>
          </a:xfrm>
          <a:prstGeom prst="rect">
            <a:avLst/>
          </a:prstGeom>
        </p:spPr>
      </p:pic>
      <p:pic>
        <p:nvPicPr>
          <p:cNvPr id="20" name="Picture 19">
            <a:extLst>
              <a:ext uri="{FF2B5EF4-FFF2-40B4-BE49-F238E27FC236}">
                <a16:creationId xmlns:a16="http://schemas.microsoft.com/office/drawing/2014/main" id="{C2CF28E4-85C7-44D1-9D68-B5CB859F1F93}"/>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183648" y="2300857"/>
            <a:ext cx="1519702" cy="731708"/>
          </a:xfrm>
          <a:prstGeom prst="rect">
            <a:avLst/>
          </a:prstGeom>
        </p:spPr>
      </p:pic>
      <p:pic>
        <p:nvPicPr>
          <p:cNvPr id="22" name="Picture 21">
            <a:extLst>
              <a:ext uri="{FF2B5EF4-FFF2-40B4-BE49-F238E27FC236}">
                <a16:creationId xmlns:a16="http://schemas.microsoft.com/office/drawing/2014/main" id="{0DE6C2B0-7726-494B-876D-8AE817179E3B}"/>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023301" y="2504576"/>
            <a:ext cx="2349499" cy="1027248"/>
          </a:xfrm>
          <a:prstGeom prst="rect">
            <a:avLst/>
          </a:prstGeom>
        </p:spPr>
      </p:pic>
      <p:pic>
        <p:nvPicPr>
          <p:cNvPr id="24" name="Picture 23">
            <a:extLst>
              <a:ext uri="{FF2B5EF4-FFF2-40B4-BE49-F238E27FC236}">
                <a16:creationId xmlns:a16="http://schemas.microsoft.com/office/drawing/2014/main" id="{A781D128-B61C-4EEE-9138-A9B6DFB8F7E1}"/>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468358" y="3406477"/>
            <a:ext cx="2593524" cy="597333"/>
          </a:xfrm>
          <a:prstGeom prst="rect">
            <a:avLst/>
          </a:prstGeom>
        </p:spPr>
      </p:pic>
      <p:pic>
        <p:nvPicPr>
          <p:cNvPr id="6" name="Picture 5">
            <a:extLst>
              <a:ext uri="{FF2B5EF4-FFF2-40B4-BE49-F238E27FC236}">
                <a16:creationId xmlns:a16="http://schemas.microsoft.com/office/drawing/2014/main" id="{7F7325FF-5348-408F-827B-28B6CE7F2F11}"/>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07629" y="4081003"/>
            <a:ext cx="2025143" cy="588190"/>
          </a:xfrm>
          <a:prstGeom prst="rect">
            <a:avLst/>
          </a:prstGeom>
        </p:spPr>
      </p:pic>
      <p:pic>
        <p:nvPicPr>
          <p:cNvPr id="13" name="Picture 12">
            <a:extLst>
              <a:ext uri="{FF2B5EF4-FFF2-40B4-BE49-F238E27FC236}">
                <a16:creationId xmlns:a16="http://schemas.microsoft.com/office/drawing/2014/main" id="{CE3DD39B-3251-4F33-8148-BBCD5E83AD32}"/>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3200401" y="4669193"/>
            <a:ext cx="2054095" cy="588190"/>
          </a:xfrm>
          <a:prstGeom prst="rect">
            <a:avLst/>
          </a:prstGeom>
        </p:spPr>
      </p:pic>
      <p:pic>
        <p:nvPicPr>
          <p:cNvPr id="21" name="Picture 20">
            <a:extLst>
              <a:ext uri="{FF2B5EF4-FFF2-40B4-BE49-F238E27FC236}">
                <a16:creationId xmlns:a16="http://schemas.microsoft.com/office/drawing/2014/main" id="{A822E160-1F06-4CCF-B6F4-C0A535AA6094}"/>
              </a:ext>
            </a:extLst>
          </p:cNvPr>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5664329" y="5673754"/>
            <a:ext cx="3414857" cy="609524"/>
          </a:xfrm>
          <a:prstGeom prst="rect">
            <a:avLst/>
          </a:prstGeom>
        </p:spPr>
      </p:pic>
    </p:spTree>
    <p:extLst>
      <p:ext uri="{BB962C8B-B14F-4D97-AF65-F5344CB8AC3E}">
        <p14:creationId xmlns:p14="http://schemas.microsoft.com/office/powerpoint/2010/main" val="298811025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Surface coverage (</a:t>
            </a:r>
            <a:r>
              <a:rPr lang="en-US" dirty="0">
                <a:latin typeface="Symbol" pitchFamily="18" charset="2"/>
              </a:rPr>
              <a:t>G</a:t>
            </a:r>
            <a:r>
              <a:rPr lang="en-US" dirty="0"/>
              <a:t>) &lt;&lt; 1 and small loss to reactor walls</a:t>
            </a:r>
          </a:p>
        </p:txBody>
      </p:sp>
      <p:sp>
        <p:nvSpPr>
          <p:cNvPr id="14" name="Oval 1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25" name="Picture 24">
            <a:extLst>
              <a:ext uri="{FF2B5EF4-FFF2-40B4-BE49-F238E27FC236}">
                <a16:creationId xmlns:a16="http://schemas.microsoft.com/office/drawing/2014/main" id="{68649867-3334-4CCB-A9A0-70760743B860}"/>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57200" y="2118251"/>
            <a:ext cx="3119238" cy="513524"/>
          </a:xfrm>
          <a:prstGeom prst="rect">
            <a:avLst/>
          </a:prstGeom>
        </p:spPr>
      </p:pic>
      <p:pic>
        <p:nvPicPr>
          <p:cNvPr id="27" name="Picture 26">
            <a:extLst>
              <a:ext uri="{FF2B5EF4-FFF2-40B4-BE49-F238E27FC236}">
                <a16:creationId xmlns:a16="http://schemas.microsoft.com/office/drawing/2014/main" id="{BEE0D397-6F26-4EA9-A4F0-D1C31987CF3C}"/>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3048" y="4226226"/>
            <a:ext cx="4348952" cy="911238"/>
          </a:xfrm>
          <a:prstGeom prst="rect">
            <a:avLst/>
          </a:prstGeom>
        </p:spPr>
      </p:pic>
      <p:pic>
        <p:nvPicPr>
          <p:cNvPr id="29" name="Picture 28">
            <a:extLst>
              <a:ext uri="{FF2B5EF4-FFF2-40B4-BE49-F238E27FC236}">
                <a16:creationId xmlns:a16="http://schemas.microsoft.com/office/drawing/2014/main" id="{A3B66AEA-E987-4BB1-BB45-74C0E29523A0}"/>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504839" y="2102597"/>
            <a:ext cx="1584762" cy="629333"/>
          </a:xfrm>
          <a:prstGeom prst="rect">
            <a:avLst/>
          </a:prstGeom>
        </p:spPr>
      </p:pic>
      <p:pic>
        <p:nvPicPr>
          <p:cNvPr id="31" name="Picture 30">
            <a:extLst>
              <a:ext uri="{FF2B5EF4-FFF2-40B4-BE49-F238E27FC236}">
                <a16:creationId xmlns:a16="http://schemas.microsoft.com/office/drawing/2014/main" id="{817F579A-B230-4D4B-9250-4E4DB133C46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6738845" y="3966416"/>
            <a:ext cx="1839238" cy="519619"/>
          </a:xfrm>
          <a:prstGeom prst="rect">
            <a:avLst/>
          </a:prstGeom>
        </p:spPr>
      </p:pic>
      <p:pic>
        <p:nvPicPr>
          <p:cNvPr id="33" name="Picture 32">
            <a:extLst>
              <a:ext uri="{FF2B5EF4-FFF2-40B4-BE49-F238E27FC236}">
                <a16:creationId xmlns:a16="http://schemas.microsoft.com/office/drawing/2014/main" id="{A44D6283-CB16-4990-8076-FACB35FC3BF0}"/>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5669029" y="5720521"/>
            <a:ext cx="3256381" cy="588190"/>
          </a:xfrm>
          <a:prstGeom prst="rect">
            <a:avLst/>
          </a:prstGeom>
        </p:spPr>
      </p:pic>
    </p:spTree>
    <p:extLst>
      <p:ext uri="{BB962C8B-B14F-4D97-AF65-F5344CB8AC3E}">
        <p14:creationId xmlns:p14="http://schemas.microsoft.com/office/powerpoint/2010/main" val="26777393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effectLst/>
        </p:spPr>
        <p:txBody>
          <a:bodyPr/>
          <a:lstStyle/>
          <a:p>
            <a:pPr>
              <a:defRPr/>
            </a:pPr>
            <a:r>
              <a:rPr lang="en-US" dirty="0"/>
              <a:t>Mechanical Flocculation</a:t>
            </a:r>
          </a:p>
        </p:txBody>
      </p:sp>
      <p:sp>
        <p:nvSpPr>
          <p:cNvPr id="99331" name="Rectangle 3"/>
          <p:cNvSpPr>
            <a:spLocks noGrp="1" noChangeArrowheads="1"/>
          </p:cNvSpPr>
          <p:nvPr>
            <p:ph idx="1"/>
          </p:nvPr>
        </p:nvSpPr>
        <p:spPr>
          <a:xfrm>
            <a:off x="299803" y="1881444"/>
            <a:ext cx="5726347" cy="4876800"/>
          </a:xfrm>
        </p:spPr>
        <p:txBody>
          <a:bodyPr/>
          <a:lstStyle/>
          <a:p>
            <a:pPr>
              <a:lnSpc>
                <a:spcPct val="90000"/>
              </a:lnSpc>
            </a:pPr>
            <a:r>
              <a:rPr lang="en-US" sz="2800" dirty="0"/>
              <a:t>Particle collisions caused by </a:t>
            </a:r>
            <a:r>
              <a:rPr lang="en-US" sz="2800" u="sng" dirty="0"/>
              <a:t>gentle</a:t>
            </a:r>
            <a:r>
              <a:rPr lang="en-US" sz="2800" dirty="0"/>
              <a:t> stirring</a:t>
            </a:r>
          </a:p>
          <a:p>
            <a:pPr>
              <a:lnSpc>
                <a:spcPct val="90000"/>
              </a:lnSpc>
            </a:pPr>
            <a:r>
              <a:rPr lang="en-US" sz="2800" dirty="0"/>
              <a:t>Advantage </a:t>
            </a:r>
          </a:p>
          <a:p>
            <a:pPr lvl="1">
              <a:lnSpc>
                <a:spcPct val="90000"/>
              </a:lnSpc>
            </a:pPr>
            <a:r>
              <a:rPr lang="en-US" sz="2400" dirty="0"/>
              <a:t>energy dissipation rate can be varied independent of flow rate</a:t>
            </a:r>
          </a:p>
          <a:p>
            <a:pPr>
              <a:lnSpc>
                <a:spcPct val="90000"/>
              </a:lnSpc>
            </a:pPr>
            <a:r>
              <a:rPr lang="en-US" sz="2800" dirty="0"/>
              <a:t>Disadvantage </a:t>
            </a:r>
          </a:p>
          <a:p>
            <a:pPr lvl="1">
              <a:lnSpc>
                <a:spcPct val="90000"/>
              </a:lnSpc>
            </a:pPr>
            <a:r>
              <a:rPr lang="en-US" sz="2400" dirty="0"/>
              <a:t>potential short circuiting (some fluid moves quickly from inlet to outlet)</a:t>
            </a:r>
          </a:p>
          <a:p>
            <a:pPr lvl="1">
              <a:lnSpc>
                <a:spcPct val="90000"/>
              </a:lnSpc>
            </a:pPr>
            <a:r>
              <a:rPr lang="en-US" sz="2400" dirty="0"/>
              <a:t>moving parts in a wet environment</a:t>
            </a:r>
          </a:p>
          <a:p>
            <a:pPr lvl="1">
              <a:lnSpc>
                <a:spcPct val="90000"/>
              </a:lnSpc>
            </a:pPr>
            <a:r>
              <a:rPr lang="en-US" sz="2400" dirty="0"/>
              <a:t>Highly </a:t>
            </a:r>
            <a:r>
              <a:rPr lang="en-US" sz="2400" dirty="0" err="1"/>
              <a:t>nonuniform</a:t>
            </a:r>
            <a:r>
              <a:rPr lang="en-US" sz="2400" dirty="0"/>
              <a:t> energy dissipation rate</a:t>
            </a:r>
          </a:p>
        </p:txBody>
      </p:sp>
      <p:pic>
        <p:nvPicPr>
          <p:cNvPr id="99332" name="Picture 4"/>
          <p:cNvPicPr>
            <a:picLocks noChangeAspect="1" noChangeArrowheads="1"/>
          </p:cNvPicPr>
          <p:nvPr/>
        </p:nvPicPr>
        <p:blipFill>
          <a:blip r:embed="rId3" cstate="screen"/>
          <a:srcRect/>
          <a:stretch>
            <a:fillRect/>
          </a:stretch>
        </p:blipFill>
        <p:spPr bwMode="auto">
          <a:xfrm>
            <a:off x="6026150" y="1790700"/>
            <a:ext cx="2889250" cy="2411413"/>
          </a:xfrm>
          <a:prstGeom prst="rect">
            <a:avLst/>
          </a:prstGeom>
          <a:noFill/>
          <a:ln w="50800">
            <a:noFill/>
            <a:miter lim="800000"/>
            <a:headEnd type="none" w="sm" len="sm"/>
            <a:tailEnd type="none" w="med" len="sm"/>
          </a:ln>
        </p:spPr>
      </p:pic>
      <p:pic>
        <p:nvPicPr>
          <p:cNvPr id="99333" name="Picture 5"/>
          <p:cNvPicPr>
            <a:picLocks noChangeAspect="1" noChangeArrowheads="1"/>
          </p:cNvPicPr>
          <p:nvPr/>
        </p:nvPicPr>
        <p:blipFill>
          <a:blip r:embed="rId4" cstate="screen"/>
          <a:srcRect/>
          <a:stretch>
            <a:fillRect/>
          </a:stretch>
        </p:blipFill>
        <p:spPr bwMode="auto">
          <a:xfrm>
            <a:off x="6026150" y="4202113"/>
            <a:ext cx="2962275" cy="2228850"/>
          </a:xfrm>
          <a:prstGeom prst="rect">
            <a:avLst/>
          </a:prstGeom>
          <a:noFill/>
          <a:ln w="50800">
            <a:noFill/>
            <a:miter lim="800000"/>
            <a:headEnd type="none" w="sm" len="sm"/>
            <a:tailEnd type="none" w="med" len="sm"/>
          </a:ln>
        </p:spPr>
      </p:pic>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Even with simplified assumptions, including </a:t>
            </a:r>
            <a:r>
              <a:rPr lang="en-US" sz="4000" dirty="0">
                <a:latin typeface="Symbol" pitchFamily="18" charset="2"/>
              </a:rPr>
              <a:t>G</a:t>
            </a:r>
            <a:r>
              <a:rPr lang="en-US" sz="4000" dirty="0"/>
              <a:t> complicates the analysis</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7C84AAD4-212B-4844-ACBE-7EEA80D2834E}"/>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512710" y="1617677"/>
            <a:ext cx="5486401" cy="1811323"/>
          </a:xfrm>
          <a:prstGeom prst="rect">
            <a:avLst/>
          </a:prstGeom>
        </p:spPr>
      </p:pic>
      <p:pic>
        <p:nvPicPr>
          <p:cNvPr id="9" name="Picture 8">
            <a:extLst>
              <a:ext uri="{FF2B5EF4-FFF2-40B4-BE49-F238E27FC236}">
                <a16:creationId xmlns:a16="http://schemas.microsoft.com/office/drawing/2014/main" id="{A00410B3-FC2A-4FA5-9636-7A0691584CC1}"/>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429929" y="4055774"/>
            <a:ext cx="8283249" cy="2178614"/>
          </a:xfrm>
          <a:prstGeom prst="rect">
            <a:avLst/>
          </a:prstGeom>
        </p:spPr>
      </p:pic>
    </p:spTree>
    <p:extLst>
      <p:ext uri="{BB962C8B-B14F-4D97-AF65-F5344CB8AC3E}">
        <p14:creationId xmlns:p14="http://schemas.microsoft.com/office/powerpoint/2010/main" val="237852709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for residual turbidity results in a complicated equation</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a:extLst>
              <a:ext uri="{FF2B5EF4-FFF2-40B4-BE49-F238E27FC236}">
                <a16:creationId xmlns:a16="http://schemas.microsoft.com/office/drawing/2014/main" id="{5BD4BBC3-A58A-4DE6-893E-94FB7BAE47F1}"/>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88879" y="2616199"/>
            <a:ext cx="8366242" cy="1625601"/>
          </a:xfrm>
          <a:prstGeom prst="rect">
            <a:avLst/>
          </a:prstGeom>
        </p:spPr>
      </p:pic>
    </p:spTree>
    <p:extLst>
      <p:ext uri="{BB962C8B-B14F-4D97-AF65-F5344CB8AC3E}">
        <p14:creationId xmlns:p14="http://schemas.microsoft.com/office/powerpoint/2010/main" val="392054465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Model Equations for </a:t>
            </a:r>
            <a:r>
              <a:rPr lang="en-US" dirty="0">
                <a:latin typeface="Symbol" pitchFamily="18" charset="2"/>
              </a:rPr>
              <a:t>G</a:t>
            </a:r>
          </a:p>
        </p:txBody>
      </p:sp>
      <p:sp>
        <p:nvSpPr>
          <p:cNvPr id="3" name="TextBox 2"/>
          <p:cNvSpPr txBox="1"/>
          <p:nvPr/>
        </p:nvSpPr>
        <p:spPr>
          <a:xfrm>
            <a:off x="5912528" y="5214885"/>
            <a:ext cx="2952892" cy="646331"/>
          </a:xfrm>
          <a:prstGeom prst="rect">
            <a:avLst/>
          </a:prstGeom>
          <a:noFill/>
        </p:spPr>
        <p:txBody>
          <a:bodyPr wrap="square" rtlCol="0">
            <a:spAutoFit/>
          </a:bodyPr>
          <a:lstStyle/>
          <a:p>
            <a:r>
              <a:rPr lang="en-US" sz="1200" dirty="0"/>
              <a:t>Surface area to volume ratio for clay normalized by surface area to volume ratio for a sphere</a:t>
            </a:r>
          </a:p>
        </p:txBody>
      </p:sp>
      <p:sp>
        <p:nvSpPr>
          <p:cNvPr id="17" name="TextBox 16"/>
          <p:cNvSpPr txBox="1"/>
          <p:nvPr/>
        </p:nvSpPr>
        <p:spPr>
          <a:xfrm>
            <a:off x="6747029" y="2453578"/>
            <a:ext cx="2237174" cy="646331"/>
          </a:xfrm>
          <a:prstGeom prst="rect">
            <a:avLst/>
          </a:prstGeom>
          <a:noFill/>
        </p:spPr>
        <p:txBody>
          <a:bodyPr wrap="square" rtlCol="0">
            <a:spAutoFit/>
          </a:bodyPr>
          <a:lstStyle/>
          <a:p>
            <a:r>
              <a:rPr lang="en-US" sz="1200" dirty="0"/>
              <a:t>Surface area of clay divided by total surface area of clay + reactor walls</a:t>
            </a:r>
          </a:p>
        </p:txBody>
      </p:sp>
      <p:sp>
        <p:nvSpPr>
          <p:cNvPr id="18" name="Oval 1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a:extLst>
              <a:ext uri="{FF2B5EF4-FFF2-40B4-BE49-F238E27FC236}">
                <a16:creationId xmlns:a16="http://schemas.microsoft.com/office/drawing/2014/main" id="{B1E10AB6-67A2-4CD1-97B3-09096B08604E}"/>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05583" y="2036580"/>
            <a:ext cx="3304973" cy="474721"/>
          </a:xfrm>
          <a:prstGeom prst="rect">
            <a:avLst/>
          </a:prstGeom>
        </p:spPr>
      </p:pic>
      <p:pic>
        <p:nvPicPr>
          <p:cNvPr id="8" name="Picture 7">
            <a:extLst>
              <a:ext uri="{FF2B5EF4-FFF2-40B4-BE49-F238E27FC236}">
                <a16:creationId xmlns:a16="http://schemas.microsoft.com/office/drawing/2014/main" id="{68D05549-83D2-47A5-80BE-06421C0A2635}"/>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3771829" y="1927867"/>
            <a:ext cx="2952892" cy="597274"/>
          </a:xfrm>
          <a:prstGeom prst="rect">
            <a:avLst/>
          </a:prstGeom>
        </p:spPr>
      </p:pic>
      <p:pic>
        <p:nvPicPr>
          <p:cNvPr id="19" name="Picture 18">
            <a:extLst>
              <a:ext uri="{FF2B5EF4-FFF2-40B4-BE49-F238E27FC236}">
                <a16:creationId xmlns:a16="http://schemas.microsoft.com/office/drawing/2014/main" id="{B36E14EA-6266-44BB-BBEC-7D1D794441A3}"/>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6852795" y="2095138"/>
            <a:ext cx="2085622" cy="178802"/>
          </a:xfrm>
          <a:prstGeom prst="rect">
            <a:avLst/>
          </a:prstGeom>
        </p:spPr>
      </p:pic>
      <p:pic>
        <p:nvPicPr>
          <p:cNvPr id="21" name="Picture 20">
            <a:extLst>
              <a:ext uri="{FF2B5EF4-FFF2-40B4-BE49-F238E27FC236}">
                <a16:creationId xmlns:a16="http://schemas.microsoft.com/office/drawing/2014/main" id="{3382A003-CBCB-47DD-8149-22185C59F8E2}"/>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235865" y="3032209"/>
            <a:ext cx="4617143" cy="600381"/>
          </a:xfrm>
          <a:prstGeom prst="rect">
            <a:avLst/>
          </a:prstGeom>
        </p:spPr>
      </p:pic>
      <p:pic>
        <p:nvPicPr>
          <p:cNvPr id="25" name="Picture 24">
            <a:extLst>
              <a:ext uri="{FF2B5EF4-FFF2-40B4-BE49-F238E27FC236}">
                <a16:creationId xmlns:a16="http://schemas.microsoft.com/office/drawing/2014/main" id="{DBE69BB7-F9A9-4C58-A49D-B22B3D04BCD3}"/>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01250" y="4259802"/>
            <a:ext cx="5310477" cy="702476"/>
          </a:xfrm>
          <a:prstGeom prst="rect">
            <a:avLst/>
          </a:prstGeom>
        </p:spPr>
      </p:pic>
      <p:pic>
        <p:nvPicPr>
          <p:cNvPr id="29" name="Picture 28">
            <a:extLst>
              <a:ext uri="{FF2B5EF4-FFF2-40B4-BE49-F238E27FC236}">
                <a16:creationId xmlns:a16="http://schemas.microsoft.com/office/drawing/2014/main" id="{8556F5EE-B245-47A0-A451-A4576C92A21D}"/>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6235325" y="4310849"/>
            <a:ext cx="2630095" cy="600381"/>
          </a:xfrm>
          <a:prstGeom prst="rect">
            <a:avLst/>
          </a:prstGeom>
        </p:spPr>
      </p:pic>
      <p:pic>
        <p:nvPicPr>
          <p:cNvPr id="31" name="Picture 30">
            <a:extLst>
              <a:ext uri="{FF2B5EF4-FFF2-40B4-BE49-F238E27FC236}">
                <a16:creationId xmlns:a16="http://schemas.microsoft.com/office/drawing/2014/main" id="{9EFD6721-702A-407D-9061-7E74C882D4DA}"/>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401250" y="5528312"/>
            <a:ext cx="5161143" cy="630857"/>
          </a:xfrm>
          <a:prstGeom prst="rect">
            <a:avLst/>
          </a:prstGeom>
        </p:spPr>
      </p:pic>
      <p:pic>
        <p:nvPicPr>
          <p:cNvPr id="33" name="Picture 32">
            <a:extLst>
              <a:ext uri="{FF2B5EF4-FFF2-40B4-BE49-F238E27FC236}">
                <a16:creationId xmlns:a16="http://schemas.microsoft.com/office/drawing/2014/main" id="{C95FA6E1-240A-461F-9A3B-AC587BCE7E6E}"/>
              </a:ext>
            </a:extLst>
          </p:cNvPr>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401250" y="7109393"/>
            <a:ext cx="3292952" cy="704000"/>
          </a:xfrm>
          <a:prstGeom prst="rect">
            <a:avLst/>
          </a:prstGeom>
        </p:spPr>
      </p:pic>
    </p:spTree>
    <p:extLst>
      <p:ext uri="{BB962C8B-B14F-4D97-AF65-F5344CB8AC3E}">
        <p14:creationId xmlns:p14="http://schemas.microsoft.com/office/powerpoint/2010/main" val="236331694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 of clay surface area to total surface area </a:t>
            </a:r>
            <a:r>
              <a:rPr lang="en-US" sz="3600" dirty="0"/>
              <a:t>(including reactor walls)</a:t>
            </a:r>
            <a:endParaRPr lang="en-US" dirty="0"/>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E0FBEAF9-21F6-4256-9A71-2CD2815B027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57200" y="1840089"/>
            <a:ext cx="8395246" cy="1411111"/>
          </a:xfrm>
          <a:prstGeom prst="rect">
            <a:avLst/>
          </a:prstGeom>
        </p:spPr>
      </p:pic>
      <p:pic>
        <p:nvPicPr>
          <p:cNvPr id="9" name="Picture 8">
            <a:extLst>
              <a:ext uri="{FF2B5EF4-FFF2-40B4-BE49-F238E27FC236}">
                <a16:creationId xmlns:a16="http://schemas.microsoft.com/office/drawing/2014/main" id="{7AA35BF2-6236-4AD5-9484-BB2F6EE0F7B7}"/>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457199" y="4301066"/>
            <a:ext cx="8395245" cy="1297626"/>
          </a:xfrm>
          <a:prstGeom prst="rect">
            <a:avLst/>
          </a:prstGeom>
        </p:spPr>
      </p:pic>
    </p:spTree>
    <p:extLst>
      <p:ext uri="{BB962C8B-B14F-4D97-AF65-F5344CB8AC3E}">
        <p14:creationId xmlns:p14="http://schemas.microsoft.com/office/powerpoint/2010/main" val="139871195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Poisson distribution and coagulant loss to walls combined to get surface coverage </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4" name="Picture 13">
            <a:extLst>
              <a:ext uri="{FF2B5EF4-FFF2-40B4-BE49-F238E27FC236}">
                <a16:creationId xmlns:a16="http://schemas.microsoft.com/office/drawing/2014/main" id="{C74A6D4A-F70E-4078-8670-4A2011F82EEB}"/>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18251" y="1776213"/>
            <a:ext cx="5052952" cy="633905"/>
          </a:xfrm>
          <a:prstGeom prst="rect">
            <a:avLst/>
          </a:prstGeom>
        </p:spPr>
      </p:pic>
      <p:pic>
        <p:nvPicPr>
          <p:cNvPr id="16" name="Picture 15">
            <a:extLst>
              <a:ext uri="{FF2B5EF4-FFF2-40B4-BE49-F238E27FC236}">
                <a16:creationId xmlns:a16="http://schemas.microsoft.com/office/drawing/2014/main" id="{EAF3FDAA-7F73-4C5C-B46B-3257D43AE30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254357" y="2591047"/>
            <a:ext cx="4554666" cy="704000"/>
          </a:xfrm>
          <a:prstGeom prst="rect">
            <a:avLst/>
          </a:prstGeom>
        </p:spPr>
      </p:pic>
      <p:pic>
        <p:nvPicPr>
          <p:cNvPr id="18" name="Picture 17">
            <a:extLst>
              <a:ext uri="{FF2B5EF4-FFF2-40B4-BE49-F238E27FC236}">
                <a16:creationId xmlns:a16="http://schemas.microsoft.com/office/drawing/2014/main" id="{418DDF7E-EB34-4C9F-889E-6DE5D2BA93ED}"/>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74642" y="3690834"/>
            <a:ext cx="5408000" cy="661333"/>
          </a:xfrm>
          <a:prstGeom prst="rect">
            <a:avLst/>
          </a:prstGeom>
        </p:spPr>
      </p:pic>
      <p:pic>
        <p:nvPicPr>
          <p:cNvPr id="24" name="Picture 23">
            <a:extLst>
              <a:ext uri="{FF2B5EF4-FFF2-40B4-BE49-F238E27FC236}">
                <a16:creationId xmlns:a16="http://schemas.microsoft.com/office/drawing/2014/main" id="{6F60FB6D-DD90-41FE-BACC-6B2EAA51D17A}"/>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6285305" y="3748778"/>
            <a:ext cx="2630095" cy="600381"/>
          </a:xfrm>
          <a:prstGeom prst="rect">
            <a:avLst/>
          </a:prstGeom>
        </p:spPr>
      </p:pic>
    </p:spTree>
    <p:extLst>
      <p:ext uri="{BB962C8B-B14F-4D97-AF65-F5344CB8AC3E}">
        <p14:creationId xmlns:p14="http://schemas.microsoft.com/office/powerpoint/2010/main" val="22142937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Poisson distribution and coagulant loss to walls combined to get surface coverage </a:t>
            </a:r>
          </a:p>
        </p:txBody>
      </p:sp>
      <p:sp>
        <p:nvSpPr>
          <p:cNvPr id="9" name="TextBox 8"/>
          <p:cNvSpPr txBox="1"/>
          <p:nvPr/>
        </p:nvSpPr>
        <p:spPr>
          <a:xfrm>
            <a:off x="274642" y="1678763"/>
            <a:ext cx="8590772" cy="584775"/>
          </a:xfrm>
          <a:prstGeom prst="rect">
            <a:avLst/>
          </a:prstGeom>
          <a:noFill/>
        </p:spPr>
        <p:txBody>
          <a:bodyPr wrap="square" rtlCol="0">
            <a:spAutoFit/>
          </a:bodyPr>
          <a:lstStyle/>
          <a:p>
            <a:r>
              <a:rPr lang="en-US" sz="1600" dirty="0"/>
              <a:t>The surface coverage is reduced due to stacking (which is handled by the Poisson distribution) and by the loss of coagulant to the reactor walls.</a:t>
            </a:r>
          </a:p>
        </p:txBody>
      </p:sp>
      <p:sp>
        <p:nvSpPr>
          <p:cNvPr id="10" name="Rectangle 9"/>
          <p:cNvSpPr/>
          <p:nvPr/>
        </p:nvSpPr>
        <p:spPr>
          <a:xfrm>
            <a:off x="7394223" y="2612959"/>
            <a:ext cx="1749777" cy="553998"/>
          </a:xfrm>
          <a:prstGeom prst="rect">
            <a:avLst/>
          </a:prstGeom>
        </p:spPr>
        <p:txBody>
          <a:bodyPr wrap="square">
            <a:spAutoFit/>
          </a:bodyPr>
          <a:lstStyle/>
          <a:p>
            <a:r>
              <a:rPr lang="en-US" sz="1500" dirty="0"/>
              <a:t>loss of coagulant to the reactor walls</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22" name="Picture 21">
            <a:extLst>
              <a:ext uri="{FF2B5EF4-FFF2-40B4-BE49-F238E27FC236}">
                <a16:creationId xmlns:a16="http://schemas.microsoft.com/office/drawing/2014/main" id="{C4D6698D-DF1A-4CDE-8FBE-34DEC7FFE788}"/>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54110" y="2551296"/>
            <a:ext cx="6732997" cy="677325"/>
          </a:xfrm>
          <a:prstGeom prst="rect">
            <a:avLst/>
          </a:prstGeom>
        </p:spPr>
      </p:pic>
      <p:pic>
        <p:nvPicPr>
          <p:cNvPr id="26" name="Picture 25">
            <a:extLst>
              <a:ext uri="{FF2B5EF4-FFF2-40B4-BE49-F238E27FC236}">
                <a16:creationId xmlns:a16="http://schemas.microsoft.com/office/drawing/2014/main" id="{16F5866D-3A3B-4EDF-A2CC-C2D9A5CBA2FB}"/>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54110" y="4971998"/>
            <a:ext cx="5764468" cy="643387"/>
          </a:xfrm>
          <a:prstGeom prst="rect">
            <a:avLst/>
          </a:prstGeom>
        </p:spPr>
      </p:pic>
      <p:pic>
        <p:nvPicPr>
          <p:cNvPr id="28" name="Picture 27">
            <a:extLst>
              <a:ext uri="{FF2B5EF4-FFF2-40B4-BE49-F238E27FC236}">
                <a16:creationId xmlns:a16="http://schemas.microsoft.com/office/drawing/2014/main" id="{46F2898D-4EEF-43D1-AB6C-1592B2A3D75D}"/>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354110" y="3668252"/>
            <a:ext cx="5076366" cy="677325"/>
          </a:xfrm>
          <a:prstGeom prst="rect">
            <a:avLst/>
          </a:prstGeom>
        </p:spPr>
      </p:pic>
    </p:spTree>
    <p:extLst>
      <p:ext uri="{BB962C8B-B14F-4D97-AF65-F5344CB8AC3E}">
        <p14:creationId xmlns:p14="http://schemas.microsoft.com/office/powerpoint/2010/main" val="37121310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Clay platelet geometry</a:t>
            </a:r>
          </a:p>
        </p:txBody>
      </p:sp>
      <p:sp>
        <p:nvSpPr>
          <p:cNvPr id="10" name="TextBox 9"/>
          <p:cNvSpPr txBox="1"/>
          <p:nvPr/>
        </p:nvSpPr>
        <p:spPr>
          <a:xfrm>
            <a:off x="3172858" y="4010140"/>
            <a:ext cx="5238774" cy="830997"/>
          </a:xfrm>
          <a:prstGeom prst="rect">
            <a:avLst/>
          </a:prstGeom>
          <a:noFill/>
        </p:spPr>
        <p:txBody>
          <a:bodyPr wrap="square" rtlCol="0">
            <a:spAutoFit/>
          </a:bodyPr>
          <a:lstStyle/>
          <a:p>
            <a:r>
              <a:rPr lang="en-US" sz="2400" dirty="0" err="1"/>
              <a:t>D.Clay</a:t>
            </a:r>
            <a:r>
              <a:rPr lang="en-US" sz="2400" dirty="0"/>
              <a:t> is the diameter of a sphere with equal volume as the clay platelet</a:t>
            </a:r>
          </a:p>
        </p:txBody>
      </p:sp>
      <p:sp>
        <p:nvSpPr>
          <p:cNvPr id="11" name="TextBox 10"/>
          <p:cNvSpPr txBox="1"/>
          <p:nvPr/>
        </p:nvSpPr>
        <p:spPr>
          <a:xfrm>
            <a:off x="3172858" y="1894902"/>
            <a:ext cx="5238774" cy="830997"/>
          </a:xfrm>
          <a:prstGeom prst="rect">
            <a:avLst/>
          </a:prstGeom>
          <a:noFill/>
        </p:spPr>
        <p:txBody>
          <a:bodyPr wrap="square" rtlCol="0">
            <a:spAutoFit/>
          </a:bodyPr>
          <a:lstStyle/>
          <a:p>
            <a:r>
              <a:rPr lang="en-US" sz="2400" dirty="0"/>
              <a:t>Model clay as cylinder with height and diameter</a:t>
            </a:r>
          </a:p>
        </p:txBody>
      </p:sp>
      <p:sp>
        <p:nvSpPr>
          <p:cNvPr id="12" name="TextBox 11"/>
          <p:cNvSpPr txBox="1"/>
          <p:nvPr/>
        </p:nvSpPr>
        <p:spPr>
          <a:xfrm>
            <a:off x="3960771" y="5582125"/>
            <a:ext cx="5238774" cy="1200329"/>
          </a:xfrm>
          <a:prstGeom prst="rect">
            <a:avLst/>
          </a:prstGeom>
          <a:noFill/>
        </p:spPr>
        <p:txBody>
          <a:bodyPr wrap="square" rtlCol="0">
            <a:spAutoFit/>
          </a:bodyPr>
          <a:lstStyle/>
          <a:p>
            <a:r>
              <a:rPr lang="en-US" sz="2400" dirty="0" err="1"/>
              <a:t>D.ClayPlatelet</a:t>
            </a:r>
            <a:r>
              <a:rPr lang="en-US" sz="2400" dirty="0"/>
              <a:t> is the diameter of a cylinder given ratio of height to diameter and equal volume spherical diameter</a:t>
            </a:r>
          </a:p>
        </p:txBody>
      </p:sp>
      <p:sp>
        <p:nvSpPr>
          <p:cNvPr id="13" name="Oval 1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4" name="Picture 13">
            <a:extLst>
              <a:ext uri="{FF2B5EF4-FFF2-40B4-BE49-F238E27FC236}">
                <a16:creationId xmlns:a16="http://schemas.microsoft.com/office/drawing/2014/main" id="{FC24C773-A7BC-42A3-A342-EFFB1E610DF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89215" y="2083419"/>
            <a:ext cx="2317714" cy="589714"/>
          </a:xfrm>
          <a:prstGeom prst="rect">
            <a:avLst/>
          </a:prstGeom>
        </p:spPr>
      </p:pic>
      <p:pic>
        <p:nvPicPr>
          <p:cNvPr id="16" name="Picture 15">
            <a:extLst>
              <a:ext uri="{FF2B5EF4-FFF2-40B4-BE49-F238E27FC236}">
                <a16:creationId xmlns:a16="http://schemas.microsoft.com/office/drawing/2014/main" id="{1677FD4C-0497-4906-B338-E8CF9E432638}"/>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89215" y="3282014"/>
            <a:ext cx="4239238" cy="452571"/>
          </a:xfrm>
          <a:prstGeom prst="rect">
            <a:avLst/>
          </a:prstGeom>
        </p:spPr>
      </p:pic>
      <p:pic>
        <p:nvPicPr>
          <p:cNvPr id="18" name="Picture 17">
            <a:extLst>
              <a:ext uri="{FF2B5EF4-FFF2-40B4-BE49-F238E27FC236}">
                <a16:creationId xmlns:a16="http://schemas.microsoft.com/office/drawing/2014/main" id="{9CA7AEC6-3392-4685-9583-03A6245C1965}"/>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75048" y="3274692"/>
            <a:ext cx="3387428" cy="452571"/>
          </a:xfrm>
          <a:prstGeom prst="rect">
            <a:avLst/>
          </a:prstGeom>
        </p:spPr>
      </p:pic>
      <p:pic>
        <p:nvPicPr>
          <p:cNvPr id="22" name="Picture 21">
            <a:extLst>
              <a:ext uri="{FF2B5EF4-FFF2-40B4-BE49-F238E27FC236}">
                <a16:creationId xmlns:a16="http://schemas.microsoft.com/office/drawing/2014/main" id="{7BAE4127-1EE2-47F7-9A82-622AA1949DE3}"/>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89215" y="4124880"/>
            <a:ext cx="2093714" cy="458667"/>
          </a:xfrm>
          <a:prstGeom prst="rect">
            <a:avLst/>
          </a:prstGeom>
        </p:spPr>
      </p:pic>
      <p:pic>
        <p:nvPicPr>
          <p:cNvPr id="24" name="Picture 23">
            <a:extLst>
              <a:ext uri="{FF2B5EF4-FFF2-40B4-BE49-F238E27FC236}">
                <a16:creationId xmlns:a16="http://schemas.microsoft.com/office/drawing/2014/main" id="{22A7075B-B651-4371-9169-899842D3C6F2}"/>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05976" y="5066637"/>
            <a:ext cx="4601905" cy="458667"/>
          </a:xfrm>
          <a:prstGeom prst="rect">
            <a:avLst/>
          </a:prstGeom>
        </p:spPr>
      </p:pic>
      <p:pic>
        <p:nvPicPr>
          <p:cNvPr id="26" name="Picture 25">
            <a:extLst>
              <a:ext uri="{FF2B5EF4-FFF2-40B4-BE49-F238E27FC236}">
                <a16:creationId xmlns:a16="http://schemas.microsoft.com/office/drawing/2014/main" id="{61AE1154-A2E2-45AE-A641-D1B21B02A8A4}"/>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273152" y="5824998"/>
            <a:ext cx="3687619" cy="696381"/>
          </a:xfrm>
          <a:prstGeom prst="rect">
            <a:avLst/>
          </a:prstGeom>
        </p:spPr>
      </p:pic>
    </p:spTree>
    <p:extLst>
      <p:ext uri="{BB962C8B-B14F-4D97-AF65-F5344CB8AC3E}">
        <p14:creationId xmlns:p14="http://schemas.microsoft.com/office/powerpoint/2010/main" val="59653560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Clay platelet geometry</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EA024047-2355-4F6A-9918-D3B0D6544196}"/>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5227781" y="1670973"/>
            <a:ext cx="3687619" cy="696381"/>
          </a:xfrm>
          <a:prstGeom prst="rect">
            <a:avLst/>
          </a:prstGeom>
        </p:spPr>
      </p:pic>
      <p:pic>
        <p:nvPicPr>
          <p:cNvPr id="13" name="Picture 12">
            <a:extLst>
              <a:ext uri="{FF2B5EF4-FFF2-40B4-BE49-F238E27FC236}">
                <a16:creationId xmlns:a16="http://schemas.microsoft.com/office/drawing/2014/main" id="{02CEADAC-471D-447C-900C-AE26740D30C5}"/>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99725" y="2610107"/>
            <a:ext cx="6872381" cy="452571"/>
          </a:xfrm>
          <a:prstGeom prst="rect">
            <a:avLst/>
          </a:prstGeom>
        </p:spPr>
      </p:pic>
      <p:pic>
        <p:nvPicPr>
          <p:cNvPr id="15" name="Picture 14">
            <a:extLst>
              <a:ext uri="{FF2B5EF4-FFF2-40B4-BE49-F238E27FC236}">
                <a16:creationId xmlns:a16="http://schemas.microsoft.com/office/drawing/2014/main" id="{00BA0CBA-BF9C-482C-8C00-68E975E1DD2C}"/>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6597686" y="3229393"/>
            <a:ext cx="2317714" cy="589714"/>
          </a:xfrm>
          <a:prstGeom prst="rect">
            <a:avLst/>
          </a:prstGeom>
        </p:spPr>
      </p:pic>
      <p:pic>
        <p:nvPicPr>
          <p:cNvPr id="17" name="Picture 16">
            <a:extLst>
              <a:ext uri="{FF2B5EF4-FFF2-40B4-BE49-F238E27FC236}">
                <a16:creationId xmlns:a16="http://schemas.microsoft.com/office/drawing/2014/main" id="{776A71BE-DFFE-4D4D-AEC9-DBB4D8AA039E}"/>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228600" y="3842597"/>
            <a:ext cx="7250285" cy="696381"/>
          </a:xfrm>
          <a:prstGeom prst="rect">
            <a:avLst/>
          </a:prstGeom>
        </p:spPr>
      </p:pic>
      <p:pic>
        <p:nvPicPr>
          <p:cNvPr id="19" name="Picture 18">
            <a:extLst>
              <a:ext uri="{FF2B5EF4-FFF2-40B4-BE49-F238E27FC236}">
                <a16:creationId xmlns:a16="http://schemas.microsoft.com/office/drawing/2014/main" id="{7F14BA06-5EDE-4DA9-8813-AE892E9DC56D}"/>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28600" y="4816898"/>
            <a:ext cx="5450666" cy="696381"/>
          </a:xfrm>
          <a:prstGeom prst="rect">
            <a:avLst/>
          </a:prstGeom>
        </p:spPr>
      </p:pic>
      <p:pic>
        <p:nvPicPr>
          <p:cNvPr id="21" name="Picture 20">
            <a:extLst>
              <a:ext uri="{FF2B5EF4-FFF2-40B4-BE49-F238E27FC236}">
                <a16:creationId xmlns:a16="http://schemas.microsoft.com/office/drawing/2014/main" id="{0DA5274B-E665-48B9-B539-AB4CE492052D}"/>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228600" y="5885184"/>
            <a:ext cx="3204571" cy="638476"/>
          </a:xfrm>
          <a:prstGeom prst="rect">
            <a:avLst/>
          </a:prstGeom>
        </p:spPr>
      </p:pic>
      <p:pic>
        <p:nvPicPr>
          <p:cNvPr id="23" name="Picture 22">
            <a:extLst>
              <a:ext uri="{FF2B5EF4-FFF2-40B4-BE49-F238E27FC236}">
                <a16:creationId xmlns:a16="http://schemas.microsoft.com/office/drawing/2014/main" id="{E3FDE15B-1DDB-4C75-BB34-B6921066253E}"/>
              </a:ext>
            </a:extLst>
          </p:cNvPr>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4686300" y="5885184"/>
            <a:ext cx="4313905" cy="696381"/>
          </a:xfrm>
          <a:prstGeom prst="rect">
            <a:avLst/>
          </a:prstGeom>
        </p:spPr>
      </p:pic>
    </p:spTree>
    <p:extLst>
      <p:ext uri="{BB962C8B-B14F-4D97-AF65-F5344CB8AC3E}">
        <p14:creationId xmlns:p14="http://schemas.microsoft.com/office/powerpoint/2010/main" val="242949529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Surface coverage of clay</a:t>
            </a:r>
          </a:p>
        </p:txBody>
      </p:sp>
      <p:sp>
        <p:nvSpPr>
          <p:cNvPr id="10" name="TextBox 9"/>
          <p:cNvSpPr txBox="1"/>
          <p:nvPr/>
        </p:nvSpPr>
        <p:spPr>
          <a:xfrm>
            <a:off x="5111827" y="6290631"/>
            <a:ext cx="3690434" cy="523220"/>
          </a:xfrm>
          <a:prstGeom prst="rect">
            <a:avLst/>
          </a:prstGeom>
          <a:noFill/>
        </p:spPr>
        <p:txBody>
          <a:bodyPr wrap="none" rtlCol="0">
            <a:spAutoFit/>
          </a:bodyPr>
          <a:lstStyle/>
          <a:p>
            <a:r>
              <a:rPr lang="en-US" dirty="0"/>
              <a:t>If you neglect wall loses</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80E2C700-FCA1-40E5-B28D-07014528615B}"/>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05261" y="1941090"/>
            <a:ext cx="4000500" cy="446506"/>
          </a:xfrm>
          <a:prstGeom prst="rect">
            <a:avLst/>
          </a:prstGeom>
        </p:spPr>
      </p:pic>
      <p:pic>
        <p:nvPicPr>
          <p:cNvPr id="13" name="Picture 12">
            <a:extLst>
              <a:ext uri="{FF2B5EF4-FFF2-40B4-BE49-F238E27FC236}">
                <a16:creationId xmlns:a16="http://schemas.microsoft.com/office/drawing/2014/main" id="{F8BC84F0-E6B5-429A-B80D-C08413DF179A}"/>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624834" y="3561836"/>
            <a:ext cx="4313905" cy="696381"/>
          </a:xfrm>
          <a:prstGeom prst="rect">
            <a:avLst/>
          </a:prstGeom>
        </p:spPr>
      </p:pic>
      <p:pic>
        <p:nvPicPr>
          <p:cNvPr id="15" name="Picture 14">
            <a:extLst>
              <a:ext uri="{FF2B5EF4-FFF2-40B4-BE49-F238E27FC236}">
                <a16:creationId xmlns:a16="http://schemas.microsoft.com/office/drawing/2014/main" id="{741FDDE7-3FEB-42E7-B3E2-1DE878903159}"/>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504453" y="1927065"/>
            <a:ext cx="4554666" cy="704000"/>
          </a:xfrm>
          <a:prstGeom prst="rect">
            <a:avLst/>
          </a:prstGeom>
        </p:spPr>
      </p:pic>
      <p:pic>
        <p:nvPicPr>
          <p:cNvPr id="17" name="Picture 16">
            <a:extLst>
              <a:ext uri="{FF2B5EF4-FFF2-40B4-BE49-F238E27FC236}">
                <a16:creationId xmlns:a16="http://schemas.microsoft.com/office/drawing/2014/main" id="{ADD91AAA-7D12-43D6-8221-AC4B274D7EB6}"/>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203968" y="2788110"/>
            <a:ext cx="5062095" cy="544000"/>
          </a:xfrm>
          <a:prstGeom prst="rect">
            <a:avLst/>
          </a:prstGeom>
        </p:spPr>
      </p:pic>
      <p:pic>
        <p:nvPicPr>
          <p:cNvPr id="19" name="Picture 18">
            <a:extLst>
              <a:ext uri="{FF2B5EF4-FFF2-40B4-BE49-F238E27FC236}">
                <a16:creationId xmlns:a16="http://schemas.microsoft.com/office/drawing/2014/main" id="{FEFC7A99-B3ED-440B-B571-A859D7669494}"/>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130590" y="4387678"/>
            <a:ext cx="5819428" cy="598857"/>
          </a:xfrm>
          <a:prstGeom prst="rect">
            <a:avLst/>
          </a:prstGeom>
        </p:spPr>
      </p:pic>
      <p:pic>
        <p:nvPicPr>
          <p:cNvPr id="21" name="Picture 20">
            <a:extLst>
              <a:ext uri="{FF2B5EF4-FFF2-40B4-BE49-F238E27FC236}">
                <a16:creationId xmlns:a16="http://schemas.microsoft.com/office/drawing/2014/main" id="{416A7BFE-C6C3-4AF8-AC57-38843BDADCF7}"/>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4307882" y="5200741"/>
            <a:ext cx="4630857" cy="723809"/>
          </a:xfrm>
          <a:prstGeom prst="rect">
            <a:avLst/>
          </a:prstGeom>
        </p:spPr>
      </p:pic>
      <p:pic>
        <p:nvPicPr>
          <p:cNvPr id="23" name="Picture 22">
            <a:extLst>
              <a:ext uri="{FF2B5EF4-FFF2-40B4-BE49-F238E27FC236}">
                <a16:creationId xmlns:a16="http://schemas.microsoft.com/office/drawing/2014/main" id="{2EACD38F-E86C-49D4-AEAF-F5F7B7F171B1}"/>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206300" y="5998821"/>
            <a:ext cx="4480000" cy="583619"/>
          </a:xfrm>
          <a:prstGeom prst="rect">
            <a:avLst/>
          </a:prstGeom>
        </p:spPr>
      </p:pic>
    </p:spTree>
    <p:extLst>
      <p:ext uri="{BB962C8B-B14F-4D97-AF65-F5344CB8AC3E}">
        <p14:creationId xmlns:p14="http://schemas.microsoft.com/office/powerpoint/2010/main" val="418262972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for Coagulant Dose</a:t>
            </a:r>
          </a:p>
        </p:txBody>
      </p:sp>
      <p:sp>
        <p:nvSpPr>
          <p:cNvPr id="6" name="TextBox 5"/>
          <p:cNvSpPr txBox="1"/>
          <p:nvPr/>
        </p:nvSpPr>
        <p:spPr>
          <a:xfrm>
            <a:off x="5370990" y="1918740"/>
            <a:ext cx="3471169" cy="1015663"/>
          </a:xfrm>
          <a:prstGeom prst="rect">
            <a:avLst/>
          </a:prstGeom>
          <a:noFill/>
        </p:spPr>
        <p:txBody>
          <a:bodyPr wrap="square" rtlCol="0">
            <a:spAutoFit/>
          </a:bodyPr>
          <a:lstStyle/>
          <a:p>
            <a:r>
              <a:rPr lang="en-US" sz="2000" dirty="0"/>
              <a:t>Coagulant dose is inside coagulant volume fraction</a:t>
            </a:r>
          </a:p>
          <a:p>
            <a:r>
              <a:rPr lang="en-US" sz="2000" dirty="0"/>
              <a:t>Solve for dose…</a:t>
            </a:r>
          </a:p>
        </p:txBody>
      </p:sp>
      <p:sp>
        <p:nvSpPr>
          <p:cNvPr id="7" name="TextBox 6"/>
          <p:cNvSpPr txBox="1"/>
          <p:nvPr/>
        </p:nvSpPr>
        <p:spPr>
          <a:xfrm>
            <a:off x="230820" y="6294268"/>
            <a:ext cx="8768326" cy="400110"/>
          </a:xfrm>
          <a:prstGeom prst="rect">
            <a:avLst/>
          </a:prstGeom>
          <a:noFill/>
        </p:spPr>
        <p:txBody>
          <a:bodyPr wrap="square" rtlCol="0">
            <a:spAutoFit/>
          </a:bodyPr>
          <a:lstStyle/>
          <a:p>
            <a:r>
              <a:rPr lang="en-US" sz="2000" dirty="0"/>
              <a:t>Given a target residual turbidity, solve for required </a:t>
            </a:r>
            <a:r>
              <a:rPr lang="en-US" sz="2000" dirty="0">
                <a:latin typeface="Symbol" pitchFamily="18" charset="2"/>
              </a:rPr>
              <a:t>G</a:t>
            </a:r>
            <a:r>
              <a:rPr lang="en-US" sz="2000" dirty="0"/>
              <a:t>, then solve for coagulant dose</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a:extLst>
              <a:ext uri="{FF2B5EF4-FFF2-40B4-BE49-F238E27FC236}">
                <a16:creationId xmlns:a16="http://schemas.microsoft.com/office/drawing/2014/main" id="{4A481194-CDE7-4397-AAB9-A899F7843D05}"/>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64505" y="1835944"/>
            <a:ext cx="4480000" cy="583619"/>
          </a:xfrm>
          <a:prstGeom prst="rect">
            <a:avLst/>
          </a:prstGeom>
        </p:spPr>
      </p:pic>
      <p:pic>
        <p:nvPicPr>
          <p:cNvPr id="15" name="Picture 14">
            <a:extLst>
              <a:ext uri="{FF2B5EF4-FFF2-40B4-BE49-F238E27FC236}">
                <a16:creationId xmlns:a16="http://schemas.microsoft.com/office/drawing/2014/main" id="{B8202B5C-AEBA-40B7-928E-F7505F0414BE}"/>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08897" y="3350117"/>
            <a:ext cx="8458200" cy="703923"/>
          </a:xfrm>
          <a:prstGeom prst="rect">
            <a:avLst/>
          </a:prstGeom>
        </p:spPr>
      </p:pic>
      <p:pic>
        <p:nvPicPr>
          <p:cNvPr id="17" name="Picture 16">
            <a:extLst>
              <a:ext uri="{FF2B5EF4-FFF2-40B4-BE49-F238E27FC236}">
                <a16:creationId xmlns:a16="http://schemas.microsoft.com/office/drawing/2014/main" id="{93617E5F-585D-4B81-81E1-F8733444BD04}"/>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891512" y="4197993"/>
            <a:ext cx="5728000" cy="608000"/>
          </a:xfrm>
          <a:prstGeom prst="rect">
            <a:avLst/>
          </a:prstGeom>
        </p:spPr>
      </p:pic>
      <p:pic>
        <p:nvPicPr>
          <p:cNvPr id="19" name="Picture 18">
            <a:extLst>
              <a:ext uri="{FF2B5EF4-FFF2-40B4-BE49-F238E27FC236}">
                <a16:creationId xmlns:a16="http://schemas.microsoft.com/office/drawing/2014/main" id="{0F8F68AC-5ECD-4711-BA4F-00301B51D32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694548" y="4544820"/>
            <a:ext cx="1584762" cy="629333"/>
          </a:xfrm>
          <a:prstGeom prst="rect">
            <a:avLst/>
          </a:prstGeom>
        </p:spPr>
      </p:pic>
      <p:pic>
        <p:nvPicPr>
          <p:cNvPr id="21" name="Picture 20">
            <a:extLst>
              <a:ext uri="{FF2B5EF4-FFF2-40B4-BE49-F238E27FC236}">
                <a16:creationId xmlns:a16="http://schemas.microsoft.com/office/drawing/2014/main" id="{FBD52D87-0538-4A83-9E7D-FBBE1615C53B}"/>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689977" y="5350266"/>
            <a:ext cx="1589333" cy="629333"/>
          </a:xfrm>
          <a:prstGeom prst="rect">
            <a:avLst/>
          </a:prstGeom>
        </p:spPr>
      </p:pic>
    </p:spTree>
    <p:extLst>
      <p:ext uri="{BB962C8B-B14F-4D97-AF65-F5344CB8AC3E}">
        <p14:creationId xmlns:p14="http://schemas.microsoft.com/office/powerpoint/2010/main" val="26298490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685799" y="304800"/>
            <a:ext cx="8084127" cy="1143000"/>
          </a:xfrm>
          <a:effectLst/>
        </p:spPr>
        <p:txBody>
          <a:bodyPr/>
          <a:lstStyle/>
          <a:p>
            <a:pPr>
              <a:defRPr/>
            </a:pPr>
            <a:r>
              <a:rPr lang="en-US" sz="4000" dirty="0"/>
              <a:t>Recommended G and </a:t>
            </a:r>
            <a:r>
              <a:rPr lang="en-US" sz="4000" dirty="0" err="1"/>
              <a:t>G</a:t>
            </a:r>
            <a:r>
              <a:rPr lang="en-US" sz="4000" dirty="0" err="1">
                <a:latin typeface="Symbol" pitchFamily="18" charset="2"/>
              </a:rPr>
              <a:t>q</a:t>
            </a:r>
            <a:r>
              <a:rPr lang="en-US" sz="4000" dirty="0"/>
              <a:t> values:</a:t>
            </a:r>
            <a:br>
              <a:rPr lang="en-US" sz="4000" dirty="0"/>
            </a:br>
            <a:r>
              <a:rPr lang="en-US" sz="4000" dirty="0"/>
              <a:t> </a:t>
            </a:r>
            <a:r>
              <a:rPr lang="en-US" sz="3600" dirty="0"/>
              <a:t>Turbidity or Color Removal </a:t>
            </a:r>
            <a:r>
              <a:rPr lang="en-US" sz="1800" dirty="0"/>
              <a:t>(Mechanical flocculators)</a:t>
            </a:r>
            <a:r>
              <a:rPr lang="en-US" sz="3600" dirty="0"/>
              <a:t> </a:t>
            </a:r>
          </a:p>
        </p:txBody>
      </p:sp>
      <mc:AlternateContent xmlns:mc="http://schemas.openxmlformats.org/markup-compatibility/2006" xmlns:a14="http://schemas.microsoft.com/office/drawing/2010/main">
        <mc:Choice Requires="a14">
          <p:graphicFrame>
            <p:nvGraphicFramePr>
              <p:cNvPr id="62525" name="Group 61"/>
              <p:cNvGraphicFramePr>
                <a:graphicFrameLocks noGrp="1"/>
              </p:cNvGraphicFramePr>
              <p:nvPr>
                <p:extLst>
                  <p:ext uri="{D42A27DB-BD31-4B8C-83A1-F6EECF244321}">
                    <p14:modId xmlns:p14="http://schemas.microsoft.com/office/powerpoint/2010/main" val="2035725837"/>
                  </p:ext>
                </p:extLst>
              </p:nvPr>
            </p:nvGraphicFramePr>
            <p:xfrm>
              <a:off x="290513" y="2006600"/>
              <a:ext cx="8602662" cy="3220720"/>
            </p:xfrm>
            <a:graphic>
              <a:graphicData uri="http://schemas.openxmlformats.org/drawingml/2006/table">
                <a:tbl>
                  <a:tblPr/>
                  <a:tblGrid>
                    <a:gridCol w="2178367">
                      <a:extLst>
                        <a:ext uri="{9D8B030D-6E8A-4147-A177-3AD203B41FA5}">
                          <a16:colId xmlns:a16="http://schemas.microsoft.com/office/drawing/2014/main" val="20000"/>
                        </a:ext>
                      </a:extLst>
                    </a:gridCol>
                    <a:gridCol w="1554480">
                      <a:extLst>
                        <a:ext uri="{9D8B030D-6E8A-4147-A177-3AD203B41FA5}">
                          <a16:colId xmlns:a16="http://schemas.microsoft.com/office/drawing/2014/main" val="20001"/>
                        </a:ext>
                      </a:extLst>
                    </a:gridCol>
                    <a:gridCol w="2360815">
                      <a:extLst>
                        <a:ext uri="{9D8B030D-6E8A-4147-A177-3AD203B41FA5}">
                          <a16:colId xmlns:a16="http://schemas.microsoft.com/office/drawing/2014/main" val="20002"/>
                        </a:ext>
                      </a:extLst>
                    </a:gridCol>
                    <a:gridCol w="1255221">
                      <a:extLst>
                        <a:ext uri="{9D8B030D-6E8A-4147-A177-3AD203B41FA5}">
                          <a16:colId xmlns:a16="http://schemas.microsoft.com/office/drawing/2014/main" val="20003"/>
                        </a:ext>
                      </a:extLst>
                    </a:gridCol>
                    <a:gridCol w="1253779">
                      <a:extLst>
                        <a:ext uri="{9D8B030D-6E8A-4147-A177-3AD203B41FA5}">
                          <a16:colId xmlns:a16="http://schemas.microsoft.com/office/drawing/2014/main" val="20004"/>
                        </a:ext>
                      </a:extLst>
                    </a:gridCol>
                  </a:tblGrid>
                  <a:tr h="10160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Type</a:t>
                          </a:r>
                        </a:p>
                      </a:txBody>
                      <a:tcPr anchor="b"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“Velocity gradient” (G) (1/s)</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Energy Dissipation Rate (</a:t>
                          </a:r>
                          <a14:m>
                            <m:oMath xmlns:m="http://schemas.openxmlformats.org/officeDocument/2006/math">
                              <m:acc>
                                <m:accPr>
                                  <m:chr m:val="̅"/>
                                  <m:ctrlPr>
                                    <a:rPr lang="en-US" sz="1800" i="1" kern="1200" smtClean="0">
                                      <a:solidFill>
                                        <a:schemeClr val="tx1"/>
                                      </a:solidFill>
                                      <a:latin typeface="Cambria Math" panose="02040503050406030204" pitchFamily="18" charset="0"/>
                                      <a:ea typeface="+mn-ea"/>
                                      <a:cs typeface="+mn-cs"/>
                                    </a:rPr>
                                  </m:ctrlPr>
                                </m:accPr>
                                <m:e>
                                  <m:r>
                                    <a:rPr lang="en-US" sz="1800" i="1" kern="1200">
                                      <a:solidFill>
                                        <a:schemeClr val="tx1"/>
                                      </a:solidFill>
                                      <a:latin typeface="Cambria Math"/>
                                      <a:ea typeface="+mn-ea"/>
                                      <a:cs typeface="+mn-cs"/>
                                    </a:rPr>
                                    <m:t>𝜀</m:t>
                                  </m:r>
                                </m:e>
                              </m:acc>
                            </m:oMath>
                          </a14:m>
                          <a:r>
                            <a:rPr kumimoji="0" lang="en-US" sz="2400" b="0" i="0" u="none" strike="noStrike" cap="none" normalizeH="0" baseline="0" dirty="0">
                              <a:ln>
                                <a:noFill/>
                              </a:ln>
                              <a:solidFill>
                                <a:schemeClr val="tx1"/>
                              </a:solidFill>
                              <a:effectLst/>
                              <a:latin typeface="Times New Roman" pitchFamily="18" charset="0"/>
                            </a:rPr>
                            <a:t>)</a:t>
                          </a:r>
                          <a:r>
                            <a:rPr kumimoji="0" lang="en-US" sz="2400" b="0" i="0" u="none" strike="noStrike" cap="none" normalizeH="0" baseline="30000" dirty="0">
                              <a:ln>
                                <a:noFill/>
                              </a:ln>
                              <a:solidFill>
                                <a:schemeClr val="tx1"/>
                              </a:solidFill>
                              <a:effectLst/>
                              <a:latin typeface="Times New Roman" pitchFamily="18" charset="0"/>
                            </a:rPr>
                            <a:t>+</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err="1">
                              <a:ln>
                                <a:noFill/>
                              </a:ln>
                              <a:solidFill>
                                <a:schemeClr val="tx1"/>
                              </a:solidFill>
                              <a:effectLst/>
                              <a:latin typeface="Times New Roman" pitchFamily="18" charset="0"/>
                            </a:rPr>
                            <a:t>G</a:t>
                          </a:r>
                          <a:r>
                            <a:rPr kumimoji="0" lang="en-US" sz="2400" b="0" i="0" u="none" strike="noStrike" cap="none" normalizeH="0" baseline="0" dirty="0" err="1">
                              <a:ln>
                                <a:noFill/>
                              </a:ln>
                              <a:solidFill>
                                <a:schemeClr val="tx1"/>
                              </a:solidFill>
                              <a:effectLst/>
                              <a:latin typeface="Symbol" pitchFamily="18" charset="2"/>
                            </a:rPr>
                            <a:t>q</a:t>
                          </a:r>
                          <a:endParaRPr kumimoji="0" lang="en-US" sz="2400" b="0" i="0" u="none" strike="noStrike" cap="none" normalizeH="0" baseline="0" dirty="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Symbol" pitchFamily="18" charset="2"/>
                            </a:rPr>
                            <a:t>q</a:t>
                          </a:r>
                          <a:r>
                            <a:rPr kumimoji="0" lang="en-US" sz="2400" b="0" i="0" u="none" strike="noStrike" cap="none" normalizeH="0" baseline="30000" dirty="0">
                              <a:ln>
                                <a:noFill/>
                              </a:ln>
                              <a:solidFill>
                                <a:schemeClr val="tx1"/>
                              </a:solidFill>
                              <a:effectLst/>
                              <a:latin typeface="Symbol" pitchFamily="18" charset="2"/>
                            </a:rPr>
                            <a:t>*</a:t>
                          </a:r>
                          <a:endParaRPr kumimoji="0" lang="en-US" sz="2400" b="0" i="0" u="none" strike="noStrike" cap="none" normalizeH="0" baseline="30000" dirty="0">
                            <a:ln>
                              <a:noFill/>
                            </a:ln>
                            <a:solidFill>
                              <a:schemeClr val="tx1"/>
                            </a:solidFill>
                            <a:effectLst/>
                            <a:latin typeface="Times New Roman" pitchFamily="18" charset="0"/>
                          </a:endParaRPr>
                        </a:p>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(minute)</a:t>
                          </a:r>
                          <a:endParaRPr kumimoji="0" lang="en-US" sz="2400" b="0" i="0" u="none" strike="noStrike" cap="none" normalizeH="0" baseline="0" dirty="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0"/>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Low turbidity, color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20-70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0.4 – 4.9</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50,000-250,000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11 - 210</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1"/>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High turbidity, solids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70-180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4.9 - 32</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80,000-190,000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7 - 45</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2"/>
                      </a:ext>
                    </a:extLst>
                  </a:tr>
                </a:tbl>
              </a:graphicData>
            </a:graphic>
          </p:graphicFrame>
        </mc:Choice>
        <mc:Fallback xmlns="">
          <p:graphicFrame>
            <p:nvGraphicFramePr>
              <p:cNvPr id="62525" name="Group 61"/>
              <p:cNvGraphicFramePr>
                <a:graphicFrameLocks noGrp="1"/>
              </p:cNvGraphicFramePr>
              <p:nvPr>
                <p:extLst>
                  <p:ext uri="{D42A27DB-BD31-4B8C-83A1-F6EECF244321}">
                    <p14:modId xmlns:p14="http://schemas.microsoft.com/office/powerpoint/2010/main" val="2035725837"/>
                  </p:ext>
                </p:extLst>
              </p:nvPr>
            </p:nvGraphicFramePr>
            <p:xfrm>
              <a:off x="290513" y="2006600"/>
              <a:ext cx="8602662" cy="3220720"/>
            </p:xfrm>
            <a:graphic>
              <a:graphicData uri="http://schemas.openxmlformats.org/drawingml/2006/table">
                <a:tbl>
                  <a:tblPr/>
                  <a:tblGrid>
                    <a:gridCol w="2178367"/>
                    <a:gridCol w="1554480"/>
                    <a:gridCol w="2360815"/>
                    <a:gridCol w="1255221"/>
                    <a:gridCol w="1253779"/>
                  </a:tblGrid>
                  <a:tr h="118872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Type</a:t>
                          </a:r>
                        </a:p>
                      </a:txBody>
                      <a:tcPr anchor="b"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“Velocity gradient” (G) (1/s)</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endParaRPr lang="en-US"/>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blipFill rotWithShape="1">
                          <a:blip r:embed="rId6"/>
                          <a:stretch>
                            <a:fillRect l="-162274" t="-4103" r="-109561" b="-171282"/>
                          </a:stretch>
                        </a:blip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err="1" smtClean="0">
                              <a:ln>
                                <a:noFill/>
                              </a:ln>
                              <a:solidFill>
                                <a:schemeClr val="tx1"/>
                              </a:solidFill>
                              <a:effectLst/>
                              <a:latin typeface="Times New Roman" pitchFamily="18" charset="0"/>
                            </a:rPr>
                            <a:t>G</a:t>
                          </a:r>
                          <a:r>
                            <a:rPr kumimoji="0" lang="en-US" sz="2400" b="0" i="0" u="none" strike="noStrike" cap="none" normalizeH="0" baseline="0" dirty="0" err="1" smtClean="0">
                              <a:ln>
                                <a:noFill/>
                              </a:ln>
                              <a:solidFill>
                                <a:schemeClr val="tx1"/>
                              </a:solidFill>
                              <a:effectLst/>
                              <a:latin typeface="Symbol" pitchFamily="18" charset="2"/>
                            </a:rPr>
                            <a:t>q</a:t>
                          </a:r>
                          <a:endParaRPr kumimoji="0" lang="en-US" sz="2400" b="0" i="0" u="none" strike="noStrike" cap="none" normalizeH="0" baseline="0" dirty="0" smtClean="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Symbol" pitchFamily="18" charset="2"/>
                            </a:rPr>
                            <a:t>q</a:t>
                          </a:r>
                          <a:r>
                            <a:rPr kumimoji="0" lang="en-US" sz="2400" b="0" i="0" u="none" strike="noStrike" cap="none" normalizeH="0" baseline="30000" dirty="0" smtClean="0">
                              <a:ln>
                                <a:noFill/>
                              </a:ln>
                              <a:solidFill>
                                <a:schemeClr val="tx1"/>
                              </a:solidFill>
                              <a:effectLst/>
                              <a:latin typeface="Symbol" pitchFamily="18" charset="2"/>
                            </a:rPr>
                            <a:t>*</a:t>
                          </a:r>
                          <a:endParaRPr kumimoji="0" lang="en-US" sz="2400" b="0" i="0" u="none" strike="noStrike" cap="none" normalizeH="0" baseline="30000" dirty="0" smtClean="0">
                            <a:ln>
                              <a:noFill/>
                            </a:ln>
                            <a:solidFill>
                              <a:schemeClr val="tx1"/>
                            </a:solidFill>
                            <a:effectLst/>
                            <a:latin typeface="Times New Roman" pitchFamily="18" charset="0"/>
                          </a:endParaRPr>
                        </a:p>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(minute)</a:t>
                          </a:r>
                          <a:endParaRPr kumimoji="0" lang="en-US" sz="2400" b="0" i="0" u="none" strike="noStrike" cap="none" normalizeH="0" baseline="0" dirty="0" smtClean="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Low turbidity, color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20-70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0.4 – 4.9</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50,000-250,000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11 - 210</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High turbidity, solids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70-180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4.9 - 32</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80,000-190,000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7 - 45</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r>
                </a:tbl>
              </a:graphicData>
            </a:graphic>
          </p:graphicFrame>
        </mc:Fallback>
      </mc:AlternateContent>
      <p:sp>
        <p:nvSpPr>
          <p:cNvPr id="14367" name="Rectangle 48"/>
          <p:cNvSpPr>
            <a:spLocks noChangeArrowheads="1"/>
          </p:cNvSpPr>
          <p:nvPr/>
        </p:nvSpPr>
        <p:spPr bwMode="auto">
          <a:xfrm>
            <a:off x="0" y="6248960"/>
            <a:ext cx="7697788" cy="307777"/>
          </a:xfrm>
          <a:prstGeom prst="rect">
            <a:avLst/>
          </a:prstGeom>
          <a:noFill/>
          <a:ln w="12700" algn="ctr">
            <a:noFill/>
            <a:miter lim="800000"/>
            <a:headEnd type="none" w="lg" len="med"/>
            <a:tailEnd type="none" w="lg" len="med"/>
          </a:ln>
        </p:spPr>
        <p:txBody>
          <a:bodyPr>
            <a:spAutoFit/>
          </a:bodyPr>
          <a:lstStyle/>
          <a:p>
            <a:pPr eaLnBrk="1" hangingPunct="1">
              <a:spcBef>
                <a:spcPct val="30000"/>
              </a:spcBef>
            </a:pPr>
            <a:r>
              <a:rPr lang="en-US" sz="1400" dirty="0" err="1"/>
              <a:t>Sincero</a:t>
            </a:r>
            <a:r>
              <a:rPr lang="en-US" sz="1400" dirty="0"/>
              <a:t> and </a:t>
            </a:r>
            <a:r>
              <a:rPr lang="en-US" sz="1400" dirty="0" err="1"/>
              <a:t>Sincero</a:t>
            </a:r>
            <a:r>
              <a:rPr lang="en-US" sz="1400" dirty="0"/>
              <a:t>, 1996 Environmental Engineering: A Design Approach</a:t>
            </a:r>
          </a:p>
        </p:txBody>
      </p:sp>
      <p:sp>
        <p:nvSpPr>
          <p:cNvPr id="7" name="TextBox 6"/>
          <p:cNvSpPr txBox="1"/>
          <p:nvPr/>
        </p:nvSpPr>
        <p:spPr>
          <a:xfrm>
            <a:off x="266008" y="5353396"/>
            <a:ext cx="6801862" cy="1384995"/>
          </a:xfrm>
          <a:prstGeom prst="rect">
            <a:avLst/>
          </a:prstGeom>
          <a:noFill/>
        </p:spPr>
        <p:txBody>
          <a:bodyPr wrap="none" rtlCol="0">
            <a:spAutoFit/>
          </a:bodyPr>
          <a:lstStyle/>
          <a:p>
            <a:r>
              <a:rPr lang="en-US" dirty="0"/>
              <a:t>* Calculated based on G and </a:t>
            </a:r>
            <a:r>
              <a:rPr lang="en-US" dirty="0" err="1"/>
              <a:t>G</a:t>
            </a:r>
            <a:r>
              <a:rPr lang="en-US" dirty="0" err="1">
                <a:latin typeface="Symbol" pitchFamily="18" charset="2"/>
              </a:rPr>
              <a:t>q</a:t>
            </a:r>
            <a:r>
              <a:rPr lang="en-US" dirty="0"/>
              <a:t> guidelines</a:t>
            </a:r>
          </a:p>
          <a:p>
            <a:r>
              <a:rPr lang="en-US" baseline="30000" dirty="0"/>
              <a:t>+</a:t>
            </a:r>
            <a:r>
              <a:rPr lang="en-US" dirty="0"/>
              <a:t> average value assuming viscosity is 1 mm</a:t>
            </a:r>
            <a:r>
              <a:rPr lang="en-US" baseline="30000" dirty="0"/>
              <a:t>2</a:t>
            </a:r>
            <a:r>
              <a:rPr lang="en-US" dirty="0"/>
              <a:t>/s</a:t>
            </a:r>
          </a:p>
          <a:p>
            <a:endParaRPr lang="en-US" dirty="0"/>
          </a:p>
        </p:txBody>
      </p:sp>
      <p:sp>
        <p:nvSpPr>
          <p:cNvPr id="8" name="Rounded Rectangle 7"/>
          <p:cNvSpPr/>
          <p:nvPr/>
        </p:nvSpPr>
        <p:spPr bwMode="auto">
          <a:xfrm>
            <a:off x="7683335" y="3265714"/>
            <a:ext cx="1116281" cy="144879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1" name="Picture 10">
            <a:extLst>
              <a:ext uri="{FF2B5EF4-FFF2-40B4-BE49-F238E27FC236}">
                <a16:creationId xmlns:a16="http://schemas.microsoft.com/office/drawing/2014/main" id="{92D57286-C943-4039-96F2-F098F05381C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524146" y="1564210"/>
            <a:ext cx="1318857" cy="324571"/>
          </a:xfrm>
          <a:prstGeom prst="rect">
            <a:avLst/>
          </a:prstGeom>
        </p:spPr>
      </p:pic>
      <p:pic>
        <p:nvPicPr>
          <p:cNvPr id="15" name="Picture 14">
            <a:extLst>
              <a:ext uri="{FF2B5EF4-FFF2-40B4-BE49-F238E27FC236}">
                <a16:creationId xmlns:a16="http://schemas.microsoft.com/office/drawing/2014/main" id="{53EE6337-E937-4BBB-B8E2-08B349D14A7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302498" y="5742760"/>
            <a:ext cx="1467428" cy="912000"/>
          </a:xfrm>
          <a:prstGeom prst="rect">
            <a:avLst/>
          </a:prstGeom>
        </p:spPr>
      </p:pic>
      <p:pic>
        <p:nvPicPr>
          <p:cNvPr id="13" name="Picture 12">
            <a:extLst>
              <a:ext uri="{FF2B5EF4-FFF2-40B4-BE49-F238E27FC236}">
                <a16:creationId xmlns:a16="http://schemas.microsoft.com/office/drawing/2014/main" id="{BB1B75DD-633C-40B9-94C9-9F05BD7AB5FB}"/>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762858" y="2778351"/>
            <a:ext cx="452062" cy="39382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of clay to reactor walls</a:t>
            </a:r>
          </a:p>
        </p:txBody>
      </p:sp>
      <p:graphicFrame>
        <p:nvGraphicFramePr>
          <p:cNvPr id="3" name="Object 2"/>
          <p:cNvGraphicFramePr>
            <a:graphicFrameLocks noChangeAspect="1"/>
          </p:cNvGraphicFramePr>
          <p:nvPr>
            <p:extLst>
              <p:ext uri="{D42A27DB-BD31-4B8C-83A1-F6EECF244321}">
                <p14:modId xmlns:p14="http://schemas.microsoft.com/office/powerpoint/2010/main" val="1621531423"/>
              </p:ext>
            </p:extLst>
          </p:nvPr>
        </p:nvGraphicFramePr>
        <p:xfrm>
          <a:off x="1775534" y="1833933"/>
          <a:ext cx="5125652" cy="3629586"/>
        </p:xfrm>
        <a:graphic>
          <a:graphicData uri="http://schemas.openxmlformats.org/presentationml/2006/ole">
            <mc:AlternateContent xmlns:mc="http://schemas.openxmlformats.org/markup-compatibility/2006">
              <mc:Choice xmlns:v="urn:schemas-microsoft-com:vml" Requires="v">
                <p:oleObj spid="_x0000_s2208079" name="Mathcad" r:id="rId4" imgW="3753000" imgH="2657520" progId="Mathcad">
                  <p:link updateAutomatic="1"/>
                </p:oleObj>
              </mc:Choice>
              <mc:Fallback>
                <p:oleObj name="Mathcad" r:id="rId4" imgW="3753000" imgH="2657520" progId="Mathcad">
                  <p:link updateAutomatic="1"/>
                  <p:pic>
                    <p:nvPicPr>
                      <p:cNvPr id="0" name=""/>
                      <p:cNvPicPr/>
                      <p:nvPr/>
                    </p:nvPicPr>
                    <p:blipFill>
                      <a:blip r:embed="rId5"/>
                      <a:stretch>
                        <a:fillRect/>
                      </a:stretch>
                    </p:blipFill>
                    <p:spPr>
                      <a:xfrm>
                        <a:off x="1775534" y="1833933"/>
                        <a:ext cx="5125652" cy="3629586"/>
                      </a:xfrm>
                      <a:prstGeom prst="rect">
                        <a:avLst/>
                      </a:prstGeom>
                    </p:spPr>
                  </p:pic>
                </p:oleObj>
              </mc:Fallback>
            </mc:AlternateContent>
          </a:graphicData>
        </a:graphic>
      </p:graphicFrame>
      <p:sp>
        <p:nvSpPr>
          <p:cNvPr id="4" name="TextBox 3"/>
          <p:cNvSpPr txBox="1"/>
          <p:nvPr/>
        </p:nvSpPr>
        <p:spPr>
          <a:xfrm>
            <a:off x="417249" y="5368366"/>
            <a:ext cx="8303873" cy="1477328"/>
          </a:xfrm>
          <a:prstGeom prst="rect">
            <a:avLst/>
          </a:prstGeom>
          <a:noFill/>
        </p:spPr>
        <p:txBody>
          <a:bodyPr wrap="square" rtlCol="0">
            <a:spAutoFit/>
          </a:bodyPr>
          <a:lstStyle/>
          <a:p>
            <a:r>
              <a:rPr lang="en-US" sz="1800" dirty="0"/>
              <a:t>Loss of coagulant to reactor walls can dominate for low turbidities and small reactors. For the EStaRS in India treating 5 NTU water and injecting coagulant into 7.5 cm pipes the clay only gets 23% of the applied coagulant!</a:t>
            </a:r>
          </a:p>
          <a:p>
            <a:r>
              <a:rPr lang="en-US" sz="1800" dirty="0"/>
              <a:t>There may be a way to design a larger contact chamber for the coagulant to reduce losses to the walls.</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100809881"/>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Effect of stacking and wall loss in a 10 cm diameter flocculator with 20 NTU</a:t>
            </a:r>
            <a:endParaRPr lang="en-US" dirty="0"/>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9443" y="2019454"/>
            <a:ext cx="3200400" cy="351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17248" y="5534179"/>
            <a:ext cx="8303873" cy="923330"/>
          </a:xfrm>
          <a:prstGeom prst="rect">
            <a:avLst/>
          </a:prstGeom>
          <a:noFill/>
        </p:spPr>
        <p:txBody>
          <a:bodyPr wrap="square" rtlCol="0">
            <a:spAutoFit/>
          </a:bodyPr>
          <a:lstStyle/>
          <a:p>
            <a:r>
              <a:rPr lang="en-US" sz="1800" dirty="0"/>
              <a:t>Stacking due to random bombardment of the clay surface with coagulant nanoparticles. Stacking becomes significant for high surface coverage. Wall losses also cause a significant reduction in clay surface coverage.</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1614552112"/>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Slow velocity through the annulus,</a:t>
            </a:r>
            <a:br>
              <a:rPr lang="en-US" dirty="0"/>
            </a:br>
            <a:r>
              <a:rPr lang="en-US" dirty="0"/>
              <a:t>Fast velocity at separation </a:t>
            </a:r>
            <a:r>
              <a:rPr lang="en-US" dirty="0">
                <a:latin typeface="Symbol" panose="05050102010706020507" pitchFamily="18" charset="2"/>
              </a:rPr>
              <a:t>L</a:t>
            </a:r>
          </a:p>
        </p:txBody>
      </p:sp>
      <p:sp>
        <p:nvSpPr>
          <p:cNvPr id="10" name="TextBox 9"/>
          <p:cNvSpPr txBox="1"/>
          <p:nvPr/>
        </p:nvSpPr>
        <p:spPr>
          <a:xfrm>
            <a:off x="2207651" y="3932307"/>
            <a:ext cx="6404903" cy="707886"/>
          </a:xfrm>
          <a:prstGeom prst="rect">
            <a:avLst/>
          </a:prstGeom>
          <a:noFill/>
        </p:spPr>
        <p:txBody>
          <a:bodyPr wrap="square" rtlCol="0">
            <a:spAutoFit/>
          </a:bodyPr>
          <a:lstStyle/>
          <a:p>
            <a:r>
              <a:rPr lang="en-US" sz="2000" dirty="0"/>
              <a:t>Shear at the floc surface related to velocity gradient at the floc surface</a:t>
            </a:r>
          </a:p>
        </p:txBody>
      </p:sp>
      <p:sp>
        <p:nvSpPr>
          <p:cNvPr id="14" name="TextBox 13"/>
          <p:cNvSpPr txBox="1"/>
          <p:nvPr/>
        </p:nvSpPr>
        <p:spPr>
          <a:xfrm>
            <a:off x="1749425" y="1717586"/>
            <a:ext cx="7369325" cy="400110"/>
          </a:xfrm>
          <a:prstGeom prst="rect">
            <a:avLst/>
          </a:prstGeom>
          <a:noFill/>
        </p:spPr>
        <p:txBody>
          <a:bodyPr wrap="none" rtlCol="0">
            <a:spAutoFit/>
          </a:bodyPr>
          <a:lstStyle/>
          <a:p>
            <a:r>
              <a:rPr lang="en-US" sz="2000" dirty="0"/>
              <a:t>Find the average shear on the floc surface based on the drag at low Re</a:t>
            </a:r>
          </a:p>
        </p:txBody>
      </p:sp>
      <p:sp>
        <p:nvSpPr>
          <p:cNvPr id="15" name="TextBox 14"/>
          <p:cNvSpPr txBox="1"/>
          <p:nvPr/>
        </p:nvSpPr>
        <p:spPr>
          <a:xfrm>
            <a:off x="1704658" y="2210518"/>
            <a:ext cx="647934" cy="400110"/>
          </a:xfrm>
          <a:prstGeom prst="rect">
            <a:avLst/>
          </a:prstGeom>
          <a:noFill/>
        </p:spPr>
        <p:txBody>
          <a:bodyPr wrap="none" rtlCol="0">
            <a:spAutoFit/>
          </a:bodyPr>
          <a:lstStyle/>
          <a:p>
            <a:r>
              <a:rPr lang="en-US" sz="2000" dirty="0"/>
              <a:t>The </a:t>
            </a:r>
          </a:p>
        </p:txBody>
      </p:sp>
      <p:sp>
        <p:nvSpPr>
          <p:cNvPr id="16" name="TextBox 15"/>
          <p:cNvSpPr txBox="1"/>
          <p:nvPr/>
        </p:nvSpPr>
        <p:spPr>
          <a:xfrm>
            <a:off x="2146691" y="5835650"/>
            <a:ext cx="6404903" cy="707886"/>
          </a:xfrm>
          <a:prstGeom prst="rect">
            <a:avLst/>
          </a:prstGeom>
          <a:noFill/>
        </p:spPr>
        <p:txBody>
          <a:bodyPr wrap="square" rtlCol="0">
            <a:spAutoFit/>
          </a:bodyPr>
          <a:lstStyle/>
          <a:p>
            <a:r>
              <a:rPr lang="en-US" sz="2000" dirty="0"/>
              <a:t>The velocity gradient is steeper at the surface of the floc than it is further from the floc.</a:t>
            </a:r>
          </a:p>
        </p:txBody>
      </p:sp>
      <p:pic>
        <p:nvPicPr>
          <p:cNvPr id="3" name="Picture 2">
            <a:extLst>
              <a:ext uri="{FF2B5EF4-FFF2-40B4-BE49-F238E27FC236}">
                <a16:creationId xmlns:a16="http://schemas.microsoft.com/office/drawing/2014/main" id="{E80938FE-9889-4600-A5C5-05CD1B00EC44}"/>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531215" y="1607305"/>
            <a:ext cx="754480" cy="388534"/>
          </a:xfrm>
          <a:prstGeom prst="rect">
            <a:avLst/>
          </a:prstGeom>
        </p:spPr>
      </p:pic>
      <p:pic>
        <p:nvPicPr>
          <p:cNvPr id="19" name="Picture 18">
            <a:extLst>
              <a:ext uri="{FF2B5EF4-FFF2-40B4-BE49-F238E27FC236}">
                <a16:creationId xmlns:a16="http://schemas.microsoft.com/office/drawing/2014/main" id="{FD870BFE-80D1-4C74-9FF4-F3964EA2FA46}"/>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44893" y="2171349"/>
            <a:ext cx="1153327" cy="400110"/>
          </a:xfrm>
          <a:prstGeom prst="rect">
            <a:avLst/>
          </a:prstGeom>
        </p:spPr>
      </p:pic>
      <p:pic>
        <p:nvPicPr>
          <p:cNvPr id="21" name="Picture 20">
            <a:extLst>
              <a:ext uri="{FF2B5EF4-FFF2-40B4-BE49-F238E27FC236}">
                <a16:creationId xmlns:a16="http://schemas.microsoft.com/office/drawing/2014/main" id="{C1DA3B5F-48D8-4C1F-87A9-8626207FC04A}"/>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44893" y="2838873"/>
            <a:ext cx="1404725" cy="306324"/>
          </a:xfrm>
          <a:prstGeom prst="rect">
            <a:avLst/>
          </a:prstGeom>
        </p:spPr>
      </p:pic>
      <p:pic>
        <p:nvPicPr>
          <p:cNvPr id="4" name="Picture 3">
            <a:extLst>
              <a:ext uri="{FF2B5EF4-FFF2-40B4-BE49-F238E27FC236}">
                <a16:creationId xmlns:a16="http://schemas.microsoft.com/office/drawing/2014/main" id="{536A83F4-1779-4556-AD49-7335E0650990}"/>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344893" y="3429000"/>
            <a:ext cx="1161308" cy="344935"/>
          </a:xfrm>
          <a:prstGeom prst="rect">
            <a:avLst/>
          </a:prstGeom>
        </p:spPr>
      </p:pic>
      <p:pic>
        <p:nvPicPr>
          <p:cNvPr id="8" name="Picture 7">
            <a:extLst>
              <a:ext uri="{FF2B5EF4-FFF2-40B4-BE49-F238E27FC236}">
                <a16:creationId xmlns:a16="http://schemas.microsoft.com/office/drawing/2014/main" id="{FF5976AB-67B8-4F0D-8DB4-04D269C9BAD0}"/>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465287" y="4038732"/>
            <a:ext cx="1190457" cy="488112"/>
          </a:xfrm>
          <a:prstGeom prst="rect">
            <a:avLst/>
          </a:prstGeom>
        </p:spPr>
      </p:pic>
      <p:pic>
        <p:nvPicPr>
          <p:cNvPr id="20" name="Picture 19">
            <a:extLst>
              <a:ext uri="{FF2B5EF4-FFF2-40B4-BE49-F238E27FC236}">
                <a16:creationId xmlns:a16="http://schemas.microsoft.com/office/drawing/2014/main" id="{F1363F03-4DE5-4B16-86EE-B00DA402CB25}"/>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344893" y="4980943"/>
            <a:ext cx="3582126" cy="508000"/>
          </a:xfrm>
          <a:prstGeom prst="rect">
            <a:avLst/>
          </a:prstGeom>
        </p:spPr>
      </p:pic>
      <p:pic>
        <p:nvPicPr>
          <p:cNvPr id="23" name="Picture 22">
            <a:extLst>
              <a:ext uri="{FF2B5EF4-FFF2-40B4-BE49-F238E27FC236}">
                <a16:creationId xmlns:a16="http://schemas.microsoft.com/office/drawing/2014/main" id="{20D3B7C9-FBF3-411D-84FA-DDD5AC31F9E0}"/>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313480" y="5802515"/>
            <a:ext cx="1822476" cy="629333"/>
          </a:xfrm>
          <a:prstGeom prst="rect">
            <a:avLst/>
          </a:prstGeom>
        </p:spPr>
      </p:pic>
      <p:pic>
        <p:nvPicPr>
          <p:cNvPr id="25" name="Picture 24">
            <a:extLst>
              <a:ext uri="{FF2B5EF4-FFF2-40B4-BE49-F238E27FC236}">
                <a16:creationId xmlns:a16="http://schemas.microsoft.com/office/drawing/2014/main" id="{35CFE6E3-166C-4CF8-9D19-31DA34F6854A}"/>
              </a:ext>
            </a:extLst>
          </p:cNvPr>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6872358" y="3125514"/>
            <a:ext cx="2063238" cy="559238"/>
          </a:xfrm>
          <a:prstGeom prst="rect">
            <a:avLst/>
          </a:prstGeom>
        </p:spPr>
      </p:pic>
      <p:pic>
        <p:nvPicPr>
          <p:cNvPr id="27" name="Picture 26">
            <a:extLst>
              <a:ext uri="{FF2B5EF4-FFF2-40B4-BE49-F238E27FC236}">
                <a16:creationId xmlns:a16="http://schemas.microsoft.com/office/drawing/2014/main" id="{66968DDC-1227-40BE-BE04-DA7686BD0CD4}"/>
              </a:ext>
            </a:extLst>
          </p:cNvPr>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a:xfrm>
            <a:off x="6872358" y="4837272"/>
            <a:ext cx="2081524" cy="559238"/>
          </a:xfrm>
          <a:prstGeom prst="rect">
            <a:avLst/>
          </a:prstGeom>
        </p:spPr>
      </p:pic>
    </p:spTree>
    <p:extLst>
      <p:ext uri="{BB962C8B-B14F-4D97-AF65-F5344CB8AC3E}">
        <p14:creationId xmlns:p14="http://schemas.microsoft.com/office/powerpoint/2010/main" val="761808333"/>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296" y="329525"/>
            <a:ext cx="8458200" cy="1143000"/>
          </a:xfrm>
        </p:spPr>
        <p:txBody>
          <a:bodyPr/>
          <a:lstStyle/>
          <a:p>
            <a:r>
              <a:rPr lang="en-US" dirty="0"/>
              <a:t>CMFR model</a:t>
            </a:r>
          </a:p>
        </p:txBody>
      </p:sp>
      <p:pic>
        <p:nvPicPr>
          <p:cNvPr id="9" name="Picture 8">
            <a:extLst>
              <a:ext uri="{FF2B5EF4-FFF2-40B4-BE49-F238E27FC236}">
                <a16:creationId xmlns:a16="http://schemas.microsoft.com/office/drawing/2014/main" id="{48377B3F-94E3-4113-8C27-EA1536EE4F79}"/>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09296" y="1811694"/>
            <a:ext cx="2305524" cy="525714"/>
          </a:xfrm>
          <a:prstGeom prst="rect">
            <a:avLst/>
          </a:prstGeom>
        </p:spPr>
      </p:pic>
      <p:pic>
        <p:nvPicPr>
          <p:cNvPr id="11" name="Picture 10">
            <a:extLst>
              <a:ext uri="{FF2B5EF4-FFF2-40B4-BE49-F238E27FC236}">
                <a16:creationId xmlns:a16="http://schemas.microsoft.com/office/drawing/2014/main" id="{C227EF23-010F-494E-9183-883C346E0B81}"/>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6263657" y="1665372"/>
            <a:ext cx="2371047" cy="557714"/>
          </a:xfrm>
          <a:prstGeom prst="rect">
            <a:avLst/>
          </a:prstGeom>
        </p:spPr>
      </p:pic>
      <p:pic>
        <p:nvPicPr>
          <p:cNvPr id="17" name="Picture 16">
            <a:extLst>
              <a:ext uri="{FF2B5EF4-FFF2-40B4-BE49-F238E27FC236}">
                <a16:creationId xmlns:a16="http://schemas.microsoft.com/office/drawing/2014/main" id="{94B82F11-AD89-4F31-9CBC-BE7724DA9F78}"/>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593995" y="2756575"/>
            <a:ext cx="2874577" cy="672425"/>
          </a:xfrm>
          <a:prstGeom prst="rect">
            <a:avLst/>
          </a:prstGeom>
        </p:spPr>
      </p:pic>
      <p:pic>
        <p:nvPicPr>
          <p:cNvPr id="19" name="Picture 18">
            <a:extLst>
              <a:ext uri="{FF2B5EF4-FFF2-40B4-BE49-F238E27FC236}">
                <a16:creationId xmlns:a16="http://schemas.microsoft.com/office/drawing/2014/main" id="{739AFA40-099B-484A-B6F0-87A631D534A2}"/>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09296" y="2867543"/>
            <a:ext cx="2477714" cy="565333"/>
          </a:xfrm>
          <a:prstGeom prst="rect">
            <a:avLst/>
          </a:prstGeom>
        </p:spPr>
      </p:pic>
      <p:pic>
        <p:nvPicPr>
          <p:cNvPr id="21" name="Picture 20">
            <a:extLst>
              <a:ext uri="{FF2B5EF4-FFF2-40B4-BE49-F238E27FC236}">
                <a16:creationId xmlns:a16="http://schemas.microsoft.com/office/drawing/2014/main" id="{5A9E4D02-DA27-4912-BD53-578976FB76C0}"/>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509296" y="4062365"/>
            <a:ext cx="3543416" cy="2648880"/>
          </a:xfrm>
          <a:prstGeom prst="rect">
            <a:avLst/>
          </a:prstGeom>
        </p:spPr>
      </p:pic>
    </p:spTree>
    <p:extLst>
      <p:ext uri="{BB962C8B-B14F-4D97-AF65-F5344CB8AC3E}">
        <p14:creationId xmlns:p14="http://schemas.microsoft.com/office/powerpoint/2010/main" val="1030078153"/>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
            </a:r>
            <a:br>
              <a:rPr lang="en-US"/>
            </a:br>
            <a:endParaRPr lang="en-US" dirty="0"/>
          </a:p>
        </p:txBody>
      </p:sp>
      <p:sp>
        <p:nvSpPr>
          <p:cNvPr id="7" name="TextBox 6"/>
          <p:cNvSpPr txBox="1"/>
          <p:nvPr/>
        </p:nvSpPr>
        <p:spPr>
          <a:xfrm>
            <a:off x="4684145" y="2774889"/>
            <a:ext cx="3666226" cy="954107"/>
          </a:xfrm>
          <a:prstGeom prst="rect">
            <a:avLst/>
          </a:prstGeom>
          <a:noFill/>
        </p:spPr>
        <p:txBody>
          <a:bodyPr wrap="square" rtlCol="0">
            <a:spAutoFit/>
          </a:bodyPr>
          <a:lstStyle/>
          <a:p>
            <a:r>
              <a:rPr lang="en-US" dirty="0"/>
              <a:t>Small particle diameter cancels out!</a:t>
            </a:r>
          </a:p>
        </p:txBody>
      </p:sp>
      <p:graphicFrame>
        <p:nvGraphicFramePr>
          <p:cNvPr id="8" name="Object 7"/>
          <p:cNvGraphicFramePr>
            <a:graphicFrameLocks noChangeAspect="1"/>
          </p:cNvGraphicFramePr>
          <p:nvPr>
            <p:extLst>
              <p:ext uri="{D42A27DB-BD31-4B8C-83A1-F6EECF244321}">
                <p14:modId xmlns:p14="http://schemas.microsoft.com/office/powerpoint/2010/main" val="2618981508"/>
              </p:ext>
            </p:extLst>
          </p:nvPr>
        </p:nvGraphicFramePr>
        <p:xfrm>
          <a:off x="5800098" y="3659984"/>
          <a:ext cx="3133725" cy="2809875"/>
        </p:xfrm>
        <a:graphic>
          <a:graphicData uri="http://schemas.openxmlformats.org/presentationml/2006/ole">
            <mc:AlternateContent xmlns:mc="http://schemas.openxmlformats.org/markup-compatibility/2006">
              <mc:Choice xmlns:v="urn:schemas-microsoft-com:vml" Requires="v">
                <p:oleObj spid="_x0000_s2297164" name="Mathcad" r:id="rId8" imgW="3133800" imgH="2809800" progId="Mathcad">
                  <p:link updateAutomatic="1"/>
                </p:oleObj>
              </mc:Choice>
              <mc:Fallback>
                <p:oleObj name="Mathcad" r:id="rId8" imgW="3133800" imgH="2809800" progId="Mathcad">
                  <p:link updateAutomatic="1"/>
                  <p:pic>
                    <p:nvPicPr>
                      <p:cNvPr id="8" name="Object 7"/>
                      <p:cNvPicPr/>
                      <p:nvPr/>
                    </p:nvPicPr>
                    <p:blipFill>
                      <a:blip r:embed="rId9"/>
                      <a:stretch>
                        <a:fillRect/>
                      </a:stretch>
                    </p:blipFill>
                    <p:spPr>
                      <a:xfrm>
                        <a:off x="5800098" y="3659984"/>
                        <a:ext cx="3133725" cy="2809875"/>
                      </a:xfrm>
                      <a:prstGeom prst="rect">
                        <a:avLst/>
                      </a:prstGeom>
                    </p:spPr>
                  </p:pic>
                </p:oleObj>
              </mc:Fallback>
            </mc:AlternateContent>
          </a:graphicData>
        </a:graphic>
      </p:graphicFrame>
      <p:sp>
        <p:nvSpPr>
          <p:cNvPr id="10" name="TextBox 9"/>
          <p:cNvSpPr txBox="1"/>
          <p:nvPr/>
        </p:nvSpPr>
        <p:spPr>
          <a:xfrm>
            <a:off x="2484406" y="6142007"/>
            <a:ext cx="4114801" cy="584775"/>
          </a:xfrm>
          <a:prstGeom prst="rect">
            <a:avLst/>
          </a:prstGeom>
          <a:noFill/>
        </p:spPr>
        <p:txBody>
          <a:bodyPr wrap="square" rtlCol="0">
            <a:spAutoFit/>
          </a:bodyPr>
          <a:lstStyle/>
          <a:p>
            <a:r>
              <a:rPr lang="en-US" sz="1600" dirty="0"/>
              <a:t>Flocculator must increase in volume by factor of 4.6 to reduce turbidity by factor of 10 </a:t>
            </a:r>
          </a:p>
        </p:txBody>
      </p:sp>
      <p:pic>
        <p:nvPicPr>
          <p:cNvPr id="12" name="Picture 11">
            <a:extLst>
              <a:ext uri="{FF2B5EF4-FFF2-40B4-BE49-F238E27FC236}">
                <a16:creationId xmlns:a16="http://schemas.microsoft.com/office/drawing/2014/main" id="{BF871773-4677-4107-AB43-BE2E3706466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57200" y="1894878"/>
            <a:ext cx="3526095" cy="513524"/>
          </a:xfrm>
          <a:prstGeom prst="rect">
            <a:avLst/>
          </a:prstGeom>
        </p:spPr>
      </p:pic>
      <p:pic>
        <p:nvPicPr>
          <p:cNvPr id="14" name="Picture 13">
            <a:extLst>
              <a:ext uri="{FF2B5EF4-FFF2-40B4-BE49-F238E27FC236}">
                <a16:creationId xmlns:a16="http://schemas.microsoft.com/office/drawing/2014/main" id="{9D28D32D-58BF-4FE3-BB53-A738579A9675}"/>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6077019" y="1729318"/>
            <a:ext cx="1548190" cy="597333"/>
          </a:xfrm>
          <a:prstGeom prst="rect">
            <a:avLst/>
          </a:prstGeom>
        </p:spPr>
      </p:pic>
      <p:pic>
        <p:nvPicPr>
          <p:cNvPr id="16" name="Picture 15">
            <a:extLst>
              <a:ext uri="{FF2B5EF4-FFF2-40B4-BE49-F238E27FC236}">
                <a16:creationId xmlns:a16="http://schemas.microsoft.com/office/drawing/2014/main" id="{A2EBFF6A-3FFB-45DA-B41D-CB32D8F3BFA8}"/>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457200" y="2852210"/>
            <a:ext cx="3148190" cy="696381"/>
          </a:xfrm>
          <a:prstGeom prst="rect">
            <a:avLst/>
          </a:prstGeom>
        </p:spPr>
      </p:pic>
      <p:pic>
        <p:nvPicPr>
          <p:cNvPr id="18" name="Picture 17">
            <a:extLst>
              <a:ext uri="{FF2B5EF4-FFF2-40B4-BE49-F238E27FC236}">
                <a16:creationId xmlns:a16="http://schemas.microsoft.com/office/drawing/2014/main" id="{D4F1B4DC-D124-4FE9-918F-60212E1B897E}"/>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1269390" y="3992398"/>
            <a:ext cx="3098800" cy="795144"/>
          </a:xfrm>
          <a:prstGeom prst="rect">
            <a:avLst/>
          </a:prstGeom>
        </p:spPr>
      </p:pic>
      <p:pic>
        <p:nvPicPr>
          <p:cNvPr id="20" name="Picture 19">
            <a:extLst>
              <a:ext uri="{FF2B5EF4-FFF2-40B4-BE49-F238E27FC236}">
                <a16:creationId xmlns:a16="http://schemas.microsoft.com/office/drawing/2014/main" id="{8B72699D-E3DA-4285-A70C-46B8B9F08050}"/>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03928" y="5320445"/>
            <a:ext cx="3098800" cy="1237996"/>
          </a:xfrm>
          <a:prstGeom prst="rect">
            <a:avLst/>
          </a:prstGeom>
        </p:spPr>
      </p:pic>
    </p:spTree>
    <p:extLst>
      <p:ext uri="{BB962C8B-B14F-4D97-AF65-F5344CB8AC3E}">
        <p14:creationId xmlns:p14="http://schemas.microsoft.com/office/powerpoint/2010/main" val="400086497"/>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8" name="Object 7">
            <a:hlinkClick r:id="" action="ppaction://ole?verb=0"/>
          </p:cNvPr>
          <p:cNvGraphicFramePr>
            <a:graphicFrameLocks/>
          </p:cNvGraphicFramePr>
          <p:nvPr>
            <p:extLst/>
          </p:nvPr>
        </p:nvGraphicFramePr>
        <p:xfrm>
          <a:off x="3881438" y="3706813"/>
          <a:ext cx="1828800" cy="857250"/>
        </p:xfrm>
        <a:graphic>
          <a:graphicData uri="http://schemas.openxmlformats.org/presentationml/2006/ole">
            <mc:AlternateContent xmlns:mc="http://schemas.openxmlformats.org/markup-compatibility/2006">
              <mc:Choice xmlns:v="urn:schemas-microsoft-com:vml" Requires="v">
                <p:oleObj spid="_x0000_s2298193" name="Equation" r:id="rId8" imgW="2438280" imgH="1143000" progId="Equation.DSMT4">
                  <p:embed/>
                </p:oleObj>
              </mc:Choice>
              <mc:Fallback>
                <p:oleObj name="Equation" r:id="rId8" imgW="2438280" imgH="1143000" progId="Equation.DSMT4">
                  <p:embed/>
                  <p:pic>
                    <p:nvPicPr>
                      <p:cNvPr id="8" name="Object 7">
                        <a:hlinkClick r:id="" action="ppaction://ole?verb=0"/>
                      </p:cNvPr>
                      <p:cNvPicPr>
                        <a:picLocks noChangeArrowheads="1"/>
                      </p:cNvPicPr>
                      <p:nvPr/>
                    </p:nvPicPr>
                    <p:blipFill>
                      <a:blip r:embed="rId9"/>
                      <a:srcRect/>
                      <a:stretch>
                        <a:fillRect/>
                      </a:stretch>
                    </p:blipFill>
                    <p:spPr bwMode="auto">
                      <a:xfrm>
                        <a:off x="3881438" y="3706813"/>
                        <a:ext cx="18288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0" name="Picture 9">
            <a:extLst>
              <a:ext uri="{FF2B5EF4-FFF2-40B4-BE49-F238E27FC236}">
                <a16:creationId xmlns:a16="http://schemas.microsoft.com/office/drawing/2014/main" id="{1CBF48E9-20D5-4C8B-96EE-6B5285068099}"/>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84199" y="2211601"/>
            <a:ext cx="2300287" cy="811022"/>
          </a:xfrm>
          <a:prstGeom prst="rect">
            <a:avLst/>
          </a:prstGeom>
        </p:spPr>
      </p:pic>
      <p:pic>
        <p:nvPicPr>
          <p:cNvPr id="12" name="Picture 11">
            <a:extLst>
              <a:ext uri="{FF2B5EF4-FFF2-40B4-BE49-F238E27FC236}">
                <a16:creationId xmlns:a16="http://schemas.microsoft.com/office/drawing/2014/main" id="{532FAE4C-77DF-420E-B4E2-1EDFD853B34A}"/>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141538" y="2487438"/>
            <a:ext cx="1089524" cy="422095"/>
          </a:xfrm>
          <a:prstGeom prst="rect">
            <a:avLst/>
          </a:prstGeom>
        </p:spPr>
      </p:pic>
      <p:pic>
        <p:nvPicPr>
          <p:cNvPr id="14" name="Picture 13">
            <a:extLst>
              <a:ext uri="{FF2B5EF4-FFF2-40B4-BE49-F238E27FC236}">
                <a16:creationId xmlns:a16="http://schemas.microsoft.com/office/drawing/2014/main" id="{6BC78695-ADDA-4BFC-AAA6-2FB83E9B7AE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158277" y="2698485"/>
            <a:ext cx="2401524" cy="635429"/>
          </a:xfrm>
          <a:prstGeom prst="rect">
            <a:avLst/>
          </a:prstGeom>
        </p:spPr>
      </p:pic>
      <p:pic>
        <p:nvPicPr>
          <p:cNvPr id="16" name="Picture 15">
            <a:extLst>
              <a:ext uri="{FF2B5EF4-FFF2-40B4-BE49-F238E27FC236}">
                <a16:creationId xmlns:a16="http://schemas.microsoft.com/office/drawing/2014/main" id="{44E70810-EB40-47C0-A53A-4C078EC75DFC}"/>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4199" y="3835378"/>
            <a:ext cx="1874286" cy="668952"/>
          </a:xfrm>
          <a:prstGeom prst="rect">
            <a:avLst/>
          </a:prstGeom>
        </p:spPr>
      </p:pic>
      <p:pic>
        <p:nvPicPr>
          <p:cNvPr id="18" name="Picture 17">
            <a:extLst>
              <a:ext uri="{FF2B5EF4-FFF2-40B4-BE49-F238E27FC236}">
                <a16:creationId xmlns:a16="http://schemas.microsoft.com/office/drawing/2014/main" id="{CFE46E93-EE60-4FBC-8A7A-3AACE665D22C}"/>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554566" y="5099984"/>
            <a:ext cx="3716868" cy="849413"/>
          </a:xfrm>
          <a:prstGeom prst="rect">
            <a:avLst/>
          </a:prstGeom>
        </p:spPr>
      </p:pic>
    </p:spTree>
    <p:extLst>
      <p:ext uri="{BB962C8B-B14F-4D97-AF65-F5344CB8AC3E}">
        <p14:creationId xmlns:p14="http://schemas.microsoft.com/office/powerpoint/2010/main" val="255548906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with Karen’s model</a:t>
            </a:r>
          </a:p>
        </p:txBody>
      </p:sp>
      <p:sp>
        <p:nvSpPr>
          <p:cNvPr id="11" name="Rectangle 10"/>
          <p:cNvSpPr/>
          <p:nvPr/>
        </p:nvSpPr>
        <p:spPr>
          <a:xfrm>
            <a:off x="698262" y="1518207"/>
            <a:ext cx="3729932" cy="523220"/>
          </a:xfrm>
          <a:prstGeom prst="rect">
            <a:avLst/>
          </a:prstGeom>
        </p:spPr>
        <p:txBody>
          <a:bodyPr wrap="none">
            <a:spAutoFit/>
          </a:bodyPr>
          <a:lstStyle/>
          <a:p>
            <a:r>
              <a:rPr lang="en-US" dirty="0"/>
              <a:t>Karen’s empirical model</a:t>
            </a:r>
          </a:p>
        </p:txBody>
      </p:sp>
      <p:sp>
        <p:nvSpPr>
          <p:cNvPr id="12" name="Rectangle 11"/>
          <p:cNvSpPr/>
          <p:nvPr/>
        </p:nvSpPr>
        <p:spPr>
          <a:xfrm>
            <a:off x="4853803" y="1457547"/>
            <a:ext cx="3459773" cy="523220"/>
          </a:xfrm>
          <a:prstGeom prst="rect">
            <a:avLst/>
          </a:prstGeom>
        </p:spPr>
        <p:txBody>
          <a:bodyPr wrap="square">
            <a:spAutoFit/>
          </a:bodyPr>
          <a:lstStyle/>
          <a:p>
            <a:r>
              <a:rPr lang="en-US" dirty="0"/>
              <a:t>Floc model</a:t>
            </a:r>
          </a:p>
        </p:txBody>
      </p:sp>
      <p:sp>
        <p:nvSpPr>
          <p:cNvPr id="13" name="Rectangle 12"/>
          <p:cNvSpPr/>
          <p:nvPr/>
        </p:nvSpPr>
        <p:spPr>
          <a:xfrm>
            <a:off x="6718875" y="2511663"/>
            <a:ext cx="2331820" cy="830997"/>
          </a:xfrm>
          <a:prstGeom prst="rect">
            <a:avLst/>
          </a:prstGeom>
        </p:spPr>
        <p:txBody>
          <a:bodyPr wrap="square">
            <a:spAutoFit/>
          </a:bodyPr>
          <a:lstStyle/>
          <a:p>
            <a:r>
              <a:rPr lang="en-US" sz="2400" dirty="0"/>
              <a:t>neglecting initial conditions</a:t>
            </a:r>
          </a:p>
        </p:txBody>
      </p:sp>
      <p:sp>
        <p:nvSpPr>
          <p:cNvPr id="14" name="Rectangle 13"/>
          <p:cNvSpPr/>
          <p:nvPr/>
        </p:nvSpPr>
        <p:spPr>
          <a:xfrm>
            <a:off x="6576014" y="3458057"/>
            <a:ext cx="2331820" cy="461665"/>
          </a:xfrm>
          <a:prstGeom prst="rect">
            <a:avLst/>
          </a:prstGeom>
        </p:spPr>
        <p:txBody>
          <a:bodyPr wrap="square">
            <a:spAutoFit/>
          </a:bodyPr>
          <a:lstStyle/>
          <a:p>
            <a:r>
              <a:rPr lang="en-US" sz="2400" dirty="0"/>
              <a:t>Use phi notation</a:t>
            </a:r>
          </a:p>
        </p:txBody>
      </p:sp>
      <p:sp>
        <p:nvSpPr>
          <p:cNvPr id="15" name="Rectangle 14"/>
          <p:cNvSpPr/>
          <p:nvPr/>
        </p:nvSpPr>
        <p:spPr>
          <a:xfrm>
            <a:off x="6812180" y="4323020"/>
            <a:ext cx="2331820" cy="1200329"/>
          </a:xfrm>
          <a:prstGeom prst="rect">
            <a:avLst/>
          </a:prstGeom>
        </p:spPr>
        <p:txBody>
          <a:bodyPr wrap="square">
            <a:spAutoFit/>
          </a:bodyPr>
          <a:lstStyle/>
          <a:p>
            <a:r>
              <a:rPr lang="en-US" sz="2400" dirty="0"/>
              <a:t>Prepare to convert to initial phi</a:t>
            </a:r>
          </a:p>
        </p:txBody>
      </p:sp>
      <p:sp>
        <p:nvSpPr>
          <p:cNvPr id="16" name="TextBox 15"/>
          <p:cNvSpPr txBox="1"/>
          <p:nvPr/>
        </p:nvSpPr>
        <p:spPr>
          <a:xfrm>
            <a:off x="386213" y="5444688"/>
            <a:ext cx="4908651" cy="523220"/>
          </a:xfrm>
          <a:prstGeom prst="rect">
            <a:avLst/>
          </a:prstGeom>
          <a:noFill/>
        </p:spPr>
        <p:txBody>
          <a:bodyPr wrap="none" rtlCol="0">
            <a:spAutoFit/>
          </a:bodyPr>
          <a:lstStyle/>
          <a:p>
            <a:r>
              <a:rPr lang="en-US" dirty="0"/>
              <a:t>The equations are NOT the same</a:t>
            </a:r>
          </a:p>
        </p:txBody>
      </p:sp>
      <p:pic>
        <p:nvPicPr>
          <p:cNvPr id="5" name="Picture 4">
            <a:extLst>
              <a:ext uri="{FF2B5EF4-FFF2-40B4-BE49-F238E27FC236}">
                <a16:creationId xmlns:a16="http://schemas.microsoft.com/office/drawing/2014/main" id="{0D6AFA32-BCC4-4EA1-A950-22B68DE7E13B}"/>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815793" y="2232350"/>
            <a:ext cx="3116461" cy="612449"/>
          </a:xfrm>
          <a:prstGeom prst="rect">
            <a:avLst/>
          </a:prstGeom>
        </p:spPr>
      </p:pic>
      <p:pic>
        <p:nvPicPr>
          <p:cNvPr id="18" name="Picture 17">
            <a:extLst>
              <a:ext uri="{FF2B5EF4-FFF2-40B4-BE49-F238E27FC236}">
                <a16:creationId xmlns:a16="http://schemas.microsoft.com/office/drawing/2014/main" id="{48FBC038-3083-4C26-ACBB-F3056571954C}"/>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244796" y="3088428"/>
            <a:ext cx="1905000" cy="817213"/>
          </a:xfrm>
          <a:prstGeom prst="rect">
            <a:avLst/>
          </a:prstGeom>
        </p:spPr>
      </p:pic>
      <p:pic>
        <p:nvPicPr>
          <p:cNvPr id="20" name="Picture 19">
            <a:extLst>
              <a:ext uri="{FF2B5EF4-FFF2-40B4-BE49-F238E27FC236}">
                <a16:creationId xmlns:a16="http://schemas.microsoft.com/office/drawing/2014/main" id="{C8BF6E2E-2712-4655-BEB2-CB03892F3044}"/>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436938" y="2607300"/>
            <a:ext cx="2256311" cy="588603"/>
          </a:xfrm>
          <a:prstGeom prst="rect">
            <a:avLst/>
          </a:prstGeom>
        </p:spPr>
      </p:pic>
      <p:pic>
        <p:nvPicPr>
          <p:cNvPr id="22" name="Picture 21">
            <a:extLst>
              <a:ext uri="{FF2B5EF4-FFF2-40B4-BE49-F238E27FC236}">
                <a16:creationId xmlns:a16="http://schemas.microsoft.com/office/drawing/2014/main" id="{2FFBA36D-28A8-4626-9BB2-109BB1A8EB64}"/>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659830" y="3511899"/>
            <a:ext cx="1923859" cy="523220"/>
          </a:xfrm>
          <a:prstGeom prst="rect">
            <a:avLst/>
          </a:prstGeom>
        </p:spPr>
      </p:pic>
      <p:pic>
        <p:nvPicPr>
          <p:cNvPr id="24" name="Picture 23">
            <a:extLst>
              <a:ext uri="{FF2B5EF4-FFF2-40B4-BE49-F238E27FC236}">
                <a16:creationId xmlns:a16="http://schemas.microsoft.com/office/drawing/2014/main" id="{A5BF2FED-9BCF-4710-8B92-835B3A40357B}"/>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519708" y="4510154"/>
            <a:ext cx="3166476" cy="894476"/>
          </a:xfrm>
          <a:prstGeom prst="rect">
            <a:avLst/>
          </a:prstGeom>
        </p:spPr>
      </p:pic>
      <p:pic>
        <p:nvPicPr>
          <p:cNvPr id="26" name="Picture 25">
            <a:extLst>
              <a:ext uri="{FF2B5EF4-FFF2-40B4-BE49-F238E27FC236}">
                <a16:creationId xmlns:a16="http://schemas.microsoft.com/office/drawing/2014/main" id="{32BE1B6E-E2CA-4391-B655-96DF4449D3D1}"/>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923501" y="5700474"/>
            <a:ext cx="2834286" cy="720762"/>
          </a:xfrm>
          <a:prstGeom prst="rect">
            <a:avLst/>
          </a:prstGeom>
        </p:spPr>
      </p:pic>
    </p:spTree>
    <p:extLst>
      <p:ext uri="{BB962C8B-B14F-4D97-AF65-F5344CB8AC3E}">
        <p14:creationId xmlns:p14="http://schemas.microsoft.com/office/powerpoint/2010/main" val="3118719502"/>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might floc collision fail if the flocs are of very different sizes?</a:t>
            </a:r>
          </a:p>
        </p:txBody>
      </p:sp>
      <p:sp>
        <p:nvSpPr>
          <p:cNvPr id="3" name="Content Placeholder 2"/>
          <p:cNvSpPr>
            <a:spLocks noGrp="1"/>
          </p:cNvSpPr>
          <p:nvPr>
            <p:ph idx="1"/>
          </p:nvPr>
        </p:nvSpPr>
        <p:spPr/>
        <p:txBody>
          <a:bodyPr/>
          <a:lstStyle/>
          <a:p>
            <a:r>
              <a:rPr lang="en-US" sz="2800" dirty="0"/>
              <a:t>Tangent and rotational velocities cause shear and unzipping of bonds between particles of different sizes</a:t>
            </a:r>
          </a:p>
          <a:p>
            <a:pPr lvl="1"/>
            <a:r>
              <a:rPr lang="en-US" sz="2400" dirty="0"/>
              <a:t>Tangent velocity is proportional to the sum of the diameters of the particles</a:t>
            </a:r>
          </a:p>
          <a:p>
            <a:r>
              <a:rPr lang="en-US" sz="2800" dirty="0"/>
              <a:t>Flocs reach a terminal size based on a balance of the adhesive force of the bonds and the shear force that tends to tear them apart </a:t>
            </a:r>
          </a:p>
          <a:p>
            <a:pPr lvl="1"/>
            <a:r>
              <a:rPr lang="en-US" sz="2400" dirty="0"/>
              <a:t>Once a floc has reached its terminal size any further collisions are unsuccessful</a:t>
            </a:r>
          </a:p>
          <a:p>
            <a:r>
              <a:rPr lang="en-US" sz="2800" dirty="0"/>
              <a:t>Very few small particles get close enough to a big floc to collide</a:t>
            </a:r>
          </a:p>
          <a:p>
            <a:endParaRPr lang="en-US" sz="2800" dirty="0"/>
          </a:p>
        </p:txBody>
      </p:sp>
    </p:spTree>
    <p:extLst>
      <p:ext uri="{BB962C8B-B14F-4D97-AF65-F5344CB8AC3E}">
        <p14:creationId xmlns:p14="http://schemas.microsoft.com/office/powerpoint/2010/main" val="427929190"/>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Collision of two small flocs</a:t>
            </a:r>
          </a:p>
        </p:txBody>
      </p:sp>
      <p:sp>
        <p:nvSpPr>
          <p:cNvPr id="34" name="Content Placeholder 33"/>
          <p:cNvSpPr>
            <a:spLocks noGrp="1"/>
          </p:cNvSpPr>
          <p:nvPr>
            <p:ph idx="1"/>
          </p:nvPr>
        </p:nvSpPr>
        <p:spPr>
          <a:xfrm>
            <a:off x="457199" y="1600200"/>
            <a:ext cx="8167897" cy="4525963"/>
          </a:xfrm>
        </p:spPr>
        <p:txBody>
          <a:bodyPr/>
          <a:lstStyle/>
          <a:p>
            <a:r>
              <a:rPr lang="en-US" dirty="0"/>
              <a:t>Tangent velocities of the particles surfaces at collision is similar in magnitude to the normal velocity</a:t>
            </a:r>
          </a:p>
        </p:txBody>
      </p:sp>
      <p:sp>
        <p:nvSpPr>
          <p:cNvPr id="4" name="Oval 3"/>
          <p:cNvSpPr/>
          <p:nvPr/>
        </p:nvSpPr>
        <p:spPr>
          <a:xfrm>
            <a:off x="3916546" y="5053200"/>
            <a:ext cx="274320" cy="274320"/>
          </a:xfrm>
          <a:prstGeom prst="ellips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070213" y="4926695"/>
            <a:ext cx="274320" cy="274320"/>
          </a:xfrm>
          <a:prstGeom prst="ellips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930434" y="3493733"/>
            <a:ext cx="2694663"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cxnSp>
        <p:nvCxnSpPr>
          <p:cNvPr id="33" name="Straight Arrow Connector 32"/>
          <p:cNvCxnSpPr/>
          <p:nvPr/>
        </p:nvCxnSpPr>
        <p:spPr>
          <a:xfrm>
            <a:off x="2207373" y="5063855"/>
            <a:ext cx="18288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rot="386528">
            <a:off x="3803258" y="4877332"/>
            <a:ext cx="411480" cy="450058"/>
            <a:chOff x="3916546" y="5799820"/>
            <a:chExt cx="411480" cy="450058"/>
          </a:xfrm>
        </p:grpSpPr>
        <p:sp>
          <p:nvSpPr>
            <p:cNvPr id="23" name="Oval 22"/>
            <p:cNvSpPr/>
            <p:nvPr/>
          </p:nvSpPr>
          <p:spPr>
            <a:xfrm>
              <a:off x="4053706" y="5975558"/>
              <a:ext cx="274320" cy="274320"/>
            </a:xfrm>
            <a:prstGeom prst="ellips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916546" y="5799820"/>
              <a:ext cx="274320" cy="274320"/>
            </a:xfrm>
            <a:prstGeom prst="ellips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99751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432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5.55556E-7 -2.16516E-6 C 0.09323 0.00046 0.15868 -0.00069 0.18958 -0.01249 " pathEditMode="relative" rAng="0" ptsTypes="ss">
                                      <p:cBhvr>
                                        <p:cTn id="10" dur="10000" fill="hold"/>
                                        <p:tgtEl>
                                          <p:spTgt spid="5"/>
                                        </p:tgtEl>
                                        <p:attrNameLst>
                                          <p:attrName>ppt_x</p:attrName>
                                          <p:attrName>ppt_y</p:attrName>
                                        </p:attrNameLst>
                                      </p:cBhvr>
                                      <p:rCtr x="9479" y="-601"/>
                                    </p:animMotion>
                                  </p:childTnLst>
                                </p:cTn>
                              </p:par>
                            </p:childTnLst>
                          </p:cTn>
                        </p:par>
                        <p:par>
                          <p:cTn id="11" fill="hold">
                            <p:stCondLst>
                              <p:cond delay="10000"/>
                            </p:stCondLst>
                            <p:childTnLst>
                              <p:par>
                                <p:cTn id="12" presetID="1" presetClass="exit" presetSubtype="0" fill="hold" grpId="1" nodeType="afterEffect">
                                  <p:stCondLst>
                                    <p:cond delay="0"/>
                                  </p:stCondLst>
                                  <p:childTnLst>
                                    <p:set>
                                      <p:cBhvr>
                                        <p:cTn id="13" dur="1" fill="hold">
                                          <p:stCondLst>
                                            <p:cond delay="0"/>
                                          </p:stCondLst>
                                        </p:cTn>
                                        <p:tgtEl>
                                          <p:spTgt spid="4"/>
                                        </p:tgtEl>
                                        <p:attrNameLst>
                                          <p:attrName>style.visibility</p:attrName>
                                        </p:attrNameLst>
                                      </p:cBhvr>
                                      <p:to>
                                        <p:strVal val="hidden"/>
                                      </p:to>
                                    </p:set>
                                  </p:childTnLst>
                                </p:cTn>
                              </p:par>
                              <p:par>
                                <p:cTn id="14" presetID="1" presetClass="exit" presetSubtype="0" fill="hold" grpId="2" nodeType="withEffect">
                                  <p:stCondLst>
                                    <p:cond delay="0"/>
                                  </p:stCondLst>
                                  <p:childTnLst>
                                    <p:set>
                                      <p:cBhvr>
                                        <p:cTn id="15" dur="1" fill="hold">
                                          <p:stCondLst>
                                            <p:cond delay="0"/>
                                          </p:stCondLst>
                                        </p:cTn>
                                        <p:tgtEl>
                                          <p:spTgt spid="5"/>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par>
                          <p:cTn id="18" fill="hold">
                            <p:stCondLst>
                              <p:cond delay="10000"/>
                            </p:stCondLst>
                            <p:childTnLst>
                              <p:par>
                                <p:cTn id="19" presetID="63" presetClass="path" presetSubtype="0" fill="hold" nodeType="afterEffect">
                                  <p:stCondLst>
                                    <p:cond delay="0"/>
                                  </p:stCondLst>
                                  <p:childTnLst>
                                    <p:animMotion origin="layout" path="M -4.44444E-6 -2.59542E-6 L 0.54931 -2.59542E-6 " pathEditMode="relative" rAng="0" ptsTypes="AA">
                                      <p:cBhvr>
                                        <p:cTn id="20" dur="20000" fill="hold"/>
                                        <p:tgtEl>
                                          <p:spTgt spid="3"/>
                                        </p:tgtEl>
                                        <p:attrNameLst>
                                          <p:attrName>ppt_x</p:attrName>
                                          <p:attrName>ppt_y</p:attrName>
                                        </p:attrNameLst>
                                      </p:cBhvr>
                                      <p:rCtr x="27465" y="0"/>
                                    </p:animMotion>
                                  </p:childTnLst>
                                </p:cTn>
                              </p:par>
                              <p:par>
                                <p:cTn id="21" presetID="8" presetClass="emph" presetSubtype="0" fill="hold" nodeType="withEffect">
                                  <p:stCondLst>
                                    <p:cond delay="0"/>
                                  </p:stCondLst>
                                  <p:childTnLst>
                                    <p:animRot by="43200000">
                                      <p:cBhvr>
                                        <p:cTn id="22" dur="20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5" grpId="2"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C066D4F-02B7-450D-B055-A7E0A27465D7}"/>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49062" y="3728628"/>
            <a:ext cx="3515084" cy="2952590"/>
          </a:xfrm>
          <a:prstGeom prst="rect">
            <a:avLst/>
          </a:prstGeom>
        </p:spPr>
      </p:pic>
      <p:sp>
        <p:nvSpPr>
          <p:cNvPr id="2" name="Title 1"/>
          <p:cNvSpPr>
            <a:spLocks noGrp="1"/>
          </p:cNvSpPr>
          <p:nvPr>
            <p:ph type="title"/>
          </p:nvPr>
        </p:nvSpPr>
        <p:spPr/>
        <p:txBody>
          <a:bodyPr/>
          <a:lstStyle/>
          <a:p>
            <a:r>
              <a:rPr lang="en-US" dirty="0"/>
              <a:t>Collision of a small floc with a large floc</a:t>
            </a:r>
          </a:p>
        </p:txBody>
      </p:sp>
      <p:sp>
        <p:nvSpPr>
          <p:cNvPr id="34" name="Content Placeholder 33"/>
          <p:cNvSpPr>
            <a:spLocks noGrp="1"/>
          </p:cNvSpPr>
          <p:nvPr>
            <p:ph idx="1"/>
          </p:nvPr>
        </p:nvSpPr>
        <p:spPr>
          <a:xfrm>
            <a:off x="457199" y="1600200"/>
            <a:ext cx="8249831" cy="4525963"/>
          </a:xfrm>
        </p:spPr>
        <p:txBody>
          <a:bodyPr/>
          <a:lstStyle/>
          <a:p>
            <a:r>
              <a:rPr lang="en-US" sz="2400" dirty="0"/>
              <a:t>Tangent velocities of the approaching particle surfaces increase as size of either particle increases</a:t>
            </a:r>
          </a:p>
          <a:p>
            <a:r>
              <a:rPr lang="en-US" sz="2400" dirty="0"/>
              <a:t>Bonds formed on impact are unzipped due to rotation and high tangent velocities (perhaps a maximum relative velocity?)</a:t>
            </a:r>
          </a:p>
        </p:txBody>
      </p:sp>
      <p:sp>
        <p:nvSpPr>
          <p:cNvPr id="4" name="Oval 3"/>
          <p:cNvSpPr/>
          <p:nvPr/>
        </p:nvSpPr>
        <p:spPr>
          <a:xfrm>
            <a:off x="3843717" y="4062197"/>
            <a:ext cx="2743200" cy="2743200"/>
          </a:xfrm>
          <a:prstGeom prst="ellipse">
            <a:avLst/>
          </a:prstGeom>
          <a:blipFill>
            <a:blip r:embed="rId5"/>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232053" y="4360255"/>
            <a:ext cx="274320" cy="274320"/>
          </a:xfrm>
          <a:prstGeom prst="ellipse">
            <a:avLst/>
          </a:prstGeom>
          <a:blipFill>
            <a:blip r:embed="rId5"/>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930434" y="3833597"/>
            <a:ext cx="2694663"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cxnSp>
        <p:nvCxnSpPr>
          <p:cNvPr id="33" name="Straight Arrow Connector 32"/>
          <p:cNvCxnSpPr/>
          <p:nvPr/>
        </p:nvCxnSpPr>
        <p:spPr>
          <a:xfrm>
            <a:off x="2369213" y="4497415"/>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4333642" y="4029832"/>
            <a:ext cx="629471" cy="276899"/>
            <a:chOff x="4333642" y="4029832"/>
            <a:chExt cx="629471" cy="276899"/>
          </a:xfrm>
        </p:grpSpPr>
        <p:cxnSp>
          <p:nvCxnSpPr>
            <p:cNvPr id="36" name="Straight Arrow Connector 35"/>
            <p:cNvCxnSpPr/>
            <p:nvPr/>
          </p:nvCxnSpPr>
          <p:spPr>
            <a:xfrm rot="10800000" flipV="1">
              <a:off x="4333642" y="4217379"/>
              <a:ext cx="149703" cy="89352"/>
            </a:xfrm>
            <a:prstGeom prst="straightConnector1">
              <a:avLst/>
            </a:prstGeom>
            <a:ln w="28575">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4505913" y="4029832"/>
              <a:ext cx="457200" cy="228600"/>
            </a:xfrm>
            <a:prstGeom prst="straightConnector1">
              <a:avLst/>
            </a:prstGeom>
            <a:ln w="28575">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grpSp>
      <p:cxnSp>
        <p:nvCxnSpPr>
          <p:cNvPr id="7" name="Straight Arrow Connector 6"/>
          <p:cNvCxnSpPr>
            <a:cxnSpLocks/>
          </p:cNvCxnSpPr>
          <p:nvPr/>
        </p:nvCxnSpPr>
        <p:spPr>
          <a:xfrm>
            <a:off x="1906604" y="3942121"/>
            <a:ext cx="401125" cy="36461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p:cNvCxnSpPr>
          <p:nvPr/>
        </p:nvCxnSpPr>
        <p:spPr>
          <a:xfrm>
            <a:off x="1906604" y="4849956"/>
            <a:ext cx="1888560" cy="66637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20384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432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remove" grpId="1" nodeType="withEffect">
                                  <p:stCondLst>
                                    <p:cond delay="0"/>
                                  </p:stCondLst>
                                  <p:childTnLst>
                                    <p:animMotion origin="layout" path="M 2.22222E-6 -7.65672E-7 C 0.1967 -0.00555 0.17066 -0.01434 0.21614 -0.04673 C 0.26163 -0.07911 0.27465 -0.08351 0.30382 -0.08929 C 0.33298 -0.09507 0.58194 -0.10271 0.65382 -0.10618 " pathEditMode="relative" rAng="0" ptsTypes="ssss">
                                      <p:cBhvr>
                                        <p:cTn id="10" dur="10000" fill="hold"/>
                                        <p:tgtEl>
                                          <p:spTgt spid="5"/>
                                        </p:tgtEl>
                                        <p:attrNameLst>
                                          <p:attrName>ppt_x</p:attrName>
                                          <p:attrName>ppt_y</p:attrName>
                                        </p:attrNameLst>
                                      </p:cBhvr>
                                      <p:rCtr x="32691" y="-5320"/>
                                    </p:animMotion>
                                  </p:childTnLst>
                                </p:cTn>
                              </p:par>
                              <p:par>
                                <p:cTn id="11" presetID="1" presetClass="entr" presetSubtype="0" fill="hold" nodeType="withEffect">
                                  <p:stCondLst>
                                    <p:cond delay="3700"/>
                                  </p:stCondLst>
                                  <p:childTnLst>
                                    <p:set>
                                      <p:cBhvr>
                                        <p:cTn id="12" dur="1" fill="hold">
                                          <p:stCondLst>
                                            <p:cond delay="0"/>
                                          </p:stCondLst>
                                        </p:cTn>
                                        <p:tgtEl>
                                          <p:spTgt spid="39"/>
                                        </p:tgtEl>
                                        <p:attrNameLst>
                                          <p:attrName>style.visibility</p:attrName>
                                        </p:attrNameLst>
                                      </p:cBhvr>
                                      <p:to>
                                        <p:strVal val="visible"/>
                                      </p:to>
                                    </p:set>
                                  </p:childTnLst>
                                </p:cTn>
                              </p:par>
                              <p:par>
                                <p:cTn id="13" presetID="10" presetClass="exit" presetSubtype="0" fill="hold" nodeType="withEffect">
                                  <p:stCondLst>
                                    <p:cond delay="5900"/>
                                  </p:stCondLst>
                                  <p:childTnLst>
                                    <p:animEffect transition="out" filter="fade">
                                      <p:cBhvr>
                                        <p:cTn id="14" dur="500"/>
                                        <p:tgtEl>
                                          <p:spTgt spid="39"/>
                                        </p:tgtEl>
                                      </p:cBhvr>
                                    </p:animEffect>
                                    <p:set>
                                      <p:cBhvr>
                                        <p:cTn id="15" dur="1" fill="hold">
                                          <p:stCondLst>
                                            <p:cond delay="4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A9D71F-73C5-4002-891C-20967F80851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809284" y="4557939"/>
            <a:ext cx="4111311" cy="1148411"/>
          </a:xfrm>
          <a:prstGeom prst="rect">
            <a:avLst/>
          </a:prstGeom>
        </p:spPr>
      </p:pic>
      <p:sp>
        <p:nvSpPr>
          <p:cNvPr id="2" name="Title 1"/>
          <p:cNvSpPr>
            <a:spLocks noGrp="1"/>
          </p:cNvSpPr>
          <p:nvPr>
            <p:ph type="title"/>
          </p:nvPr>
        </p:nvSpPr>
        <p:spPr>
          <a:effectLst/>
        </p:spPr>
        <p:txBody>
          <a:bodyPr/>
          <a:lstStyle/>
          <a:p>
            <a:r>
              <a:rPr lang="en-US" dirty="0"/>
              <a:t>Mechanical Design: mixing with paddles</a:t>
            </a:r>
          </a:p>
        </p:txBody>
      </p:sp>
      <p:sp>
        <p:nvSpPr>
          <p:cNvPr id="5" name="TextBox 4"/>
          <p:cNvSpPr txBox="1"/>
          <p:nvPr/>
        </p:nvSpPr>
        <p:spPr>
          <a:xfrm rot="18911370">
            <a:off x="1320066" y="3640130"/>
            <a:ext cx="2908168" cy="523220"/>
          </a:xfrm>
          <a:prstGeom prst="rect">
            <a:avLst/>
          </a:prstGeom>
          <a:noFill/>
        </p:spPr>
        <p:txBody>
          <a:bodyPr wrap="none" rtlCol="0">
            <a:spAutoFit/>
          </a:bodyPr>
          <a:lstStyle/>
          <a:p>
            <a:r>
              <a:rPr lang="en-US" dirty="0"/>
              <a:t>“velocity gradient”</a:t>
            </a:r>
          </a:p>
        </p:txBody>
      </p:sp>
      <p:sp>
        <p:nvSpPr>
          <p:cNvPr id="6" name="TextBox 5"/>
          <p:cNvSpPr txBox="1"/>
          <p:nvPr/>
        </p:nvSpPr>
        <p:spPr>
          <a:xfrm rot="18911370">
            <a:off x="3040421" y="3264297"/>
            <a:ext cx="2518575" cy="523220"/>
          </a:xfrm>
          <a:prstGeom prst="rect">
            <a:avLst/>
          </a:prstGeom>
          <a:noFill/>
        </p:spPr>
        <p:txBody>
          <a:bodyPr wrap="none" rtlCol="0">
            <a:spAutoFit/>
          </a:bodyPr>
          <a:lstStyle/>
          <a:p>
            <a:r>
              <a:rPr lang="en-US" dirty="0"/>
              <a:t>Drag coefficient</a:t>
            </a:r>
          </a:p>
        </p:txBody>
      </p:sp>
      <p:sp>
        <p:nvSpPr>
          <p:cNvPr id="7" name="TextBox 6"/>
          <p:cNvSpPr txBox="1"/>
          <p:nvPr/>
        </p:nvSpPr>
        <p:spPr>
          <a:xfrm rot="18911370">
            <a:off x="3591466" y="2873846"/>
            <a:ext cx="3799438" cy="523220"/>
          </a:xfrm>
          <a:prstGeom prst="rect">
            <a:avLst/>
          </a:prstGeom>
          <a:noFill/>
        </p:spPr>
        <p:txBody>
          <a:bodyPr wrap="none" rtlCol="0">
            <a:spAutoFit/>
          </a:bodyPr>
          <a:lstStyle/>
          <a:p>
            <a:r>
              <a:rPr lang="en-US" dirty="0"/>
              <a:t>Projected area of paddles</a:t>
            </a:r>
          </a:p>
        </p:txBody>
      </p:sp>
      <p:sp>
        <p:nvSpPr>
          <p:cNvPr id="8" name="TextBox 7"/>
          <p:cNvSpPr txBox="1"/>
          <p:nvPr/>
        </p:nvSpPr>
        <p:spPr>
          <a:xfrm rot="18911370">
            <a:off x="5016348" y="2429725"/>
            <a:ext cx="4192997" cy="954107"/>
          </a:xfrm>
          <a:prstGeom prst="rect">
            <a:avLst/>
          </a:prstGeom>
          <a:noFill/>
        </p:spPr>
        <p:txBody>
          <a:bodyPr wrap="square" rtlCol="0">
            <a:spAutoFit/>
          </a:bodyPr>
          <a:lstStyle/>
          <a:p>
            <a:r>
              <a:rPr lang="en-US" dirty="0"/>
              <a:t>Ratio of relative to </a:t>
            </a:r>
            <a:br>
              <a:rPr lang="en-US" dirty="0"/>
            </a:br>
            <a:r>
              <a:rPr lang="en-US" dirty="0"/>
              <a:t>absolute velocity of paddles</a:t>
            </a:r>
          </a:p>
        </p:txBody>
      </p:sp>
      <p:sp>
        <p:nvSpPr>
          <p:cNvPr id="9" name="TextBox 8"/>
          <p:cNvSpPr txBox="1"/>
          <p:nvPr/>
        </p:nvSpPr>
        <p:spPr>
          <a:xfrm rot="650923">
            <a:off x="4315776" y="5933443"/>
            <a:ext cx="2464136" cy="523220"/>
          </a:xfrm>
          <a:prstGeom prst="rect">
            <a:avLst/>
          </a:prstGeom>
          <a:noFill/>
        </p:spPr>
        <p:txBody>
          <a:bodyPr wrap="none" rtlCol="0">
            <a:spAutoFit/>
          </a:bodyPr>
          <a:lstStyle/>
          <a:p>
            <a:r>
              <a:rPr lang="en-US" dirty="0"/>
              <a:t>Reactor volume</a:t>
            </a:r>
          </a:p>
        </p:txBody>
      </p:sp>
      <p:cxnSp>
        <p:nvCxnSpPr>
          <p:cNvPr id="12" name="Straight Connector 11"/>
          <p:cNvCxnSpPr>
            <a:cxnSpLocks/>
          </p:cNvCxnSpPr>
          <p:nvPr/>
        </p:nvCxnSpPr>
        <p:spPr bwMode="auto">
          <a:xfrm flipH="1">
            <a:off x="5864150" y="3049213"/>
            <a:ext cx="1693260" cy="1838810"/>
          </a:xfrm>
          <a:prstGeom prst="line">
            <a:avLst/>
          </a:prstGeom>
          <a:noFill/>
          <a:ln w="25400" cap="flat" cmpd="sng" algn="ctr">
            <a:solidFill>
              <a:schemeClr val="tx1"/>
            </a:solidFill>
            <a:prstDash val="solid"/>
            <a:round/>
            <a:headEnd type="none" w="lg" len="lg"/>
            <a:tailEnd type="none" w="lg" len="lg"/>
          </a:ln>
          <a:effectLst/>
        </p:spPr>
      </p:cxnSp>
      <p:cxnSp>
        <p:nvCxnSpPr>
          <p:cNvPr id="14" name="Straight Arrow Connector 13"/>
          <p:cNvCxnSpPr>
            <a:cxnSpLocks/>
          </p:cNvCxnSpPr>
          <p:nvPr/>
        </p:nvCxnSpPr>
        <p:spPr bwMode="auto">
          <a:xfrm flipH="1">
            <a:off x="5434740" y="4888023"/>
            <a:ext cx="429410" cy="0"/>
          </a:xfrm>
          <a:prstGeom prst="straightConnector1">
            <a:avLst/>
          </a:prstGeom>
          <a:noFill/>
          <a:ln w="25400" cap="flat" cmpd="sng" algn="ctr">
            <a:solidFill>
              <a:schemeClr val="tx1"/>
            </a:solidFill>
            <a:prstDash val="solid"/>
            <a:round/>
            <a:headEnd type="none" w="lg" len="lg"/>
            <a:tailEnd type="triangle"/>
          </a:ln>
          <a:effectLst/>
        </p:spPr>
      </p:cxnSp>
      <p:cxnSp>
        <p:nvCxnSpPr>
          <p:cNvPr id="15" name="Straight Arrow Connector 14"/>
          <p:cNvCxnSpPr>
            <a:cxnSpLocks/>
          </p:cNvCxnSpPr>
          <p:nvPr/>
        </p:nvCxnSpPr>
        <p:spPr bwMode="auto">
          <a:xfrm flipH="1">
            <a:off x="4975640" y="4131733"/>
            <a:ext cx="515545" cy="447021"/>
          </a:xfrm>
          <a:prstGeom prst="straightConnector1">
            <a:avLst/>
          </a:prstGeom>
          <a:noFill/>
          <a:ln w="25400" cap="flat" cmpd="sng" algn="ctr">
            <a:solidFill>
              <a:schemeClr val="tx1"/>
            </a:solidFill>
            <a:prstDash val="solid"/>
            <a:round/>
            <a:headEnd type="none" w="lg" len="lg"/>
            <a:tailEnd type="triangle"/>
          </a:ln>
          <a:effectLst/>
        </p:spPr>
      </p:cxnSp>
      <p:sp>
        <p:nvSpPr>
          <p:cNvPr id="13" name="Oval 1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32751" name="Picture 271" descr="jar testing equipm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152" y="1810803"/>
            <a:ext cx="2381250" cy="15430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76AE694-8B3E-4B2E-BDAE-E5FDABE5C9F7}"/>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712685" y="6282218"/>
            <a:ext cx="1387009" cy="299324"/>
          </a:xfrm>
          <a:prstGeom prst="rect">
            <a:avLst/>
          </a:prstGeom>
        </p:spPr>
      </p:pic>
    </p:spTree>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Collision of a small floc with a large floc</a:t>
            </a:r>
          </a:p>
        </p:txBody>
      </p:sp>
      <p:sp>
        <p:nvSpPr>
          <p:cNvPr id="4" name="Oval 3"/>
          <p:cNvSpPr/>
          <p:nvPr/>
        </p:nvSpPr>
        <p:spPr>
          <a:xfrm>
            <a:off x="2716712" y="3323681"/>
            <a:ext cx="2743200" cy="2743200"/>
          </a:xfrm>
          <a:prstGeom prst="ellipse">
            <a:avLst/>
          </a:prstGeom>
          <a:blipFill>
            <a:blip r:embed="rId4"/>
            <a:tile tx="0" ty="0" sx="100000" sy="100000" flip="none" algn="tl"/>
          </a:bli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p:cNvSpPr/>
          <p:nvPr/>
        </p:nvSpPr>
        <p:spPr>
          <a:xfrm>
            <a:off x="3365648" y="3111821"/>
            <a:ext cx="274320" cy="274320"/>
          </a:xfrm>
          <a:prstGeom prst="ellipse">
            <a:avLst/>
          </a:prstGeom>
          <a:blipFill>
            <a:blip r:embed="rId4"/>
            <a:tile tx="0" ty="0" sx="100000" sy="100000" flip="none" algn="tl"/>
          </a:blipFill>
          <a:ln>
            <a:solidFill>
              <a:srgbClr val="0054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4562968" y="3111821"/>
            <a:ext cx="4490878"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sp>
        <p:nvSpPr>
          <p:cNvPr id="6" name="Arc 5"/>
          <p:cNvSpPr/>
          <p:nvPr/>
        </p:nvSpPr>
        <p:spPr>
          <a:xfrm>
            <a:off x="3443733" y="3178135"/>
            <a:ext cx="118150" cy="118150"/>
          </a:xfrm>
          <a:prstGeom prst="arc">
            <a:avLst>
              <a:gd name="adj1" fmla="val 16200000"/>
              <a:gd name="adj2" fmla="val 12077858"/>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p:cNvSpPr/>
          <p:nvPr/>
        </p:nvSpPr>
        <p:spPr>
          <a:xfrm>
            <a:off x="3285113" y="3865394"/>
            <a:ext cx="1606398" cy="1606398"/>
          </a:xfrm>
          <a:prstGeom prst="arc">
            <a:avLst>
              <a:gd name="adj1" fmla="val 16200000"/>
              <a:gd name="adj2" fmla="val 12077858"/>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p:cNvSpPr txBox="1"/>
          <p:nvPr/>
        </p:nvSpPr>
        <p:spPr>
          <a:xfrm>
            <a:off x="5505008" y="4464448"/>
            <a:ext cx="2254592" cy="400110"/>
          </a:xfrm>
          <a:prstGeom prst="rect">
            <a:avLst/>
          </a:prstGeom>
          <a:noFill/>
        </p:spPr>
        <p:txBody>
          <a:bodyPr wrap="none" rtlCol="0">
            <a:spAutoFit/>
          </a:bodyPr>
          <a:lstStyle/>
          <a:p>
            <a:r>
              <a:rPr lang="en-US" sz="2000" dirty="0"/>
              <a:t>Velocity gradient, G</a:t>
            </a:r>
          </a:p>
        </p:txBody>
      </p:sp>
      <p:cxnSp>
        <p:nvCxnSpPr>
          <p:cNvPr id="25" name="Straight Arrow Connector 24"/>
          <p:cNvCxnSpPr/>
          <p:nvPr/>
        </p:nvCxnSpPr>
        <p:spPr>
          <a:xfrm flipV="1">
            <a:off x="3733708" y="3290067"/>
            <a:ext cx="914400" cy="0"/>
          </a:xfrm>
          <a:prstGeom prst="straightConnector1">
            <a:avLst/>
          </a:prstGeom>
          <a:ln w="38100">
            <a:solidFill>
              <a:schemeClr val="accent4"/>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2212993" y="2049865"/>
                <a:ext cx="2678518" cy="734304"/>
              </a:xfrm>
              <a:prstGeom prst="rect">
                <a:avLst/>
              </a:prstGeom>
              <a:noFill/>
            </p:spPr>
            <p:txBody>
              <a:bodyPr wrap="square" rtlCol="0">
                <a:spAutoFit/>
              </a:bodyPr>
              <a:lstStyle/>
              <a:p>
                <a:r>
                  <a:rPr lang="en-US" sz="2000" dirty="0"/>
                  <a:t>Rotational velocity of top of large particle,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𝑉</m:t>
                        </m:r>
                      </m:e>
                      <m:sub>
                        <m:sSub>
                          <m:sSubPr>
                            <m:ctrlPr>
                              <a:rPr lang="en-US" sz="2000" i="1">
                                <a:latin typeface="Cambria Math" panose="02040503050406030204" pitchFamily="18" charset="0"/>
                              </a:rPr>
                            </m:ctrlPr>
                          </m:sSubPr>
                          <m:e>
                            <m:r>
                              <a:rPr lang="en-US" sz="2000" i="1">
                                <a:latin typeface="Cambria Math"/>
                              </a:rPr>
                              <m:t>𝑟</m:t>
                            </m:r>
                          </m:e>
                          <m:sub>
                            <m:r>
                              <a:rPr lang="en-US" sz="2000">
                                <a:latin typeface="Cambria Math"/>
                              </a:rPr>
                              <m:t>1</m:t>
                            </m:r>
                          </m:sub>
                        </m:sSub>
                      </m:sub>
                    </m:sSub>
                  </m:oMath>
                </a14:m>
                <a:endParaRPr lang="en-US" sz="2000" dirty="0"/>
              </a:p>
            </p:txBody>
          </p:sp>
        </mc:Choice>
        <mc:Fallback xmlns="">
          <p:sp>
            <p:nvSpPr>
              <p:cNvPr id="26" name="TextBox 25"/>
              <p:cNvSpPr txBox="1">
                <a:spLocks noRot="1" noChangeAspect="1" noMove="1" noResize="1" noEditPoints="1" noAdjustHandles="1" noChangeArrowheads="1" noChangeShapeType="1" noTextEdit="1"/>
              </p:cNvSpPr>
              <p:nvPr/>
            </p:nvSpPr>
            <p:spPr>
              <a:xfrm>
                <a:off x="2212993" y="2049865"/>
                <a:ext cx="2678518" cy="734304"/>
              </a:xfrm>
              <a:prstGeom prst="rect">
                <a:avLst/>
              </a:prstGeom>
              <a:blipFill rotWithShape="1">
                <a:blip r:embed="rId5"/>
                <a:stretch>
                  <a:fillRect l="-2278" t="-4132" b="-99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6023314" y="1563353"/>
                <a:ext cx="2620857" cy="746295"/>
              </a:xfrm>
              <a:prstGeom prst="rect">
                <a:avLst/>
              </a:prstGeom>
              <a:noFill/>
            </p:spPr>
            <p:txBody>
              <a:bodyPr wrap="square" rtlCol="0">
                <a:spAutoFit/>
              </a:bodyPr>
              <a:lstStyle/>
              <a:p>
                <a:r>
                  <a:rPr lang="en-US" sz="2000" dirty="0"/>
                  <a:t>Translational velocity of small particle,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𝑉</m:t>
                        </m:r>
                      </m:e>
                      <m:sub>
                        <m:sSub>
                          <m:sSubPr>
                            <m:ctrlPr>
                              <a:rPr lang="en-US" sz="2000" i="1">
                                <a:latin typeface="Cambria Math" panose="02040503050406030204" pitchFamily="18" charset="0"/>
                              </a:rPr>
                            </m:ctrlPr>
                          </m:sSubPr>
                          <m:e>
                            <m:r>
                              <a:rPr lang="en-US" sz="2000" i="1">
                                <a:latin typeface="Cambria Math"/>
                              </a:rPr>
                              <m:t>𝑡</m:t>
                            </m:r>
                          </m:e>
                          <m:sub>
                            <m:r>
                              <a:rPr lang="en-US" sz="2000" b="0" i="0" smtClean="0">
                                <a:latin typeface="Cambria Math"/>
                              </a:rPr>
                              <m:t>2</m:t>
                            </m:r>
                          </m:sub>
                        </m:sSub>
                      </m:sub>
                    </m:sSub>
                  </m:oMath>
                </a14:m>
                <a:endParaRPr lang="en-US" sz="2000" dirty="0"/>
              </a:p>
            </p:txBody>
          </p:sp>
        </mc:Choice>
        <mc:Fallback xmlns="">
          <p:sp>
            <p:nvSpPr>
              <p:cNvPr id="37" name="TextBox 36"/>
              <p:cNvSpPr txBox="1">
                <a:spLocks noRot="1" noChangeAspect="1" noMove="1" noResize="1" noEditPoints="1" noAdjustHandles="1" noChangeArrowheads="1" noChangeShapeType="1" noTextEdit="1"/>
              </p:cNvSpPr>
              <p:nvPr/>
            </p:nvSpPr>
            <p:spPr>
              <a:xfrm>
                <a:off x="6023314" y="1563353"/>
                <a:ext cx="2620857" cy="746295"/>
              </a:xfrm>
              <a:prstGeom prst="rect">
                <a:avLst/>
              </a:prstGeom>
              <a:blipFill rotWithShape="1">
                <a:blip r:embed="rId6"/>
                <a:stretch>
                  <a:fillRect l="-2326" t="-4065" b="-8130"/>
                </a:stretch>
              </a:blipFill>
            </p:spPr>
            <p:txBody>
              <a:bodyPr/>
              <a:lstStyle/>
              <a:p>
                <a:r>
                  <a:rPr lang="en-US">
                    <a:noFill/>
                  </a:rPr>
                  <a:t> </a:t>
                </a:r>
              </a:p>
            </p:txBody>
          </p:sp>
        </mc:Fallback>
      </mc:AlternateContent>
      <p:cxnSp>
        <p:nvCxnSpPr>
          <p:cNvPr id="41" name="Straight Arrow Connector 40"/>
          <p:cNvCxnSpPr/>
          <p:nvPr/>
        </p:nvCxnSpPr>
        <p:spPr>
          <a:xfrm>
            <a:off x="3727962" y="2985001"/>
            <a:ext cx="1828800" cy="0"/>
          </a:xfrm>
          <a:prstGeom prst="straightConnector1">
            <a:avLst/>
          </a:prstGeom>
          <a:ln w="38100">
            <a:solidFill>
              <a:srgbClr val="005410"/>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26" idx="2"/>
          </p:cNvCxnSpPr>
          <p:nvPr/>
        </p:nvCxnSpPr>
        <p:spPr>
          <a:xfrm>
            <a:off x="3552252" y="2784169"/>
            <a:ext cx="266215" cy="45304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5368472" y="3322497"/>
            <a:ext cx="182880" cy="0"/>
          </a:xfrm>
          <a:prstGeom prst="straightConnector1">
            <a:avLst/>
          </a:prstGeom>
          <a:ln w="38100">
            <a:solidFill>
              <a:srgbClr val="00541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a:off x="6023314" y="2277115"/>
                <a:ext cx="3048616" cy="734304"/>
              </a:xfrm>
              <a:prstGeom prst="rect">
                <a:avLst/>
              </a:prstGeom>
              <a:noFill/>
            </p:spPr>
            <p:txBody>
              <a:bodyPr wrap="square" rtlCol="0">
                <a:spAutoFit/>
              </a:bodyPr>
              <a:lstStyle/>
              <a:p>
                <a:r>
                  <a:rPr lang="en-US" sz="2000" dirty="0"/>
                  <a:t>Rotational velocity of bottom of small particle,</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𝑉</m:t>
                        </m:r>
                      </m:e>
                      <m:sub>
                        <m:sSub>
                          <m:sSubPr>
                            <m:ctrlPr>
                              <a:rPr lang="en-US" sz="2000" i="1">
                                <a:latin typeface="Cambria Math" panose="02040503050406030204" pitchFamily="18" charset="0"/>
                              </a:rPr>
                            </m:ctrlPr>
                          </m:sSubPr>
                          <m:e>
                            <m:r>
                              <a:rPr lang="en-US" sz="2000" i="1">
                                <a:latin typeface="Cambria Math"/>
                              </a:rPr>
                              <m:t>𝑟</m:t>
                            </m:r>
                          </m:e>
                          <m:sub>
                            <m:r>
                              <a:rPr lang="en-US" sz="2000">
                                <a:latin typeface="Cambria Math"/>
                              </a:rPr>
                              <m:t>2</m:t>
                            </m:r>
                          </m:sub>
                        </m:sSub>
                      </m:sub>
                    </m:sSub>
                  </m:oMath>
                </a14:m>
                <a:endParaRPr lang="en-US" sz="2000" dirty="0"/>
              </a:p>
            </p:txBody>
          </p:sp>
        </mc:Choice>
        <mc:Fallback xmlns="">
          <p:sp>
            <p:nvSpPr>
              <p:cNvPr id="32" name="TextBox 31"/>
              <p:cNvSpPr txBox="1">
                <a:spLocks noRot="1" noChangeAspect="1" noMove="1" noResize="1" noEditPoints="1" noAdjustHandles="1" noChangeArrowheads="1" noChangeShapeType="1" noTextEdit="1"/>
              </p:cNvSpPr>
              <p:nvPr/>
            </p:nvSpPr>
            <p:spPr>
              <a:xfrm>
                <a:off x="6023314" y="2277115"/>
                <a:ext cx="3048616" cy="734304"/>
              </a:xfrm>
              <a:prstGeom prst="rect">
                <a:avLst/>
              </a:prstGeom>
              <a:blipFill rotWithShape="1">
                <a:blip r:embed="rId8"/>
                <a:stretch>
                  <a:fillRect l="-2000" t="-4167" b="-10833"/>
                </a:stretch>
              </a:blipFill>
            </p:spPr>
            <p:txBody>
              <a:bodyPr/>
              <a:lstStyle/>
              <a:p>
                <a:r>
                  <a:rPr lang="en-US">
                    <a:noFill/>
                  </a:rPr>
                  <a:t> </a:t>
                </a:r>
              </a:p>
            </p:txBody>
          </p:sp>
        </mc:Fallback>
      </mc:AlternateContent>
      <p:sp>
        <p:nvSpPr>
          <p:cNvPr id="42" name="TextBox 41"/>
          <p:cNvSpPr txBox="1"/>
          <p:nvPr/>
        </p:nvSpPr>
        <p:spPr>
          <a:xfrm>
            <a:off x="3922744" y="4433671"/>
            <a:ext cx="364202" cy="523220"/>
          </a:xfrm>
          <a:prstGeom prst="rect">
            <a:avLst/>
          </a:prstGeom>
          <a:noFill/>
        </p:spPr>
        <p:txBody>
          <a:bodyPr wrap="none" rtlCol="0">
            <a:spAutoFit/>
          </a:bodyPr>
          <a:lstStyle/>
          <a:p>
            <a:r>
              <a:rPr lang="en-US" dirty="0"/>
              <a:t>1</a:t>
            </a:r>
          </a:p>
        </p:txBody>
      </p:sp>
      <p:sp>
        <p:nvSpPr>
          <p:cNvPr id="46" name="TextBox 45"/>
          <p:cNvSpPr txBox="1"/>
          <p:nvPr/>
        </p:nvSpPr>
        <p:spPr>
          <a:xfrm>
            <a:off x="2993884" y="2943787"/>
            <a:ext cx="364202" cy="523220"/>
          </a:xfrm>
          <a:prstGeom prst="rect">
            <a:avLst/>
          </a:prstGeom>
          <a:noFill/>
        </p:spPr>
        <p:txBody>
          <a:bodyPr wrap="none" rtlCol="0">
            <a:spAutoFit/>
          </a:bodyPr>
          <a:lstStyle/>
          <a:p>
            <a:r>
              <a:rPr lang="en-US" dirty="0"/>
              <a:t>2</a:t>
            </a:r>
          </a:p>
        </p:txBody>
      </p:sp>
      <p:sp>
        <p:nvSpPr>
          <p:cNvPr id="62" name="Freeform 61"/>
          <p:cNvSpPr/>
          <p:nvPr/>
        </p:nvSpPr>
        <p:spPr>
          <a:xfrm>
            <a:off x="5562600" y="1964267"/>
            <a:ext cx="497327" cy="999066"/>
          </a:xfrm>
          <a:custGeom>
            <a:avLst/>
            <a:gdLst>
              <a:gd name="connsiteX0" fmla="*/ 626533 w 626533"/>
              <a:gd name="connsiteY0" fmla="*/ 0 h 999066"/>
              <a:gd name="connsiteX1" fmla="*/ 0 w 626533"/>
              <a:gd name="connsiteY1" fmla="*/ 999066 h 999066"/>
              <a:gd name="connsiteX0" fmla="*/ 626533 w 626533"/>
              <a:gd name="connsiteY0" fmla="*/ 0 h 999066"/>
              <a:gd name="connsiteX1" fmla="*/ 0 w 626533"/>
              <a:gd name="connsiteY1" fmla="*/ 999066 h 999066"/>
              <a:gd name="connsiteX0" fmla="*/ 626533 w 626533"/>
              <a:gd name="connsiteY0" fmla="*/ 0 h 1001609"/>
              <a:gd name="connsiteX1" fmla="*/ 0 w 626533"/>
              <a:gd name="connsiteY1" fmla="*/ 999066 h 1001609"/>
              <a:gd name="connsiteX0" fmla="*/ 626533 w 626533"/>
              <a:gd name="connsiteY0" fmla="*/ 0 h 999066"/>
              <a:gd name="connsiteX1" fmla="*/ 0 w 626533"/>
              <a:gd name="connsiteY1" fmla="*/ 999066 h 999066"/>
            </a:gdLst>
            <a:ahLst/>
            <a:cxnLst>
              <a:cxn ang="0">
                <a:pos x="connsiteX0" y="connsiteY0"/>
              </a:cxn>
              <a:cxn ang="0">
                <a:pos x="connsiteX1" y="connsiteY1"/>
              </a:cxn>
            </a:cxnLst>
            <a:rect l="l" t="t" r="r" b="b"/>
            <a:pathLst>
              <a:path w="626533" h="999066">
                <a:moveTo>
                  <a:pt x="626533" y="0"/>
                </a:moveTo>
                <a:cubicBezTo>
                  <a:pt x="189089" y="155222"/>
                  <a:pt x="767645" y="547510"/>
                  <a:pt x="0" y="999066"/>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5562600" y="2644267"/>
            <a:ext cx="497327" cy="679414"/>
          </a:xfrm>
          <a:custGeom>
            <a:avLst/>
            <a:gdLst>
              <a:gd name="connsiteX0" fmla="*/ 626533 w 626533"/>
              <a:gd name="connsiteY0" fmla="*/ 0 h 999066"/>
              <a:gd name="connsiteX1" fmla="*/ 0 w 626533"/>
              <a:gd name="connsiteY1" fmla="*/ 999066 h 999066"/>
              <a:gd name="connsiteX0" fmla="*/ 626533 w 626533"/>
              <a:gd name="connsiteY0" fmla="*/ 0 h 999066"/>
              <a:gd name="connsiteX1" fmla="*/ 0 w 626533"/>
              <a:gd name="connsiteY1" fmla="*/ 999066 h 999066"/>
              <a:gd name="connsiteX0" fmla="*/ 626533 w 626533"/>
              <a:gd name="connsiteY0" fmla="*/ 0 h 1001609"/>
              <a:gd name="connsiteX1" fmla="*/ 0 w 626533"/>
              <a:gd name="connsiteY1" fmla="*/ 999066 h 1001609"/>
              <a:gd name="connsiteX0" fmla="*/ 626533 w 626533"/>
              <a:gd name="connsiteY0" fmla="*/ 0 h 999066"/>
              <a:gd name="connsiteX1" fmla="*/ 0 w 626533"/>
              <a:gd name="connsiteY1" fmla="*/ 999066 h 999066"/>
              <a:gd name="connsiteX0" fmla="*/ 626533 w 626533"/>
              <a:gd name="connsiteY0" fmla="*/ 0 h 999066"/>
              <a:gd name="connsiteX1" fmla="*/ 0 w 626533"/>
              <a:gd name="connsiteY1" fmla="*/ 999066 h 999066"/>
            </a:gdLst>
            <a:ahLst/>
            <a:cxnLst>
              <a:cxn ang="0">
                <a:pos x="connsiteX0" y="connsiteY0"/>
              </a:cxn>
              <a:cxn ang="0">
                <a:pos x="connsiteX1" y="connsiteY1"/>
              </a:cxn>
            </a:cxnLst>
            <a:rect l="l" t="t" r="r" b="b"/>
            <a:pathLst>
              <a:path w="626533" h="999066">
                <a:moveTo>
                  <a:pt x="626533" y="0"/>
                </a:moveTo>
                <a:cubicBezTo>
                  <a:pt x="413081" y="105423"/>
                  <a:pt x="767645" y="547510"/>
                  <a:pt x="0" y="999066"/>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456106F4-0811-416D-9C5F-3AB48A920CC3}"/>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26157" y="3678867"/>
            <a:ext cx="3090846" cy="3117527"/>
          </a:xfrm>
          <a:prstGeom prst="rect">
            <a:avLst/>
          </a:prstGeom>
        </p:spPr>
      </p:pic>
      <p:pic>
        <p:nvPicPr>
          <p:cNvPr id="27" name="Picture 26">
            <a:extLst>
              <a:ext uri="{FF2B5EF4-FFF2-40B4-BE49-F238E27FC236}">
                <a16:creationId xmlns:a16="http://schemas.microsoft.com/office/drawing/2014/main" id="{D9ABE0A7-FCFA-49EC-BC63-09BBA11E2500}"/>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913632" y="3237210"/>
            <a:ext cx="394667" cy="185905"/>
          </a:xfrm>
          <a:prstGeom prst="rect">
            <a:avLst/>
          </a:prstGeom>
        </p:spPr>
      </p:pic>
    </p:spTree>
    <p:extLst>
      <p:ext uri="{BB962C8B-B14F-4D97-AF65-F5344CB8AC3E}">
        <p14:creationId xmlns:p14="http://schemas.microsoft.com/office/powerpoint/2010/main" val="17236008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432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remove" grpId="1" nodeType="withEffect">
                                  <p:stCondLst>
                                    <p:cond delay="0"/>
                                  </p:stCondLst>
                                  <p:childTnLst>
                                    <p:animMotion origin="layout" path="M 2.22222E-6 -7.65672E-7 C 0.1967 -0.00555 0.17066 -0.01434 0.21614 -0.04673 C 0.26163 -0.07911 0.27465 -0.08351 0.30382 -0.08929 C 0.33298 -0.09507 0.58194 -0.10271 0.65382 -0.10618 " pathEditMode="relative" rAng="0" ptsTypes="ssss">
                                      <p:cBhvr>
                                        <p:cTn id="10" dur="10000" fill="hold"/>
                                        <p:tgtEl>
                                          <p:spTgt spid="5"/>
                                        </p:tgtEl>
                                        <p:attrNameLst>
                                          <p:attrName>ppt_x</p:attrName>
                                          <p:attrName>ppt_y</p:attrName>
                                        </p:attrNameLst>
                                      </p:cBhvr>
                                      <p:rCtr x="32691" y="-53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175.853"/>
  <p:tag name="LATEXADDIN" val="\documentclass{article}&#10;\usepackage{amsmath}&#10;\pagestyle{empty}&#10;\begin{document}&#10;&#10;$$\varepsilon _{Max} = \Pi _{Plate}\frac{{\bar v)}^3}{W_{Plate}}$$&#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64.7169"/>
  <p:tag name="ORIGINALWIDTH" val="1598.05"/>
  <p:tag name="LATEXADDIN" val="\documentclass{article}&#10;\usepackage{amsmath}&#10;\pagestyle{empty}&#10;\begin{document}&#10;&#10;$$\frac{n_{S_{out}}}{n_{S_{in}}} = 1 - \frac{n_T}{n_{S_{in}}} k \pi d_T^2 n_T^\frac{2}{3} Gt \Gamma$$&#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47.6566"/>
  <p:tag name="LATEXADDIN" val="\documentclass{article}&#10;\usepackage{amsmath}&#10;\pagestyle{empty}&#10;\begin{document}&#10;&#10;$$n_T = \frac{6}{\pi d_T^3} \frac{C_T}{\rho_T}$$&#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188.976"/>
  <p:tag name="LATEXADDIN" val="\documentclass{article}&#10;\usepackage{amsmath}&#10;\pagestyle{empty}&#10;\begin{document}&#10;&#10;$$\frac{n_{S_{out}}}{n_{S_{in}}} = 1 - \frac{n_T}{n_{S_{in}}} k \pi \left( \frac{6}{\pi} \right)^\frac{2}{3} \left( \frac{C_T}{\rho_T} \right)^\frac{2}{3} Gt \Gamma$$&#10;&#10;&#10;\end{document}"/>
  <p:tag name="IGUANATEXSIZE" val="20"/>
  <p:tag name="IGUANATEXCURSOR" val="247"/>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242.9696"/>
  <p:tag name="ORIGINALWIDTH" val="1283.839"/>
  <p:tag name="LATEXADDIN" val="\documentclass{article}&#10;\usepackage{amsmath}&#10;\pagestyle{empty}&#10;\begin{document}&#10;&#10;&#10;$$\frac{n_{P_0}}{n_P} = \pi k d_P^3 n_{P_0} G \Gamma t + 1$$&#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288.7139"/>
  <p:tag name="ORIGINALWIDTH" val="728.159"/>
  <p:tag name="LATEXADDIN" val="\documentclass{article}&#10;\usepackage{amsmath}&#10;\pagestyle{empty}&#10;\begin{document}&#10;&#10;&#10;$$n_{P_0} = \frac{6}{\pi d_P^3} \phi_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954.6306"/>
  <p:tag name="ORIGINALWIDTH" val="1987.252"/>
  <p:tag name="LATEXADDIN" val="\documentclass{article}&#10;\usepackage{amsmath}&#10;\pagestyle{empty}&#10;\begin{document}&#10;&#10;&#10;$$\begin{array}{l}&#10;\left[ \frac{\left[ {\rm{\bar G}}\left( d_{P1} + d_{P2} \right) \right]_{Max}} {V_C} \right]^n&#10;\\ \\&#10;\Delta V_{Surfac{e_{Max}}} = \left[ {\rm{\bar G}} \left( d_{P1} + d_{P2} \right) \right]_{Max}&#10;\\ \\&#10;\alpha = \frac{\Delta V_{Surfac{e_{Max}}}} {\rm{\bar G} D_c}&#10;\end{array}$$&#10;&#10;\end{document}"/>
  <p:tag name="IGUANATEXSIZE" val="20"/>
  <p:tag name="IGUANATEXCURSOR" val="302"/>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263.2171"/>
  <p:tag name="ORIGINALWIDTH" val="319.4601"/>
  <p:tag name="LATEXADDIN" val="\documentclass{article}&#10;\usepackage{amsmath}&#10;\pagestyle{empty}&#10;\begin{document}&#10;&#10;&#10;$$\frac{G_{Max}}{\rm{\bar 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97.1879"/>
  <p:tag name="LATEXADDIN" val="\documentclass{article}&#10;\usepackage{amsmath}&#10;\pagestyle{empty}&#10;\begin{document}&#10;&#10;$$\bf{  v_r \approx \Lambda \bar G  }$$&#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545.9318"/>
  <p:tag name="LATEXADDIN" val="\documentclass{article}&#10;\usepackage{amsmath}&#10;\pagestyle{empty}&#10;\begin{document}&#10;&#10;&#10;$$\bf{  v_r \approx d_p \bar G  }$$&#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54.518"/>
  <p:tag name="LATEXADDIN" val="\documentclass{article}&#10;\usepackage{amsmath}&#10;\pagestyle{empty}&#10;\begin{document}&#10;&#10;$$pC^* = \frac{3}{2} \log \left( \frac{2}{3} \pi k d_P^2 n_{P_0}^\frac{2}{3}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1722.535"/>
  <p:tag name="LATEXADDIN" val="\documentclass{article}&#10;\usepackage{amsmath}&#10;\usepackage{xcolor}&#10;\pagestyle{empty}&#10;\begin{document}&#10;&#10;\definecolor{Monred}{RGB}{172,0,0}&#10;&#10;$$0.45 \, {\rm m} \cdot 0.45 \, {\rm m} \cdot 0.3 {\rm \frac{m}{s}} = 60.75 \, {\rm \frac{L}{s}}$$&#10;&#10;&#10;\end{document}"/>
  <p:tag name="IGUANATEXSIZE" val="20"/>
  <p:tag name="IGUANATEXCURSOR" val="235"/>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1586.802"/>
  <p:tag name="LATEXADDIN" val="\documentclass{article}&#10;\usepackage{amsmath}&#10;\pagestyle{empty}&#10;\begin{document}&#10;&#10;$$pC^* = \log \left( \pi k d_P^3 n_{P_0} \bar Gt \alpha  + 1 \right)$$&#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487.064"/>
  <p:tag name="LATEXADDIN" val="\documentclass{article}&#10;\usepackage{amsmath}&#10;\usepackage{xcolor}&#10;\pagestyle{empty}&#10;\begin{document}&#10;&#10;$$pC^\ast = \log \left( \pi k &#10;\textcolor{blue}{&#10;   \frac{d_P^3}{\Lambda_0^3} &#10;}&#10;\textcolor{red}{&#10;   \bar Gt &#10;}&#10;\textcolor{green}{&#10;   \alpha &#10;}&#10;+ 1 \right)$$&#10;&#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041.62"/>
  <p:tag name="LATEXADDIN" val="\documentclass{article}&#10;\usepackage{amsmath}&#10;\usepackage{xcolor}&#10;\pagestyle{empty}&#10;\begin{document}&#10;&#10;$$pC^* = f \left( &#10;\textcolor{blue}{&#10;   \frac{d_P^2}{\Lambda_0^2}&#10;}&#10;\textcolor{red}{&#10;   \bar Gt&#10;}&#10;\textcolor{green}{ &#10;   \alpha &#10;}&#10;\right)$$&#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041.62"/>
  <p:tag name="LATEXADDIN" val="\documentclass{article}&#10;\usepackage{amsmath}&#10;\usepackage{xcolor}&#10;\pagestyle{empty}&#10;\begin{document}&#10;&#10;$$pC^* = f \left( &#10;\textcolor{blue}{&#10;   \frac{d_P^3}{\Lambda_0^3} &#10;}&#10;\textcolor{red}{&#10;   \bar Gt &#10;}&#10;\textcolor{green}{&#10;   \alpha &#10;}&#10;\right)$$&#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3}{\Lambda_0^3} &#10;}&#10;\textcolor{red}{&#10;   \bar Gt &#10;}&#10;\textcolor{green}{&#10;   \alpha &#10;}&#10;$$&#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2}{\Lambda_0^2}&#10;}&#10;\textcolor{red}{&#10;   \bar Gt&#10;}&#10;\textcolor{green}{ &#10;   \alpha &#10;}&#10;$$&#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691.039"/>
  <p:tag name="LATEXADDIN" val="\documentclass{article}&#10;\usepackage{amsmath}&#10;\usepackage{xcolor}&#10;\pagestyle{empty}&#10;\begin{document}&#10;&#10;&#10;$$pC^\ast = \frac{3}{2}\log \left( \frac{2}{3} \pi k&#10;\textcolor{blue}{&#10;   \frac{d_P^2}{\Lambda_0^2}&#10;}&#10;\textcolor{red}{&#10;   \bar Gt&#10;}&#10;\textcolor{green}{ &#10;   \alpha &#10;}&#10;+ 1 \right) $$&#10;&#10;&#10;\end{document}"/>
  <p:tag name="IGUANATEXSIZE" val="24"/>
  <p:tag name="IGUANATEXCURSOR" val="250"/>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3}{\Lambda_0^3} &#10;}&#10;\textcolor{red}{&#10;   Gt &#10;}&#10;\textcolor{green}{&#10;   \alpha &#10;}&#10;$$&#10;&#10;&#10;\end{document}"/>
  <p:tag name="IGUANATEXSIZE" val="20"/>
  <p:tag name="IGUANATEXCURSOR" val="211"/>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611.548"/>
  <p:tag name="LATEXADDIN" val="\documentclass{article}&#10;\usepackage{amsmath}&#10;\pagestyle{empty}&#10;\begin{document}&#10;&#10;$$\log (1,000,000,000) = n \log(2)$$&#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2}{\Lambda_0^2}&#10;}&#10;\textcolor{green}{&#10;   \bar Gt&#10;}&#10;\textcolor{red}{ &#10;   \alpha &#10;}&#10;$$&#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961.3798"/>
  <p:tag name="LATEXADDIN" val="\documentclass{article}&#10;\usepackage{amsmath}&#10;\pagestyle{empty}&#10;\begin{document}&#10;&#10;$$\bar Gt = \frac{3}{2} \frac{\left( \Lambda^2 - \Lambda_0^2 \right)}{k \pi d_{Clay}^2 \alph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284.2145"/>
  <p:tag name="LATEXADDIN" val="\documentclass{article}&#10;\usepackage{amsmath}&#10;\pagestyle{empty}&#10;\begin{document}&#10;&#10;$$\left( \frac{\varepsilon}{\nu} \right)^\frac{1}{2}$$&#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735.283"/>
  <p:tag name="LATEXADDIN" val="\documentclass{article}&#10;\usepackage{amsmath}&#10;\pagestyle{empty}&#10;\begin{document}&#10;&#10;&#10;$$- \frac{3}{2} \left( n_P^{- \frac{2}{3}} - n_{P_0}^{ - \frac{2}{3}} \right) =  - k \pi d_P^2 \bar Gt \alpha$$&#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298.838"/>
  <p:tag name="LATEXADDIN" val="\documentclass{article}&#10;\usepackage{amsmath}&#10;\pagestyle{empty}&#10;\begin{document}&#10;&#10;$$n = \frac{\log(1,000,000,000)}{\log(2)}$$&#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1223.097"/>
  <p:tag name="LATEXADDIN" val="\documentclass{article}&#10;\usepackage{amsmath}&#10;\pagestyle{empty}&#10;\begin{document}&#10;&#10;&#10;$$\frac{1}{n_P} - \frac{1}{n_{P_0}} = \pi k d_P^3 \bar Gt \alpha$$&#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523.06"/>
  <p:tag name="LATEXADDIN" val="\documentclass{article}&#10;\usepackage{amsmath}&#10;\pagestyle{empty}&#10;\begin{document}&#10;&#10;$$- \frac{3}{2} \left( \Lambda^2 - \Lambda_0^2 \right) = - k \pi d_P^2 \bar Gt \alpha$$&#10;&#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1108.361"/>
  <p:tag name="LATEXADDIN" val="\documentclass{article}&#10;\usepackage{amsmath}&#10;\pagestyle{empty}&#10;\begin{document}&#10;&#10;$$\Lambda^3 - \Lambda_0^3 = \pi k d_P^3 \bar Gt \alpha$$&#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868.3914"/>
  <p:tag name="LATEXADDIN" val="\documentclass{article}&#10;\usepackage{amsmath}&#10;\pagestyle{empty}&#10;\begin{document}&#10;&#10;&#10;$$\bar Gt = \frac{\left( \Lambda^3 - \Lambda_0^3 \right)}{k \pi d_P^3 \alpha}$$&#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407.949"/>
  <p:tag name="LATEXADDIN" val="\documentclass{article}&#10;\usepackage{amsmath}&#10;\pagestyle{empty}&#10;\begin{document}&#10;&#10;$$\Lambda  \gg \Lambda_0$$&#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bar Gt \approx \frac{3}{2} \frac{\Lambda^2}{k \pi d_P^2 \alpha}$$&#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689.9138"/>
  <p:tag name="LATEXADDIN" val="\documentclass{article}&#10;\usepackage{amsmath}&#10;\pagestyle{empty}&#10;\begin{document}&#10;&#10;&#10;$$\bar Gt \approx \frac{\Lambda^3}{k \pi d_P^3 \alpha}$$&#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1336.333"/>
  <p:tag name="ORIGINALWIDTH" val="1186.352"/>
  <p:tag name="LATEXADDIN" val="\documentclass{article}&#10;\usepackage{amsmath}&#10;\pagestyle{empty}&#10;\begin{document}&#10;&#10;$$\begin{array}{l}&#10;Gt_{v_r \approx d_P G} &#10;= \frac{\Lambda^3 - \Lambda_0^3}{k \pi d_P^3 \Gamma}&#10;\\ \\&#10;Gt_{v_r \approx \Lambda G} &#10;= \frac{3}{2} \frac{\left( \Lambda^2 - \Lambda_0^2 \right)}{k \pi d_P^2 \Gamma}&#10;\\ \\&#10;\frac{Gt_{v_r \approx d_P G}}{Gt_{v_r \approx \Lambda G}} &#10;= \frac{2}{3d_P} \frac{\Lambda^3 - \Lambda_0^3}{\Lambda^2 - \Lambda_0^2}&#10;\\ \\&#10;\frac{Gt_{v_r \approx d_P G}}{Gt_{v_r \approx \Lambda G}} &#10;= \frac{2}{3d_P} \frac{\Lambda^3 - \Lambda_0^3}{\Lambda ^2 - \Lambda_0^2}&#10;\end{array}$$&#10;&#10;&#10;\end{document}"/>
  <p:tag name="IGUANATEXSIZE" val="20"/>
  <p:tag name="IGUANATEXCURSOR" val="581"/>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961.3798"/>
  <p:tag name="LATEXADDIN" val="\documentclass{article}&#10;\usepackage{amsmath}&#10;\pagestyle{empty}&#10;\begin{document}&#10;&#10;&#10;$$\bar Gt = \frac{3}{2} \frac{\left( \Lambda^2 - \Lambda_0^2 \right)}{k \pi d_P^2 \alpha}$$&#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906.6367"/>
  <p:tag name="LATEXADDIN" val="\documentclass{article}&#10;\usepackage{amsmath}&#10;\pagestyle{empty}&#10;\begin{document}&#10;&#10;$$\Lambda^2 = \frac{2}{3} \pi k \bar Gt d_P^2 \alpha$$&#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791.1511"/>
  <p:tag name="LATEXADDIN" val="\documentclass{article}&#10;\usepackage{amsmath}&#10;\pagestyle{empty}&#10;\begin{document}&#10;&#10;$$d = d_0 i^\frac{1}{D_{Fractal}}$$&#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bar Gt \approx \frac{3}{2} \frac{\Lambda^2}{k \pi d_P^2 \alpha}$$&#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n_P = \frac{6}{\pi d_P^3} \frac{C_P}{\rho_P}$$&#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377.2028"/>
  <p:tag name="ORIGINALWIDTH" val="986.8766"/>
  <p:tag name="LATEXADDIN" val="\documentclass{article}&#10;\usepackage{amsmath}&#10;\pagestyle{empty}&#10;\begin{document}&#10;&#10;$$C_P = \frac{ \left( {\frac{\pi}{6}{\rho_P}} \right)}{\left( \frac{2}{3} \pi k \bar Gt \alpha \right)^\frac{3}{2}}$$&#10;&#10;&#10;\end{document}"/>
  <p:tag name="IGUANATEXSIZE" val="20"/>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944.132"/>
  <p:tag name="LATEXADDIN" val="\documentclass{article}&#10;\usepackage{amsmath}&#10;\pagestyle{empty}&#10;\begin{document}&#10;&#10;$$\Lambda = \left( \frac{\pi d_P^3}{6} \frac{\rho_P}{C_P} \right)^\frac{1}{3}$$&#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96.438"/>
  <p:tag name="LATEXADDIN" val="\documentclass{article}&#10;\usepackage{amsmath}&#10;\pagestyle{empty}&#10;\begin{document}&#10;&#10;$$v_r \approx d_p G$$&#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49.2313"/>
  <p:tag name="LATEXADDIN" val="\documentclass{article}&#10;\usepackage{amsmath}&#10;\pagestyle{empty}&#10;\begin{document}&#10;&#10;$$G \theta$$&#10;&#10;&#10;\end{document}"/>
  <p:tag name="IGUANATEXSIZE" val="20"/>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519.6851"/>
  <p:tag name="LATEXADDIN" val="\documentclass{article}&#10;\usepackage{amsmath}&#10;\pagestyle{empty}&#10;\begin{document}&#10;&#10;$$\Gamma_{CoagClay}$$&#10;&#10;\end{document}"/>
  <p:tag name="IGUANATEXSIZE" val="24"/>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465.6918"/>
  <p:tag name="LATEXADDIN" val="\documentclass{article}&#10;\usepackage{amsmath}&#10;\pagestyle{empty}&#10;\begin{document}&#10;&#10;$$\Gamma_{HACoag}$$&#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838.3952"/>
  <p:tag name="LATEXADDIN" val="\documentclass{article}&#10;\usepackage{amsmath}&#10;\pagestyle{empty}&#10;\begin{document}&#10;&#10;&#10;$$\rlap{--} V = \rlap{--} V_0 i^\frac{3}{D_{Fractal}}$$&#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726.6591"/>
  <p:tag name="LATEXADDIN" val="\documentclass{article}&#10;\usepackage{amsmath}&#10;\pagestyle{empty}&#10;\begin{document}&#10;&#10;$$1-\Gamma_{CoagClay}$$&#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328.834"/>
  <p:tag name="LATEXADDIN" val="\documentclass{article}&#10;\usepackage{amsmath}&#10;\pagestyle{empty}&#10;\begin{document}&#10;&#10;$$\Gamma_{CoagClay}\left ( 1-\Gamma_{HACoag} \right )$$&#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998.8751"/>
  <p:tag name="LATEXADDIN" val="\documentclass{article}&#10;\usepackage{amsmath}&#10;\pagestyle{empty}&#10;\begin{document}&#10;&#10;$$\Gamma_{CoagClay}\Gamma_{HACoag}$$&#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044.619"/>
  <p:tag name="LATEXADDIN" val="\documentclass{article}&#10;\usepackage{amsmath}&#10;\pagestyle{empty}&#10;\begin{document}&#10;&#10;$$\alpha_{ClayCoag} =2\left(1-\Gamma_{CoagClay} \right)\left [\Gamma_{CoagClay}\left ( 1-\Gamma_{HACoag} \right )  \right ]$$&#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2170.229"/>
  <p:tag name="LATEXADDIN" val="\documentclass{article}&#10;\usepackage{amsmath}&#10;\pagestyle{empty}&#10;\begin{document}&#10;&#10;$$\alpha_{CoagCoag} =\left [\Gamma_{CoagClay}\left (1-\Gamma_{HACoag}\right )\right ]^{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163.104"/>
  <p:tag name="LATEXADDIN" val="\documentclass{article}&#10;\usepackage{amsmath}&#10;\pagestyle{empty}&#10;\begin{document}&#10;&#10;$$\alpha_{CoagHA} =2\left [\Gamma_{CoagClay}\left (1-\Gamma_{HACoag}\right )\right ]\Gamma_{CoagClay}\Gamma_{HACoa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2102.737"/>
  <p:tag name="LATEXADDIN" val="\documentclass{article}&#10;\usepackage{amsmath}&#10;\pagestyle{empty}&#10;\begin{document}&#10;&#10;$$\alpha = \alpha_{ClayCoag}+\alpha_{CoagCoag}+\alpha_{CoagHA}$$&#10;&#10;&#10;\end{document}"/>
  <p:tag name="IGUANATEXSIZE" val="24"/>
  <p:tag name="IGUANATEXCURSOR" val="145"/>
  <p:tag name="TRANSPARENCY" val="Fals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47.919"/>
  <p:tag name="LATEXADDIN" val="\documentclass{article}&#10;\usepackage{amsmath}&#10;\pagestyle{empty}&#10;\begin{document}&#10;&#10;$$\begin{array}{l}&#10;\lambda_v \approx \Pi_{kv} \eta_K&#10;\\&#10;\Pi_{kv} \approx 50&#10;\end{array}$$&#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692.1635"/>
  <p:tag name="LATEXADDIN" val="\documentclass{article}&#10;\usepackage{amsmath}&#10;\pagestyle{empty}&#10;\begin{document}&#10;&#10;$$d_{Clay} = 4\mu m$$&#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838.3952"/>
  <p:tag name="LATEXADDIN" val="\documentclass{article}&#10;\usepackage{amsmath}&#10;\pagestyle{empty}&#10;\begin{document}&#10;&#10;&#10;$$\rlap{--} V = \rlap{--} V_0 i^\frac{3}{D_{Fractal}}$$&#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1556.805"/>
  <p:tag name="ORIGINALWIDTH" val="1023.622"/>
  <p:tag name="LATEXADDIN" val="\documentclass{article}&#10;\usepackage{amsmath}&#10;\pagestyle{empty}&#10;\begin{document}&#10;&#10;$$\begin{array}{l}&#10;G = \frac{du}{dy}&#10;\\ \\&#10;\int \limits_0^\Lambda  {Gdy}  = \int \limits_0^{v_r} {du} &#10;\\ \\&#10;\Lambda G = v_r&#10;\\ \\&#10;L_{Deformation} = v_rt&#10;\\ \\&#10;Gt = \frac{L_{Deformation}}{\Lambda}&#10;\end{array}$$&#10;&#10;&#10;\end{document}"/>
  <p:tag name="IGUANATEXSIZE" val="20"/>
  <p:tag name="IGUANATEXCURSOR" val="292"/>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704.9119"/>
  <p:tag name="LATEXADDIN" val="\documentclass{article}&#10;\usepackage{amsmath}&#10;\pagestyle{empty}&#10;\begin{document}&#10;&#10;$$\frac{L_{Deformation}}{S_{Floc}}$$&#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bar Gt \approx \frac{3}{2} \frac{\Lambda^2}{k \pi d_P^2 \alpha}$$&#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608.9238"/>
  <p:tag name="LATEXADDIN" val="\documentclass{article}&#10;\usepackage{amsmath}&#10;\pagestyle{empty}&#10;\begin{document}&#10;&#10;&#10;&#10;$$dN_c = \frac{\Gamma}{t_c} dt$$&#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328.459"/>
  <p:tag name="ORIGINALWIDTH" val="758.9051"/>
  <p:tag name="LATEXADDIN" val="\documentclass{article}&#10;\usepackage{amsmath}&#10;\pagestyle{empty}&#10;\begin{document}&#10;&#10;$$\Gamma = \frac{n_{nc_0} \frac{\pi}{4} d_{nc}^2 }{n_{p_0}\pi d_p^2}$$&#10;&#10;&#10;\end{document}"/>
  <p:tag name="IGUANATEXSIZE" val="20"/>
  <p:tag name="IGUANATEXCURSOR" val="151"/>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321.7098"/>
  <p:tag name="ORIGINALWIDTH" val="668.1664"/>
  <p:tag name="LATEXADDIN" val="\documentclass{article}&#10;\usepackage{amsmath}&#10;\pagestyle{empty}&#10;\begin{document}&#10;&#10;$$\Gamma  = \frac{n_{nc_0} d_{nc}^2}{4 n_{p_0} d_p^2}$$&#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438.6952"/>
  <p:tag name="ORIGINALWIDTH" val="1003.375"/>
  <p:tag name="LATEXADDIN" val="\documentclass{article}&#10;\usepackage{amsmath}&#10;\pagestyle{empty}&#10;\begin{document}&#10;&#10;$$\Gamma = \frac{ \frac{6}{\pi d_{nc}^3} \frac{C_{nc_0}}{\rho_{nc}} \pi d_{nc}^2}{4 \frac{6}{\pi d_P^3} \frac{C_{P_0}}{\rho_P} \pi d_p^2}$$&#10;&#10;&#10;\end{document}"/>
  <p:tag name="IGUANATEXSIZE" val="20"/>
  <p:tag name="IGUANATEXCURSOR" val="220"/>
  <p:tag name="TRANSPARENCY" val="True"/>
  <p:tag name="FILENAME" val=""/>
  <p:tag name="LATEXENGINEID" val="0"/>
  <p:tag name="TEMPFOLDER" val="c:\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76.34"/>
  <p:tag name="LATEXADDIN" val="\documentclass{article}&#10;\usepackage{amsmath}&#10;\pagestyle{empty}&#10;\begin{document}&#10;&#10;$$n_P = \frac{C_P}{\rlap{-} V_P}{\rho_P} &#10;= \frac{6}{\pi d_P^3}\frac{C_P}{\rho_P}$$&#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582.677"/>
  <p:tag name="LATEXADDIN" val="\documentclass{article}&#10;\usepackage{amsmath}&#10;\pagestyle{empty}&#10;\begin{document}&#10;&#10;$$\rho_{Floc} - \rho_{H_2O} = \left( \rho_{Floc_0} - \rho_{H_2O} \right) \left( \frac{d_0}{d} \right)^{3 - D_{Fractal}}$$&#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996.6254"/>
  <p:tag name="LATEXADDIN" val="\documentclass{article}&#10;\usepackage{amsmath}&#10;\pagestyle{empty}&#10;\begin{document}&#10;&#10;$$\Gamma = \frac{C_{nc_0}}{4 d_{nc}\rho_{nc}} \frac{d_P \rho_P}{C_{P_0}}$$&#10;&#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1010.874"/>
  <p:tag name="LATEXADDIN" val="\documentclass{article}&#10;\usepackage{amsmath}&#10;\pagestyle{empty}&#10;\begin{document}&#10;&#10;$$\Gamma = \frac{1}{4} \frac{C_{nc_0}}{C_{P_0}} \frac{\rho_P}{\rho_{nc}} \frac{d_P}{d_{nc}}$$&#10;&#10;&#10;\end{document}"/>
  <p:tag name="IGUANATEXSIZE" val="20"/>
  <p:tag name="IGUANATEXCURSOR" val="174"/>
  <p:tag name="TRANSPARENCY" val="True"/>
  <p:tag name="FILENAME" val=""/>
  <p:tag name="LATEXENGINEID" val="0"/>
  <p:tag name="TEMPFOLDER" val="c:\temp\"/>
  <p:tag name="LATEXFORMHEIGHT" val="312"/>
  <p:tag name="LATEXFORMWIDTH" val="384"/>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680.54"/>
  <p:tag name="LATEXADDIN" val="\documentclass{article}&#10;\usepackage{amsmath}&#10;\pagestyle{empty}&#10;\begin{document}&#10;&#10;$$\Gamma = \frac{\phi_{Coag}}{\phi_{Clay}} \frac{D_{Clay}}{D_{Coag}} \frac{\Pi_{A_{Clay}A_{Total}}}{\pi \Pi_{ClaySphere}}$$&#10;&#10;&#10;\end{document}"/>
  <p:tag name="IGUANATEXSIZE" val="20"/>
  <p:tag name="IGUANATEXCURSOR" val="204"/>
  <p:tag name="TRANSPARENCY" val="True"/>
  <p:tag name="FILENAME" val=""/>
  <p:tag name="LATEXENGINEID" val="0"/>
  <p:tag name="TEMPFOLDER" val="c:\temp\"/>
  <p:tag name="LATEXFORMHEIGHT" val="312"/>
  <p:tag name="LATEXFORMWIDTH" val="384"/>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535.058"/>
  <p:tag name="LATEXADDIN" val="\documentclass{article}&#10;\usepackage{amsmath}&#10;\pagestyle{empty}&#10;\begin{document}&#10;&#10;$$\frac{3}{2} \left( n_P^{- \frac{2}{3}} - n_{P_0}^{- \frac{2}{3}} \right) = k \pi d_P^2 Gt \Gamma$$&#10;&#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140.232"/>
  <p:tag name="LATEXADDIN" val="\documentclass{article}&#10;\usepackage{amsmath}&#10;\pagestyle{empty}&#10;\begin{document}&#10;&#10;&#10;$$\frac{3}{2} \left( \frac{n_P^{- \frac{2}{3}}}{n_{P_0}^{- \frac{2}{3}}} &#10;- \frac{n_{P_0}^{- \frac{2}{3}}}{n_{P_0}^{- \frac{2}{3}}} \right) &#10;= k \pi d_P^2 Gt \frac{n_{nc_0} d_{nc}^2}{n_{P_0}^{- \frac{2}{3}} n_{p_0}d_p^2}$$&#10;&#10;\end{document}"/>
  <p:tag name="IGUANATEXSIZE" val="20"/>
  <p:tag name="IGUANATEXCURSOR" val="304"/>
  <p:tag name="TRANSPARENCY" val="True"/>
  <p:tag name="FILENAME" val=""/>
  <p:tag name="LATEXENGINEID" val="0"/>
  <p:tag name="TEMPFOLDER" val="c:\temp\"/>
  <p:tag name="LATEXFORMHEIGHT" val="312"/>
  <p:tag name="LATEXFORMWIDTH" val="384"/>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79.9025"/>
  <p:tag name="LATEXADDIN" val="\documentclass{article}&#10;\usepackage{amsmath}&#10;\pagestyle{empty}&#10;\begin{document}&#10;&#10;$$\bar Gt \approx \frac{3}{2} \frac{\Lambda^2}{k \pi d_P^2 \Gamma}$$&#10;&#10;&#10;\end{document}"/>
  <p:tag name="IGUANATEXSIZE" val="20"/>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76.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905.1368"/>
  <p:tag name="LATEXADDIN" val="\documentclass{article}&#10;\usepackage{amsmath}&#10;\pagestyle{empty}&#10;\begin{document}&#10;&#10;$$\Lambda^2 = \frac{2}{3} k \pi d_P^2 \Gamma \bar Gt$$&#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177.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1602.55"/>
  <p:tag name="LATEXADDIN" val="\documentclass{article}&#10;\usepackage{amsmath}&#10;\pagestyle{empty}&#10;\begin{document}&#10;&#10;&#10;$$\Lambda^2 = \frac{2}{3} k \pi d_P^2 \bar Gt \frac{1}{4} \frac{C_{nc_0}}{C_{P_0}} \frac{\rho_P}{\rho_{nc}} \frac{d_P}{d_{nc}}$$&#10;&#10;\end{document}"/>
  <p:tag name="IGUANATEXSIZE" val="20"/>
  <p:tag name="IGUANATEXCURSOR" val="210"/>
  <p:tag name="TRANSPARENCY" val="True"/>
  <p:tag name="FILENAME" val=""/>
  <p:tag name="LATEXENGINEID" val="0"/>
  <p:tag name="TEMPFOLDER" val="c:\temp\"/>
  <p:tag name="LATEXFORMHEIGHT" val="312"/>
  <p:tag name="LATEXFORMWIDTH" val="384"/>
  <p:tag name="LATEXFORMWRAP" val="True"/>
  <p:tag name="BITMAPVECTOR" val="0"/>
</p:tagLst>
</file>

<file path=ppt/tags/tag178.xml><?xml version="1.0" encoding="utf-8"?>
<p:tagLst xmlns:a="http://schemas.openxmlformats.org/drawingml/2006/main" xmlns:r="http://schemas.openxmlformats.org/officeDocument/2006/relationships" xmlns:p="http://schemas.openxmlformats.org/presentationml/2006/main">
  <p:tag name="OUTPUTDPI" val="1200"/>
  <p:tag name="ORIGINALHEIGHT" val="569.9287"/>
  <p:tag name="ORIGINALWIDTH" val="1726.284"/>
  <p:tag name="LATEXADDIN" val="\documentclass{article}&#10;\usepackage{amsmath}&#10;\pagestyle{empty}&#10;\begin{document}&#10;&#10;&#10;$$n_P = \frac{1}{\left( \frac{2}{3} k \pi Gt \frac{n_{nc_0} d_{nc}^2}{n_{p_0}} + \frac{1}{n_{P_0}^{\frac{2}{3}}} \right)^{\frac{3}{2}}}$$&#10;&#10;\end{document}"/>
  <p:tag name="IGUANATEXSIZE" val="20"/>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179.xml><?xml version="1.0" encoding="utf-8"?>
<p:tagLst xmlns:a="http://schemas.openxmlformats.org/drawingml/2006/main" xmlns:r="http://schemas.openxmlformats.org/officeDocument/2006/relationships" xmlns:p="http://schemas.openxmlformats.org/presentationml/2006/main">
  <p:tag name="OUTPUTDPI" val="1200"/>
  <p:tag name="ORIGINALHEIGHT" val="723.6595"/>
  <p:tag name="ORIGINALWIDTH" val="2751.406"/>
  <p:tag name="LATEXADDIN" val="\documentclass{article}&#10;\usepackage{amsmath}&#10;\pagestyle{empty}&#10;\begin{document}&#10;&#10;&#10;$$\frac{6}{\pi d_P^3} \frac{C_P}{\rho_P} &#10;= \frac{1}{&#10;  \left( \frac{2}{3} k \pi Gt \frac{\frac{6}{\pi d_{nc}^3} \frac{C_{nc_0}}{\rho_{nc}} d_{nc}^2}{\frac{6}{\pi d_P^3} \frac{C_{P_0}}{\rho_P}} + \frac{1}{\left( \frac{6}{\pi d_P^3} \frac{C_{P_0}}{\rho_P} \right)^{\frac{2}{3}}} \right)^{\frac{3}{2}}&#10;  }$$&#10;&#10;\end{document}"/>
  <p:tag name="IGUANATEXSIZE" val="20"/>
  <p:tag name="IGUANATEXCURSOR" val="387"/>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3254.593"/>
  <p:tag name="LATEXADDIN" val="\documentclass{article}&#10;\usepackage{amsmath}&#10;\pagestyle{empty}&#10;\begin{document}&#10;&#10;$$V_t = \frac{g d^2}{18 \nu_{H_2O}}&#10;\left( \frac{d_0}{d} \right)^2&#10;\frac{ \left( \rho_{Floc} - \rho_{H_2O} \right) }{\rho_{H_2O}}&#10;\left( \frac{d}{d_0} \right)^2 &#10;\left( \frac{d}{d_0} \right)^{D_{Fractal} -3 }$$&#10;&#10;&#10;\end{document}"/>
  <p:tag name="IGUANATEXSIZE" val="20"/>
  <p:tag name="IGUANATEXCURSOR" val="291"/>
  <p:tag name="TRANSPARENCY" val="True"/>
  <p:tag name="FILENAME" val=""/>
  <p:tag name="LATEXENGINEID" val="0"/>
  <p:tag name="TEMPFOLDER" val="c:\temp\"/>
  <p:tag name="LATEXFORMHEIGHT" val="312"/>
  <p:tag name="LATEXFORMWIDTH" val="384"/>
  <p:tag name="LATEXFORMWRAP" val="True"/>
  <p:tag name="BITMAPVECTOR" val="0"/>
</p:tagLst>
</file>

<file path=ppt/tags/tag180.xml><?xml version="1.0" encoding="utf-8"?>
<p:tagLst xmlns:a="http://schemas.openxmlformats.org/drawingml/2006/main" xmlns:r="http://schemas.openxmlformats.org/officeDocument/2006/relationships" xmlns:p="http://schemas.openxmlformats.org/presentationml/2006/main">
  <p:tag name="OUTPUTDPI" val="1200"/>
  <p:tag name="ORIGINALHEIGHT" val="521.9348"/>
  <p:tag name="ORIGINALWIDTH" val="2686.164"/>
  <p:tag name="LATEXADDIN" val="\documentclass{article}&#10;\usepackage{amsmath}&#10;\pagestyle{empty}&#10;\begin{document}&#10;&#10;$$C_P = \frac{\pi d_P^3 \rho_P}{6} \frac{1}{\left[ \frac{2}{3} k \pi Gt \frac{d_P^3}{d_{nc}} \frac{\rho_P C_{nc_0}}{\rho _{nc}C_{P_0}} + \left( \frac{\pi d_P^3}{6} \frac{\rho_P}{C_{P_0}} \right)^{\frac{2}{3}} \right]^{\frac{3}{2}}}$$&#10;&#10;&#10;\end{document}"/>
  <p:tag name="IGUANATEXSIZE" val="20"/>
  <p:tag name="IGUANATEXCURSOR" val="314"/>
  <p:tag name="TRANSPARENCY" val="True"/>
  <p:tag name="FILENAME" val=""/>
  <p:tag name="LATEXENGINEID" val="0"/>
  <p:tag name="TEMPFOLDER" val="c:\temp\"/>
  <p:tag name="LATEXFORMHEIGHT" val="312"/>
  <p:tag name="LATEXFORMWIDTH" val="384"/>
  <p:tag name="LATEXFORMWRAP" val="True"/>
  <p:tag name="BITMAPVECTOR" val="0"/>
</p:tagLst>
</file>

<file path=ppt/tags/tag181.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2056.993"/>
  <p:tag name="LATEXADDIN" val="\documentclass{article}&#10;\usepackage{amsmath}&#10;\pagestyle{empty}&#10;\begin{document}&#10;&#10;$$\Pi_{A_{Clay}A_{Total}} = \frac{SA_{ClayTotal}}{SA_{ClayTotal} + SA_{Wall}}$$&#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82.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653.543"/>
  <p:tag name="LATEXADDIN" val="\documentclass{article}&#10;\usepackage{amsmath}&#10;\pagestyle{empty}&#10;\begin{document}&#10;&#10;$$\Pi_{A_{Clay}A_{Total}} = \frac{1}{1 + \frac{SA_{Wall}}{SA_{ClayTotal}}}$$&#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83.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1277.09"/>
  <p:tag name="LATEXADDIN" val="\documentclass{article}&#10;\usepackage{amsmath}&#10;\pagestyle{empty}&#10;\begin{document}&#10;&#10;$$SA_{Wall} = \pi D_{Tube} L_{Tube}$$&#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184.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2272.216"/>
  <p:tag name="LATEXADDIN" val="\documentclass{article}&#10;\usepackage{amsmath}&#10;\pagestyle{empty}&#10;\begin{document}&#10;&#10;&#10;$$SA_{ClayTotal} = \frac{\pi}{4} D_{Tube}^2 L_{Tube} \frac{SA_{Clay}}{V_{Clay}} \phi_{Clay}$$&#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185.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2613.423"/>
  <p:tag name="LATEXADDIN" val="\documentclass{article}&#10;\usepackage{amsmath}&#10;\pagestyle{empty}&#10;\begin{document}&#10;&#10;&#10;$$\Pi_{ClaySphere} = \frac{SA_{Clay}}{\rlap{--} V_{Clay}} \frac{ \frac{\pi}{6} D_{Clay}^3}{\pi D_{Clay}^2} = \frac{SA_{Clay}}{\rlap{--} V_{Clay}} \frac{D_{Clay}}{6}$$&#10;&#10;\end{document}"/>
  <p:tag name="IGUANATEXSIZE" val="20"/>
  <p:tag name="IGUANATEXCURSOR" val="216"/>
  <p:tag name="TRANSPARENCY" val="True"/>
  <p:tag name="FILENAME" val=""/>
  <p:tag name="LATEXENGINEID" val="0"/>
  <p:tag name="TEMPFOLDER" val="c:\temp\"/>
  <p:tag name="LATEXFORMHEIGHT" val="312"/>
  <p:tag name="LATEXFORMWIDTH" val="384"/>
  <p:tag name="LATEXFORMWRAP" val="True"/>
  <p:tag name="BITMAPVECTOR" val="0"/>
</p:tagLst>
</file>

<file path=ppt/tags/tag186.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1294.338"/>
  <p:tag name="LATEXADDIN" val="\documentclass{article}&#10;\usepackage{amsmath}&#10;\pagestyle{empty}&#10;\begin{document}&#10;&#10;$$\frac{SA_{Clay}}{\rlap{--} V_{Clay}} = \frac{6 \Pi_{ClaySphere}}{D_{Clay}}$$&#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87.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2539.933"/>
  <p:tag name="LATEXADDIN" val="\documentclass{article}&#10;\usepackage{amsmath}&#10;\pagestyle{empty}&#10;\begin{document}&#10;&#10;$$SA_{ClayTotal} = \frac{3 \pi D_{Tube}^2 L_{Tube} \Pi_{ClaySphere}} {2D_{Clay}}{\phi_{Clay}}$$&#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188.xml><?xml version="1.0" encoding="utf-8"?>
<p:tagLst xmlns:a="http://schemas.openxmlformats.org/drawingml/2006/main" xmlns:r="http://schemas.openxmlformats.org/officeDocument/2006/relationships" xmlns:p="http://schemas.openxmlformats.org/presentationml/2006/main">
  <p:tag name="OUTPUTDPI" val="1200"/>
  <p:tag name="ORIGINALHEIGHT" val="346.4567"/>
  <p:tag name="ORIGINALWIDTH" val="1620.547"/>
  <p:tag name="LATEXADDIN" val="\documentclass{article}&#10;\usepackage{amsmath}&#10;\pagestyle{empty}&#10;\begin{document}&#10;&#10;$$R_{Clay} = \frac{1}{1 + \frac{4V_{Clay}} {D_{Tube} SA_{Clay} \phi_{Clay}}}$$&#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89.xml><?xml version="1.0" encoding="utf-8"?>
<p:tagLst xmlns:a="http://schemas.openxmlformats.org/drawingml/2006/main" xmlns:r="http://schemas.openxmlformats.org/officeDocument/2006/relationships" xmlns:p="http://schemas.openxmlformats.org/presentationml/2006/main">
  <p:tag name="OUTPUTDPI" val="1200"/>
  <p:tag name="ORIGINALHEIGHT" val="429.6963"/>
  <p:tag name="ORIGINALWIDTH" val="2556.43"/>
  <p:tag name="LATEXADDIN" val="\documentclass{article}&#10;\usepackage{amsmath}&#10;\pagestyle{empty}&#10;\begin{document}&#10;&#10;&#10;$$\Pi_{A_{Clay} A_{Total}} = \frac{1}{&#10;  1 + \frac{\pi D_{Tube} L_{Tube}}{&#10;    \frac{3 \pi D_{Tube}^2 L_{Tube} \Pi_{ClaySphere}}{2D_{Clay}} \phi_{Clay}&#10;  }&#10;  }$$&#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52.193"/>
  <p:tag name="LATEXADDIN" val="\documentclass{article}&#10;\usepackage{amsmath}&#10;\pagestyle{empty}&#10;\begin{document}&#10;&#10;$$V_t = \frac{g d^2}{18 \nu_{H_2O}} &#10;\frac{ \left( \rho_{Floc_0} - \rho_{H_2O} \right) }{\rho_{H_2O}} &#10;\left( \frac{d_0}{d} \right)^{3 - D_{Fractal}}$$&#10;&#10;&#10;\end{document}"/>
  <p:tag name="IGUANATEXSIZE" val="20"/>
  <p:tag name="IGUANATEXCURSOR" val="232"/>
  <p:tag name="TRANSPARENCY" val="True"/>
  <p:tag name="FILENAME" val=""/>
  <p:tag name="LATEXENGINEID" val="0"/>
  <p:tag name="TEMPFOLDER" val="c:\temp\"/>
  <p:tag name="LATEXFORMHEIGHT" val="312"/>
  <p:tag name="LATEXFORMWIDTH" val="384"/>
  <p:tag name="LATEXFORMWRAP" val="True"/>
  <p:tag name="BITMAPVECTOR" val="0"/>
</p:tagLst>
</file>

<file path=ppt/tags/tag190.xml><?xml version="1.0" encoding="utf-8"?>
<p:tagLst xmlns:a="http://schemas.openxmlformats.org/drawingml/2006/main" xmlns:r="http://schemas.openxmlformats.org/officeDocument/2006/relationships" xmlns:p="http://schemas.openxmlformats.org/presentationml/2006/main">
  <p:tag name="OUTPUTDPI" val="1200"/>
  <p:tag name="ORIGINALHEIGHT" val="346.4567"/>
  <p:tag name="ORIGINALWIDTH" val="2241.47"/>
  <p:tag name="LATEXADDIN" val="\documentclass{article}&#10;\usepackage{amsmath}&#10;\pagestyle{empty}&#10;\begin{document}&#10;&#10;$$\Pi_{A_{Clay} A_{Total}} = \frac{1}{&#10;  1 + \frac{2D_{Clay}}{3D_{Tube} \Pi_{ClaySphere} \phi_{Clay}}&#10;  }$$&#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91.xml><?xml version="1.0" encoding="utf-8"?>
<p:tagLst xmlns:a="http://schemas.openxmlformats.org/drawingml/2006/main" xmlns:r="http://schemas.openxmlformats.org/officeDocument/2006/relationships" xmlns:p="http://schemas.openxmlformats.org/presentationml/2006/main">
  <p:tag name="OUTPUTDPI" val="1200"/>
  <p:tag name="ORIGINALHEIGHT" val="311.961"/>
  <p:tag name="ORIGINALWIDTH" val="2486.689"/>
  <p:tag name="LATEXADDIN" val="\documentclass{article}&#10;\usepackage{amsmath}&#10;\pagestyle{empty}&#10;\begin{document}&#10;&#10;$$\frac{N_{CoagPerClay}}{SA_{Clay}} = \frac{C_{Coag}}{\rho_{Coag}}\frac{1}{\frac{\pi}{6} D_{Coag}^3}&#10;\frac{V_{Clay}}{SA_{Clay}}&#10;\frac{\rho_{Clay}}{C_{Clay}}$$&#10;&#10;&#10;\end{document}"/>
  <p:tag name="IGUANATEXSIZE" val="20"/>
  <p:tag name="IGUANATEXCURSOR" val="239"/>
  <p:tag name="TRANSPARENCY" val="True"/>
  <p:tag name="FILENAME" val=""/>
  <p:tag name="LATEXENGINEID" val="0"/>
  <p:tag name="TEMPFOLDER" val="c:\temp\"/>
  <p:tag name="LATEXFORMHEIGHT" val="312"/>
  <p:tag name="LATEXFORMWIDTH" val="384"/>
  <p:tag name="LATEXFORMWRAP" val="True"/>
  <p:tag name="BITMAPVECTOR" val="0"/>
</p:tagLst>
</file>

<file path=ppt/tags/tag192.xml><?xml version="1.0" encoding="utf-8"?>
<p:tagLst xmlns:a="http://schemas.openxmlformats.org/drawingml/2006/main" xmlns:r="http://schemas.openxmlformats.org/officeDocument/2006/relationships" xmlns:p="http://schemas.openxmlformats.org/presentationml/2006/main">
  <p:tag name="OUTPUTDPI" val="1200"/>
  <p:tag name="ORIGINALHEIGHT" val="346.4567"/>
  <p:tag name="ORIGINALWIDTH" val="2241.47"/>
  <p:tag name="LATEXADDIN" val="\documentclass{article}&#10;\usepackage{amsmath}&#10;\pagestyle{empty}&#10;\begin{document}&#10;&#10;$$\Pi_{A_{Clay} A_{Total}} = \frac{1}{1 + \frac{2D_{Clay}}{3D_{Tube} \Pi_{ClaySphere} \phi_{Clay}}}$$&#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193.xml><?xml version="1.0" encoding="utf-8"?>
<p:tagLst xmlns:a="http://schemas.openxmlformats.org/drawingml/2006/main" xmlns:r="http://schemas.openxmlformats.org/officeDocument/2006/relationships" xmlns:p="http://schemas.openxmlformats.org/presentationml/2006/main">
  <p:tag name="OUTPUTDPI" val="1200"/>
  <p:tag name="ORIGINALHEIGHT" val="325.4593"/>
  <p:tag name="ORIGINALWIDTH" val="2661.417"/>
  <p:tag name="LATEXADDIN" val="\documentclass{article}&#10;\usepackage{amsmath}&#10;\pagestyle{empty}&#10;\begin{document}&#10;&#10;&#10;$$\frac{D_{Coag}^2 N_{CoagPerClay}}{SA_{Clay}} = &#10;\frac{\phi_{Coag}}{\phi_{Clay}}&#10;\frac{D_{Clay}}{\pi D_{Coag} \Pi_{ClaySphere}}$$&#10;&#10;\end{document}"/>
  <p:tag name="IGUANATEXSIZE" val="20"/>
  <p:tag name="IGUANATEXCURSOR" val="212"/>
  <p:tag name="TRANSPARENCY" val="True"/>
  <p:tag name="FILENAME" val=""/>
  <p:tag name="LATEXENGINEID" val="0"/>
  <p:tag name="TEMPFOLDER" val="c:\temp\"/>
  <p:tag name="LATEXFORMHEIGHT" val="312"/>
  <p:tag name="LATEXFORMWIDTH" val="384"/>
  <p:tag name="LATEXFORMWRAP" val="True"/>
  <p:tag name="BITMAPVECTOR" val="0"/>
</p:tagLst>
</file>

<file path=ppt/tags/tag194.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1294.338"/>
  <p:tag name="LATEXADDIN" val="\documentclass{article}&#10;\usepackage{amsmath}&#10;\pagestyle{empty}&#10;\begin{document}&#10;&#10;$$\frac{SA_{Clay}}{\rlap{--} V_{Clay}} = \frac{6 \Pi_{ClaySphere}}{D_{Clay}}$$&#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95.xml><?xml version="1.0" encoding="utf-8"?>
<p:tagLst xmlns:a="http://schemas.openxmlformats.org/drawingml/2006/main" xmlns:r="http://schemas.openxmlformats.org/officeDocument/2006/relationships" xmlns:p="http://schemas.openxmlformats.org/presentationml/2006/main">
  <p:tag name="OUTPUTDPI" val="1200"/>
  <p:tag name="ORIGINALHEIGHT" val="214.4731"/>
  <p:tag name="ORIGINALWIDTH" val="2131.983"/>
  <p:tag name="LATEXADDIN" val="\documentclass{article}&#10;\usepackage{amsmath}&#10;\pagestyle{empty}&#10;\begin{document}&#10;&#10;$$\Gamma = 1 - e^{&#10; - \frac{D_{Coag}^2 N_{CoagPerClay}}{SA_{Clay}} \Pi_{A_{Clay} A_{Total}}&#10;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96.xml><?xml version="1.0" encoding="utf-8"?>
<p:tagLst xmlns:a="http://schemas.openxmlformats.org/drawingml/2006/main" xmlns:r="http://schemas.openxmlformats.org/officeDocument/2006/relationships" xmlns:p="http://schemas.openxmlformats.org/presentationml/2006/main">
  <p:tag name="OUTPUTDPI" val="1200"/>
  <p:tag name="ORIGINALHEIGHT" val="203.9745"/>
  <p:tag name="ORIGINALWIDTH" val="1827.522"/>
  <p:tag name="LATEXADDIN" val="\documentclass{article}&#10;\usepackage{amsmath}&#10;\pagestyle{empty}&#10;\begin{document}&#10;&#10; $$\Gamma  = 1 - e^{&#10;  - \frac{\phi_{Coag}}{\phi_{Clay}} \frac{D_{Clay}}{D_{Coag}} \frac{\Pi_{A_{Clay} A_{Total}}}{\pi \Pi_{ClaySphere}}&#10;  }$$&#10;&#10;&#10;\end{document}"/>
  <p:tag name="IGUANATEXSIZE" val="20"/>
  <p:tag name="IGUANATEXCURSOR" val="223"/>
  <p:tag name="TRANSPARENCY" val="True"/>
  <p:tag name="FILENAME" val=""/>
  <p:tag name="LATEXENGINEID" val="0"/>
  <p:tag name="TEMPFOLDER" val="c:\temp\"/>
  <p:tag name="LATEXFORMHEIGHT" val="312"/>
  <p:tag name="LATEXFORMWIDTH" val="384"/>
  <p:tag name="LATEXFORMWRAP" val="True"/>
  <p:tag name="BITMAPVECTOR" val="0"/>
</p:tagLst>
</file>

<file path=ppt/tags/tag197.xml><?xml version="1.0" encoding="utf-8"?>
<p:tagLst xmlns:a="http://schemas.openxmlformats.org/drawingml/2006/main" xmlns:r="http://schemas.openxmlformats.org/officeDocument/2006/relationships" xmlns:p="http://schemas.openxmlformats.org/presentationml/2006/main">
  <p:tag name="OUTPUTDPI" val="1200"/>
  <p:tag name="ORIGINALHEIGHT" val="213.7233"/>
  <p:tag name="ORIGINALWIDTH" val="1601.8"/>
  <p:tag name="LATEXADDIN" val="\documentclass{article}&#10;\usepackage{amsmath}&#10;\pagestyle{empty}&#10;\begin{document}&#10;&#10;$$\Gamma  = 1 - e^{&#10;   - \frac{4D_{nc}^2 n_{nc}}{\pi D_P^2 n_P} \Pi_{A_{Clay} A_{Total}}&#10;   }$$&#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198.xml><?xml version="1.0" encoding="utf-8"?>
<p:tagLst xmlns:a="http://schemas.openxmlformats.org/drawingml/2006/main" xmlns:r="http://schemas.openxmlformats.org/officeDocument/2006/relationships" xmlns:p="http://schemas.openxmlformats.org/presentationml/2006/main">
  <p:tag name="OUTPUTDPI" val="1200"/>
  <p:tag name="ORIGINALHEIGHT" val="290.2137"/>
  <p:tag name="ORIGINALWIDTH" val="1140.607"/>
  <p:tag name="LATEXADDIN" val="\documentclass{article}&#10;\usepackage{amsmath}&#10;\pagestyle{empty}&#10;\begin{document}&#10;&#10;$$\Pi_{HD} = \frac{H_{ClayPlatelet}}{D_{ClayPlatele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199.xml><?xml version="1.0" encoding="utf-8"?>
<p:tagLst xmlns:a="http://schemas.openxmlformats.org/drawingml/2006/main" xmlns:r="http://schemas.openxmlformats.org/officeDocument/2006/relationships" xmlns:p="http://schemas.openxmlformats.org/presentationml/2006/main">
  <p:tag name="OUTPUTDPI" val="1200"/>
  <p:tag name="ORIGINALHEIGHT" val="222.7221"/>
  <p:tag name="ORIGINALWIDTH" val="2086.239"/>
  <p:tag name="LATEXADDIN" val="\documentclass{article}&#10;\usepackage{amsmath}&#10;\pagestyle{empty}&#10;\begin{document}&#10;&#10;$$\rlap{--} V_{Platelet} = \frac{\pi}{4} D_{ClayPlatelet}^2 H_{ClayPlatelet}$$&#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432.6959"/>
  <p:tag name="LATEXADDIN" val="\documentclass{article}&#10;\usepackage{amsmath}&#10;\pagestyle{empty}&#10;\begin{document}&#10;&#10;$\varepsilon  = \nu {G^2}$&#10;&#10;&#10;\end{document}"/>
  <p:tag name="IGUANATEXSIZE" val="30"/>
  <p:tag name="IGUANATEXCURSOR" val="81"/>
  <p:tag name="TRANSPARENCY" val="True"/>
  <p:tag name="FILENAME" val=""/>
  <p:tag name="LATEXENGINEID" val="0"/>
  <p:tag name="TEMPFOLDER" val="c:\temp\"/>
  <p:tag name="LATEXFORMHEIGHT" val="312"/>
  <p:tag name="LATEXFORMWIDTH" val="384"/>
  <p:tag name="LATEXFORMWRAP" val="Fals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1425.572"/>
  <p:tag name="LATEXADDIN" val="\documentclass{article}&#10;\usepackage{amsmath}&#10;\pagestyle{empty}&#10;\begin{document}&#10;&#10;$$V_t = \frac{g d^2}{18 \nu_{H_2O}} \frac{\rho_{Floc} - \rho_{H_2O}}{\rho_{H_2O}}$$&#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200.xml><?xml version="1.0" encoding="utf-8"?>
<p:tagLst xmlns:a="http://schemas.openxmlformats.org/drawingml/2006/main" xmlns:r="http://schemas.openxmlformats.org/officeDocument/2006/relationships" xmlns:p="http://schemas.openxmlformats.org/presentationml/2006/main">
  <p:tag name="OUTPUTDPI" val="1200"/>
  <p:tag name="ORIGINALHEIGHT" val="222.7221"/>
  <p:tag name="ORIGINALWIDTH" val="1667.042"/>
  <p:tag name="LATEXADDIN" val="\documentclass{article}&#10;\usepackage{amsmath}&#10;\pagestyle{empty}&#10;\begin{document}&#10;&#10;$$\rlap{--} V_{Platelet} = \Pi_{HD} \frac{\pi}{4} D_{ClayPlatelet}^3$$&#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201.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1030.371"/>
  <p:tag name="LATEXADDIN" val="\documentclass{article}&#10;\usepackage{amsmath}&#10;\pagestyle{empty}&#10;\begin{document}&#10;&#10;$$\rlap{--} V_{Platelet} = \frac{\pi}{6} D_{Clay}^3$$&#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202.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2264.717"/>
  <p:tag name="LATEXADDIN" val="\documentclass{article}&#10;\usepackage{amsmath}&#10;\pagestyle{empty}&#10;\begin{document}&#10;&#10;$$\rlap{--} V_{Platelet} = \Pi_{HD} \frac{\pi}{4} D_{ClayPlatelet}^3 = \frac{\pi}{6} D_{Clay}^3$$&#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203.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814.773"/>
  <p:tag name="LATEXADDIN" val="\documentclass{article}&#10;\usepackage{amsmath}&#10;\pagestyle{empty}&#10;\begin{document}&#10;&#10;$$D_{ClayPlatelet} = \left( \frac{2}{3 \Pi_{HD}} \right)^{\frac{1}{3}} D_{Clay}$$&#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204.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814.773"/>
  <p:tag name="LATEXADDIN" val="\documentclass{article}&#10;\usepackage{amsmath}&#10;\pagestyle{empty}&#10;\begin{document}&#10;&#10;$$D_{ClayPlatelet} = \left( \frac{2}{3 \Pi_{HD}} \right)^{\frac{1}{3}} D_{Clay}$$&#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205.xml><?xml version="1.0" encoding="utf-8"?>
<p:tagLst xmlns:a="http://schemas.openxmlformats.org/drawingml/2006/main" xmlns:r="http://schemas.openxmlformats.org/officeDocument/2006/relationships" xmlns:p="http://schemas.openxmlformats.org/presentationml/2006/main">
  <p:tag name="OUTPUTDPI" val="1200"/>
  <p:tag name="ORIGINALHEIGHT" val="222.7221"/>
  <p:tag name="ORIGINALWIDTH" val="3382.077"/>
  <p:tag name="LATEXADDIN" val="\documentclass{article}&#10;\usepackage{amsmath}&#10;\pagestyle{empty}&#10;\begin{document}&#10;&#10;$$SA_{ClayPlatelet} = 2 \frac{\pi}{4} D_{ClayPlatelet}^2 + \pi D_{ClayPlatelet} H_{ClayPlatelet}$$&#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206.xml><?xml version="1.0" encoding="utf-8"?>
<p:tagLst xmlns:a="http://schemas.openxmlformats.org/drawingml/2006/main" xmlns:r="http://schemas.openxmlformats.org/officeDocument/2006/relationships" xmlns:p="http://schemas.openxmlformats.org/presentationml/2006/main">
  <p:tag name="OUTPUTDPI" val="1200"/>
  <p:tag name="ORIGINALHEIGHT" val="290.2137"/>
  <p:tag name="ORIGINALWIDTH" val="1140.607"/>
  <p:tag name="LATEXADDIN" val="\documentclass{article}&#10;\usepackage{amsmath}&#10;\pagestyle{empty}&#10;\begin{document}&#10;&#10;$$\Pi_{HD} = \frac{H_{ClayPlatelet}}{D_{ClayPlatele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07.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3568.054"/>
  <p:tag name="LATEXADDIN" val="\documentclass{article}&#10;\usepackage{amsmath}&#10;\pagestyle{empty}&#10;\begin{document}&#10;&#10;&#10;$$SA_{ClayPlatelet} = 2 \frac{\pi}{4} \left( \frac{2}{3 \Pi_{HD}} \right)^\frac{2}{3} D_{Clay}^2 + \Pi_{HD} \pi \left( \frac{2}{3\Pi_{HD}} \right)^\frac{2}{3} D_{Clay}^2$$&#10;&#10;\end{document}"/>
  <p:tag name="IGUANATEXSIZE" val="20"/>
  <p:tag name="IGUANATEXCURSOR" val="253"/>
  <p:tag name="TRANSPARENCY" val="True"/>
  <p:tag name="FILENAME" val=""/>
  <p:tag name="LATEXENGINEID" val="0"/>
  <p:tag name="TEMPFOLDER" val="c:\temp\"/>
  <p:tag name="LATEXFORMHEIGHT" val="312"/>
  <p:tag name="LATEXFORMWIDTH" val="384"/>
  <p:tag name="LATEXFORMWRAP" val="True"/>
  <p:tag name="BITMAPVECTOR" val="0"/>
</p:tagLst>
</file>

<file path=ppt/tags/tag208.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682.415"/>
  <p:tag name="LATEXADDIN" val="\documentclass{article}&#10;\usepackage{amsmath}&#10;\pagestyle{empty}&#10;\begin{document}&#10;&#10;&#10;$$SA_{ClayPlatelet} = \left( \frac{1}{2} + \Pi_{HD} \right)&#10;\left( \frac{2}{3{\Pi_{HD}}} \right)^\frac{2}{3} \pi D_{Clay}^2$$&#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209.xml><?xml version="1.0" encoding="utf-8"?>
<p:tagLst xmlns:a="http://schemas.openxmlformats.org/drawingml/2006/main" xmlns:r="http://schemas.openxmlformats.org/officeDocument/2006/relationships" xmlns:p="http://schemas.openxmlformats.org/presentationml/2006/main">
  <p:tag name="OUTPUTDPI" val="1200"/>
  <p:tag name="ORIGINALHEIGHT" val="314.2107"/>
  <p:tag name="ORIGINALWIDTH" val="1577.053"/>
  <p:tag name="LATEXADDIN" val="\documentclass{article}&#10;\usepackage{amsmath}&#10;\pagestyle{empty}&#10;\begin{document}&#10;$$\Pi_{ClaySphere} = \frac{SA_{ClayPlatelet}}{\pi D_{Clay}^2}$$&#10;&#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582.677"/>
  <p:tag name="LATEXADDIN" val="\documentclass{article}&#10;\usepackage{amsmath}&#10;\pagestyle{empty}&#10;\begin{document}&#10;&#10;$$\rho_{Floc} - \rho_{H_2O} = \left( \rho_{Floc_0} - \rho_{H_2O} \right) \left( \frac{d_0}{d} \right)^{3 - D_{Fractal}}$$&#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210.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122.985"/>
  <p:tag name="LATEXADDIN" val="\documentclass{article}&#10;\usepackage{amsmath}&#10;\pagestyle{empty}&#10;\begin{document}&#10;&#10;&#10;$$\Pi_{ClaySphere} = \left( \frac{1}{2} + \Pi_{HD} \right)&#10;\left( \frac{2}{3 \Pi_{HD}} \right)^\frac{2}{3}$$&#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211.xml><?xml version="1.0" encoding="utf-8"?>
<p:tagLst xmlns:a="http://schemas.openxmlformats.org/drawingml/2006/main" xmlns:r="http://schemas.openxmlformats.org/officeDocument/2006/relationships" xmlns:p="http://schemas.openxmlformats.org/presentationml/2006/main">
  <p:tag name="OUTPUTDPI" val="1200"/>
  <p:tag name="ORIGINALHEIGHT" val="203.9745"/>
  <p:tag name="ORIGINALWIDTH" val="1827.522"/>
  <p:tag name="LATEXADDIN" val="\documentclass{article}&#10;\usepackage{amsmath}&#10;\pagestyle{empty}&#10;\begin{document}&#10;&#10; $$\Gamma  = 1 - e^{&#10;  - \frac{\phi_{Coag}}{\phi_{Clay}} \frac{D_{Clay}}{D_{Coag}} \frac{\Pi_{A_{Clay} A_{Total}}}{\pi \Pi_{ClaySphere}}&#10;  }$$&#10;&#10;&#10;\end{document}"/>
  <p:tag name="IGUANATEXSIZE" val="20"/>
  <p:tag name="IGUANATEXCURSOR" val="223"/>
  <p:tag name="TRANSPARENCY" val="True"/>
  <p:tag name="FILENAME" val=""/>
  <p:tag name="LATEXENGINEID" val="0"/>
  <p:tag name="TEMPFOLDER" val="c:\temp\"/>
  <p:tag name="LATEXFORMHEIGHT" val="312"/>
  <p:tag name="LATEXFORMWIDTH" val="384"/>
  <p:tag name="LATEXFORMWRAP" val="True"/>
  <p:tag name="BITMAPVECTOR" val="0"/>
</p:tagLst>
</file>

<file path=ppt/tags/tag212.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122.985"/>
  <p:tag name="LATEXADDIN" val="\documentclass{article}&#10;\usepackage{amsmath}&#10;\pagestyle{empty}&#10;\begin{document}&#10;&#10;&#10;$$\Pi_{ClaySphere} = \left( \frac{1}{2} + \Pi_{HD} \right)&#10;\left( \frac{2}{3 \Pi_{HD}} \right)^\frac{2}{3}$$&#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213.xml><?xml version="1.0" encoding="utf-8"?>
<p:tagLst xmlns:a="http://schemas.openxmlformats.org/drawingml/2006/main" xmlns:r="http://schemas.openxmlformats.org/officeDocument/2006/relationships" xmlns:p="http://schemas.openxmlformats.org/presentationml/2006/main">
  <p:tag name="OUTPUTDPI" val="1200"/>
  <p:tag name="ORIGINALHEIGHT" val="346.4567"/>
  <p:tag name="ORIGINALWIDTH" val="2241.47"/>
  <p:tag name="LATEXADDIN" val="\documentclass{article}&#10;\usepackage{amsmath}&#10;\pagestyle{empty}&#10;\begin{document}&#10;&#10;$$\Pi_{A_{Clay} A_{Total}} = \frac{1}{1 + \frac{2D_{Clay}}{3D_{Tube} \Pi_{ClaySphere} \phi_{Clay}}}$$&#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214.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2491.189"/>
  <p:tag name="LATEXADDIN" val="\documentclass{article}&#10;\usepackage{amsmath}&#10;\pagestyle{empty}&#10;\begin{document}&#10;&#10;$$\Gamma = 1 - e^{&#10;  - \frac{\phi_{Coag}}{\phi_{Clay}} \frac{D_{Clay}}{D_{Coag}} \frac{1}{\pi} \frac{1}{\Pi_{ClaySphere} + \frac{2D_{Clay}}{3D_{Tube} \phi_{Clay}}}&#10;  }$$&#10;&#10;&#10;\end{document}"/>
  <p:tag name="IGUANATEXSIZE" val="20"/>
  <p:tag name="IGUANATEXCURSOR" val="250"/>
  <p:tag name="TRANSPARENCY" val="True"/>
  <p:tag name="FILENAME" val=""/>
  <p:tag name="LATEXENGINEID" val="0"/>
  <p:tag name="TEMPFOLDER" val="c:\temp\"/>
  <p:tag name="LATEXFORMHEIGHT" val="312"/>
  <p:tag name="LATEXFORMWIDTH" val="384"/>
  <p:tag name="LATEXFORMWRAP" val="True"/>
  <p:tag name="BITMAPVECTOR" val="0"/>
</p:tagLst>
</file>

<file path=ppt/tags/tag215.xml><?xml version="1.0" encoding="utf-8"?>
<p:tagLst xmlns:a="http://schemas.openxmlformats.org/drawingml/2006/main" xmlns:r="http://schemas.openxmlformats.org/officeDocument/2006/relationships" xmlns:p="http://schemas.openxmlformats.org/presentationml/2006/main">
  <p:tag name="OUTPUTDPI" val="1200"/>
  <p:tag name="ORIGINALHEIGHT" val="294.7131"/>
  <p:tag name="ORIGINALWIDTH" val="2863.892"/>
  <p:tag name="LATEXADDIN" val="\documentclass{article}&#10;\usepackage{amsmath}&#10;\pagestyle{empty}&#10;\begin{document}&#10;&#10;$$\Gamma = 1 - e^{&#10;  - \frac{\phi_{Coag}}{\phi_{Clay}} \frac{D_{Clay}}{D_{Coag}} \frac{1}{\pi} \frac{1}{\left( \frac{1}{2} + \Pi_{HD} \right)&#10;  \left( \frac{2}{3 \Pi_{HD}} \right)^\frac{2}{3} + \frac{2D_{Clay}}{3D_{Tube} \phi_{Clay}}}&#10;  }$$&#10;&#10;&#10;\end{document}"/>
  <p:tag name="IGUANATEXSIZE" val="20"/>
  <p:tag name="IGUANATEXCURSOR" val="321"/>
  <p:tag name="TRANSPARENCY" val="True"/>
  <p:tag name="FILENAME" val=""/>
  <p:tag name="LATEXENGINEID" val="0"/>
  <p:tag name="TEMPFOLDER" val="c:\temp\"/>
  <p:tag name="LATEXFORMHEIGHT" val="312"/>
  <p:tag name="LATEXFORMWIDTH" val="384"/>
  <p:tag name="LATEXFORMWRAP" val="True"/>
  <p:tag name="BITMAPVECTOR" val="0"/>
</p:tagLst>
</file>

<file path=ppt/tags/tag216.xml><?xml version="1.0" encoding="utf-8"?>
<p:tagLst xmlns:a="http://schemas.openxmlformats.org/drawingml/2006/main" xmlns:r="http://schemas.openxmlformats.org/officeDocument/2006/relationships" xmlns:p="http://schemas.openxmlformats.org/presentationml/2006/main">
  <p:tag name="OUTPUTDPI" val="1200"/>
  <p:tag name="ORIGINALHEIGHT" val="356.2054"/>
  <p:tag name="ORIGINALWIDTH" val="2278.965"/>
  <p:tag name="LATEXADDIN" val="\documentclass{article}&#10;\usepackage{amsmath}&#10;\pagestyle{empty}&#10;\begin{document}&#10;&#10;&#10;  $$\frac{\Pi_{A_{Clay} A_{Total}}}{\Pi_{ClaySphere}} = \frac{1}{\Pi_{ClaySphere} + \frac{2D_{Clay}}{3D_{Tube} \phi_{Clay}}}$$&#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217.xml><?xml version="1.0" encoding="utf-8"?>
<p:tagLst xmlns:a="http://schemas.openxmlformats.org/drawingml/2006/main" xmlns:r="http://schemas.openxmlformats.org/officeDocument/2006/relationships" xmlns:p="http://schemas.openxmlformats.org/presentationml/2006/main">
  <p:tag name="OUTPUTDPI" val="1200"/>
  <p:tag name="ORIGINALHEIGHT" val="287.2141"/>
  <p:tag name="ORIGINALWIDTH" val="2204.724"/>
  <p:tag name="LATEXADDIN" val="\documentclass{article}&#10;\usepackage{amsmath}&#10;\pagestyle{empty}&#10;\begin{document}&#10;&#10;$$\Gamma = 1 - e^{&#10;- \frac{\phi_{Coag}}{\phi_{Clay}} \frac{D_{Clay}}{D_{Coag}} \frac{1}{\pi} \frac{1}{\left( \frac{1}{2} + \Pi_{HD} \right) \left( \frac{2}{3 \Pi_{HD}} \right)^\frac{2}{3}}   &#10;   }$$&#10;&#10;&#10;\end{document}"/>
  <p:tag name="IGUANATEXSIZE" val="20"/>
  <p:tag name="IGUANATEXCURSOR" val="276"/>
  <p:tag name="TRANSPARENCY" val="True"/>
  <p:tag name="FILENAME" val=""/>
  <p:tag name="LATEXENGINEID" val="0"/>
  <p:tag name="TEMPFOLDER" val="c:\temp\"/>
  <p:tag name="LATEXFORMHEIGHT" val="312"/>
  <p:tag name="LATEXFORMWIDTH" val="384"/>
  <p:tag name="LATEXFORMWRAP" val="True"/>
  <p:tag name="BITMAPVECTOR" val="0"/>
</p:tagLst>
</file>

<file path=ppt/tags/tag218.xml><?xml version="1.0" encoding="utf-8"?>
<p:tagLst xmlns:a="http://schemas.openxmlformats.org/drawingml/2006/main" xmlns:r="http://schemas.openxmlformats.org/officeDocument/2006/relationships" xmlns:p="http://schemas.openxmlformats.org/presentationml/2006/main">
  <p:tag name="OUTPUTDPI" val="1200"/>
  <p:tag name="ORIGINALHEIGHT" val="287.2141"/>
  <p:tag name="ORIGINALWIDTH" val="2204.724"/>
  <p:tag name="LATEXADDIN" val="\documentclass{article}&#10;\usepackage{amsmath}&#10;\pagestyle{empty}&#10;\begin{document}&#10;&#10;$$\Gamma = 1 - e^{&#10;- \frac{\phi_{Coag}}{\phi_{Clay}} \frac{D_{Clay}}{D_{Coag}} \frac{1}{\pi} \frac{1}{\left( \frac{1}{2} + \Pi_{HD} \right) \left( \frac{2}{3 \Pi_{HD}} \right)^\frac{2}{3}}   &#10;   }$$&#10;&#10;&#10;\end{document}"/>
  <p:tag name="IGUANATEXSIZE" val="20"/>
  <p:tag name="IGUANATEXCURSOR" val="276"/>
  <p:tag name="TRANSPARENCY" val="True"/>
  <p:tag name="FILENAME" val=""/>
  <p:tag name="LATEXENGINEID" val="0"/>
  <p:tag name="TEMPFOLDER" val="c:\temp\"/>
  <p:tag name="LATEXFORMHEIGHT" val="312"/>
  <p:tag name="LATEXFORMWIDTH" val="384"/>
  <p:tag name="LATEXFORMWRAP" val="True"/>
  <p:tag name="BITMAPVECTOR" val="0"/>
</p:tagLst>
</file>

<file path=ppt/tags/tag219.xml><?xml version="1.0" encoding="utf-8"?>
<p:tagLst xmlns:a="http://schemas.openxmlformats.org/drawingml/2006/main" xmlns:r="http://schemas.openxmlformats.org/officeDocument/2006/relationships" xmlns:p="http://schemas.openxmlformats.org/presentationml/2006/main">
  <p:tag name="OUTPUTDPI" val="1200"/>
  <p:tag name="ORIGINALHEIGHT" val="379.4526"/>
  <p:tag name="ORIGINALWIDTH" val="4559.43"/>
  <p:tag name="LATEXADDIN" val="\documentclass{article}&#10;\usepackage{amsmath}&#10;\pagestyle{empty}&#10;\begin{document}&#10;&#10;$$C_{Coag} = - \rho_{Coag} \left[ \left( \frac{1}{2} + \Pi_{HD} \right)&#10;\left( \frac{2}{3 \Pi_{HD}} \right)^\frac{2}{3} + \frac{2D_{Clay}}{3D_{Tube} \phi_{Clay}} \right]&#10;\frac{\pi D_{Coag} \phi_{Clay}}{D_{Clay}} \ln \left( 1 - \Gamma  \right)$$&#10;&#10;&#10;\end{document}"/>
  <p:tag name="IGUANATEXSIZE" val="20"/>
  <p:tag name="IGUANATEXCURSOR" val="325"/>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57.443"/>
  <p:tag name="LATEXADDIN" val="\documentclass{article}&#10;\usepackage{amsmath}&#10;\pagestyle{empty}&#10;\begin{document}&#10;&#10;$$V_t = \frac{g d_0}{18 \nu_{H_2O}}&#10;\frac{ \left( \rho_{Floc_0} - \rho_{H_2O} \right)}{\rho_{H_2O}}&#10;\left( \frac{d}{d_0} \right)^{D_{Fractal} - 1}$$&#10;&#10;&#10;\end{document}"/>
  <p:tag name="IGUANATEXSIZE" val="20"/>
  <p:tag name="IGUANATEXCURSOR" val="229"/>
  <p:tag name="TRANSPARENCY" val="True"/>
  <p:tag name="FILENAME" val=""/>
  <p:tag name="LATEXENGINEID" val="0"/>
  <p:tag name="TEMPFOLDER" val="c:\temp\"/>
  <p:tag name="LATEXFORMHEIGHT" val="312"/>
  <p:tag name="LATEXFORMWIDTH" val="384"/>
  <p:tag name="LATEXFORMWRAP" val="True"/>
  <p:tag name="BITMAPVECTOR" val="0"/>
</p:tagLst>
</file>

<file path=ppt/tags/tag22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818.898"/>
  <p:tag name="LATEXADDIN" val="\documentclass{article}&#10;\usepackage{amsmath}&#10;\pagestyle{empty}&#10;\begin{document}&#10;&#10;$$C_{Coag} = - \phi_{Clay} \frac{\rho_{Coag} D_{Coag}}{D_{Clay}} \frac{\pi \Pi_{ClaySphere}}{\Pi_{A_{Clay} A_{Total}}} \ln \left( 1 - \Gamma \right)$$&#10;&#10;&#10;\end{document}"/>
  <p:tag name="IGUANATEXSIZE" val="20"/>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221.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79.9025"/>
  <p:tag name="LATEXADDIN" val="\documentclass{article}&#10;\usepackage{amsmath}&#10;\pagestyle{empty}&#10;\begin{document}&#10;&#10;$$Gt \approx \frac{3}{2} \frac{\Lambda^2}{k \pi d_P^2 \Gamma}$$&#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222.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1522"/>
  <p:tag name="LATEXADDIN" val="\documentclass{article}&#10;\usepackage{amsmath}&#10;\pagestyle{empty}&#10;\begin{document}&#10;&#10;$$\Gamma \approx \frac{3}{2} \frac{\Lambda^2}{k \pi d_P^2 Gt}$$&#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223.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500.9374"/>
  <p:tag name="LATEXADDIN" val="\documentclass{article}&#10;\usepackage{amsmath}&#10;\pagestyle{empty}&#10;\begin{document}&#10;&#10;&#10;$$C_D = \frac{24}{\rm Re}$$&#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224.xml><?xml version="1.0" encoding="utf-8"?>
<p:tagLst xmlns:a="http://schemas.openxmlformats.org/drawingml/2006/main" xmlns:r="http://schemas.openxmlformats.org/officeDocument/2006/relationships" xmlns:p="http://schemas.openxmlformats.org/presentationml/2006/main">
  <p:tag name="OUTPUTDPI" val="1200"/>
  <p:tag name="ORIGINALHEIGHT" val="261.7173"/>
  <p:tag name="ORIGINALWIDTH" val="754.4056"/>
  <p:tag name="LATEXADDIN" val="\documentclass{article}&#10;\usepackage{amsmath}&#10;\pagestyle{empty}&#10;\begin{document}&#10;&#10;$${\rm Re} = \frac{v_{r_{d_{Floc}}}}{d_{Floc}} \nu$$&#10;&#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225.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1544.057"/>
  <p:tag name="LATEXADDIN" val="\documentclass{article}&#10;\usepackage{amsmath}&#10;\pagestyle{empty}&#10;\begin{document}&#10;&#10;$$F_D = C_D \left( \pi \frac{d_{Floc}^2}{4} \right) \rho \frac{v_{r_{d_{Floc}}}^2}{2}$$&#10;&#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226.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1032.621"/>
  <p:tag name="LATEXADDIN" val="\documentclass{article}&#10;\usepackage{amsmath}&#10;\pagestyle{empty}&#10;\begin{document}&#10;&#10;$$F_\tau = 2 \tau_0 \left( \pi \frac{d_{Floc}^2}{4} \right)$$&#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227.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733.4083"/>
  <p:tag name="LATEXADDIN" val="\documentclass{article}&#10;\usepackage{amsmath}&#10;\pagestyle{empty}&#10;\begin{document}&#10;&#10;$$\tau_0 = \nu \rho \frac{v_{r_{Clay}}}{\frac{d_{Clay}}{2}}$$&#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228.xml><?xml version="1.0" encoding="utf-8"?>
<p:tagLst xmlns:a="http://schemas.openxmlformats.org/drawingml/2006/main" xmlns:r="http://schemas.openxmlformats.org/officeDocument/2006/relationships" xmlns:p="http://schemas.openxmlformats.org/presentationml/2006/main">
  <p:tag name="OUTPUTDPI" val="1200"/>
  <p:tag name="ORIGINALHEIGHT" val="393.7008"/>
  <p:tag name="ORIGINALWIDTH" val="2776.153"/>
  <p:tag name="LATEXADDIN" val="\documentclass{article}&#10;\usepackage{amsmath}&#10;\pagestyle{empty}&#10;\begin{document}&#10;&#10;$$2 \nu \rho \frac{v_{r_{Clay}}}{\frac{d_{Clay}}{2}} &#10;\left( \pi \frac{d_{Floc}^2}{4} \right) =&#10;\frac{24}{\frac{v_{r_{d_{Floc}}}}{d_{Floc}}} \nu &#10;\left( \pi \frac{d_{Floc}^2}{4} \right) \rho \frac{v_{r_{d_{Floc}}}^2}{2}$$&#10;&#10;&#10;\end{document}"/>
  <p:tag name="IGUANATEXSIZE" val="20"/>
  <p:tag name="IGUANATEXCURSOR" val="302"/>
  <p:tag name="TRANSPARENCY" val="True"/>
  <p:tag name="FILENAME" val=""/>
  <p:tag name="LATEXENGINEID" val="0"/>
  <p:tag name="TEMPFOLDER" val="c:\temp\"/>
  <p:tag name="LATEXFORMHEIGHT" val="312"/>
  <p:tag name="LATEXFORMWIDTH" val="384"/>
  <p:tag name="LATEXFORMWRAP" val="True"/>
  <p:tag name="BITMAPVECTOR" val="0"/>
</p:tagLst>
</file>

<file path=ppt/tags/tag229.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896.8879"/>
  <p:tag name="LATEXADDIN" val="\documentclass{article}&#10;\usepackage{amsmath}&#10;\pagestyle{empty}&#10;\begin{document}&#10;&#10;&#10;$$\frac{v_{r_{Clay}}}{v_{r_{d_{Floc}}}} = \frac{3d_{Clay}}{d_{Floc}}$$&#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1425.572"/>
  <p:tag name="LATEXADDIN" val="\documentclass{article}&#10;\usepackage{amsmath}&#10;\pagestyle{empty}&#10;\begin{document}&#10;&#10;$$V_t = \frac{g d^2}{18 \nu_{H_2O}} \frac{\rho_{Floc} - \rho_{H_2O}}{\rho_{H_2O}}$$&#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230.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1015.373"/>
  <p:tag name="LATEXADDIN" val="\documentclass{article}&#10;\usepackage{amsmath}&#10;\pagestyle{empty}&#10;\begin{document}&#10;&#10;$$v_{r_{Clay}} = 3v_{r_\Lambda} \frac{d_{Clay}}{d_{Floc}}$$&#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231.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1024.372"/>
  <p:tag name="LATEXADDIN" val="\documentclass{article}&#10;\usepackage{amsmath}&#10;\pagestyle{empty}&#10;\begin{document}&#10;&#10;$$v_{r_{Clay}} = 3 \Lambda G \frac{d_{Clay}}{d_{Floc}}$$&#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3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1134.608"/>
  <p:tag name="LATEXADDIN" val="\documentclass{article}&#10;\usepackage{amsmath}&#10;\pagestyle{empty}&#10;\begin{document}&#10;&#10;$$\forall_r \frac{dC}{dt} = \left( C_{in} - C \right) Q$$&#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233.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6.854"/>
  <p:tag name="LATEXADDIN" val="\documentclass{article}&#10;\usepackage{amsmath}&#10;\pagestyle{empty}&#10;\begin{document}&#10;&#10;$$\frac{dn_P}{- kn_P} = \pi d_P^2 n_P^\frac{2}{3} \bar G \Gamma d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234.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1189.351"/>
  <p:tag name="LATEXADDIN" val="\documentclass{article}&#10;\usepackage{amsmath}&#10;\pagestyle{empty}&#10;\begin{document}&#10;&#10;$$\frac{\partial n_P}{\partial t_{rxn}} = - k \pi d_P^2 n_P^\frac{5}{3} \bar G \Gamma$$&#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235.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1219.348"/>
  <p:tag name="LATEXADDIN" val="\documentclass{article}&#10;\usepackage{amsmath}&#10;\pagestyle{empty}&#10;\begin{document}&#10;&#10;$$\frac{\partial n_p}{\partial t_{advection}} = \frac{n_{p_0} - n_p} \theta$$&#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236.xml><?xml version="1.0" encoding="utf-8"?>
<p:tagLst xmlns:a="http://schemas.openxmlformats.org/drawingml/2006/main" xmlns:r="http://schemas.openxmlformats.org/officeDocument/2006/relationships" xmlns:p="http://schemas.openxmlformats.org/presentationml/2006/main">
  <p:tag name="OUTPUTDPI" val="1200"/>
  <p:tag name="ORIGINALHEIGHT" val="1201.35"/>
  <p:tag name="ORIGINALWIDTH" val="1607.049"/>
  <p:tag name="LATEXADDIN" val="\documentclass{article}&#10;\usepackage{amsmath}&#10;\pagestyle{empty}&#10;\begin{document}&#10;&#10;$$\begin{array}{l}&#10;\frac{dn_p}{dt} = \frac{\partial n_p}{\partial t_{advection}} + \frac{\partial n_P}{\partial t_{rxn}}&#10;\\ \\&#10;\frac{\partial n_p}{\partial t_{advection}} = \frac{n_{p_0} - n_p}{\theta}&#10;\\ \\&#10;\frac{\partial n_P}{\partial t_{rxn}} = - k \pi d_P^2 n_P^\frac{5}{3} \bar G \Gamma &#10;\\ \\&#10;\frac{dn_p}{dt} = \frac{n_{p_0}}{\theta} - \frac{n_p}{\theta} - k \pi d_P^2 n_P^\frac{5}{3} \bar G \Gamma &#10;\end{array}$$&#10;&#10;&#10;\end{document}"/>
  <p:tag name="IGUANATEXSIZE" val="20"/>
  <p:tag name="IGUANATEXCURSOR" val="492"/>
  <p:tag name="TRANSPARENCY" val="True"/>
  <p:tag name="FILENAME" val=""/>
  <p:tag name="LATEXENGINEID" val="0"/>
  <p:tag name="TEMPFOLDER" val="c:\temp\"/>
  <p:tag name="LATEXFORMHEIGHT" val="312"/>
  <p:tag name="LATEXFORMWIDTH" val="384"/>
  <p:tag name="LATEXFORMWRAP" val="True"/>
  <p:tag name="BITMAPVECTOR" val="0"/>
</p:tagLst>
</file>

<file path=ppt/tags/tag237.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735.283"/>
  <p:tag name="LATEXADDIN" val="\documentclass{article}&#10;\usepackage{amsmath}&#10;\pagestyle{empty}&#10;\begin{document}&#10;&#10;$$ - \frac{3}{2} \left( n_P^{- \frac{2}{3}} - n_{P_0}^{- \frac{2}{3}} \right) = - k \pi d_P^2 \bar Gt \alpha$$&#10;&#10;&#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238.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n_P = \frac{6}{\pi d_P^3} \frac{C_P}{\rho_P}$$&#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239.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549.306"/>
  <p:tag name="LATEXADDIN" val="\documentclass{article}&#10;\usepackage{amsmath}&#10;\pagestyle{empty}&#10;\begin{document}&#10;&#10;$$1 = k \frac{2\pi}{3} \left( \frac{6}{\pi} \right)^\frac{2}{3} \bar Gt \alpha \left( \frac{C_P}{\rho_P} \right)^\frac{2}{3}$$&#10;&#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49.944"/>
  <p:tag name="LATEXADDIN" val="\documentclass{article}&#10;\usepackage{amsmath}&#10;\pagestyle{empty}&#10;\begin{document}&#10;&#10;$$V_t = \frac{g d_0}{18 \Phi \nu_{H_2O}}&#10;\frac{ \rho_{Floc_0} - \rho_{H_2O}}{\rho_{H_2O}}&#10;\left( \frac{d}{d_0} \right)^{D_{Fractal} - 1}$$&#10;&#10;&#10;\end{document}"/>
  <p:tag name="IGUANATEXSIZE" val="20"/>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240.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335.583"/>
  <p:tag name="LATEXADDIN" val="\documentclass{article}&#10;\usepackage{amsmath}&#10;\pagestyle{empty}&#10;\begin{document}&#10;&#10;$$C_P = \rho_P \frac{\pi}{6} \left( \frac{3}{2\pi} \frac{1}{k \bar Gt \alpha } \right)^\frac{3}{2}$$&#10;&#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241.xml><?xml version="1.0" encoding="utf-8"?>
<p:tagLst xmlns:a="http://schemas.openxmlformats.org/drawingml/2006/main" xmlns:r="http://schemas.openxmlformats.org/officeDocument/2006/relationships" xmlns:p="http://schemas.openxmlformats.org/presentationml/2006/main">
  <p:tag name="OUTPUTDPI" val="1200"/>
  <p:tag name="ORIGINALHEIGHT" val="487.4391"/>
  <p:tag name="ORIGINALWIDTH" val="1220.098"/>
  <p:tag name="LATEXADDIN" val="\documentclass{article}&#10;\usepackage{amsmath}&#10;\pagestyle{empty}&#10;\begin{document}&#10;&#10;$$\begin{array}{l}&#10;0.1 \frac{C_P}{\rho_P} \frac{6}{\pi} = &#10;\left( \frac{3}{2 \pi} \frac{1}{k x \bar Gt \alpha} \right)^\frac{3}{2}&#10;\\ \\&#10;x = 0.1^\frac{- 2}{3} = 4.64&#10;\end{array}$$&#10;&#10;&#10;\end{document}"/>
  <p:tag name="IGUANATEXSIZE" val="20"/>
  <p:tag name="IGUANATEXCURSOR" val="217"/>
  <p:tag name="TRANSPARENCY" val="True"/>
  <p:tag name="FILENAME" val=""/>
  <p:tag name="LATEXENGINEID" val="0"/>
  <p:tag name="TEMPFOLDER" val="c:\temp\"/>
  <p:tag name="LATEXFORMHEIGHT" val="312"/>
  <p:tag name="LATEXFORMWIDTH" val="384"/>
  <p:tag name="LATEXFORMWRAP" val="True"/>
  <p:tag name="BITMAPVECTOR" val="0"/>
</p:tagLst>
</file>

<file path=ppt/tags/tag242.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961.3798"/>
  <p:tag name="LATEXADDIN" val="\documentclass{article}&#10;\usepackage{amsmath}&#10;\pagestyle{empty}&#10;\begin{document}&#10;&#10;$$\bar Gt = \frac{3}{2} \frac{\left( \Lambda^2 - \Lambda_0^2 \right)}{k \pi d_{Clay}^2 \alph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243.xml><?xml version="1.0" encoding="utf-8"?>
<p:tagLst xmlns:a="http://schemas.openxmlformats.org/drawingml/2006/main" xmlns:r="http://schemas.openxmlformats.org/officeDocument/2006/relationships" xmlns:p="http://schemas.openxmlformats.org/presentationml/2006/main">
  <p:tag name="OUTPUTDPI" val="1200"/>
  <p:tag name="ORIGINALHEIGHT" val="207.724"/>
  <p:tag name="ORIGINALWIDTH" val="536.183"/>
  <p:tag name="LATEXADDIN" val="\documentclass{article}&#10;\usepackage{amsmath}&#10;\pagestyle{empty}&#10;\begin{document}&#10;&#10;$$\Lambda = n_{Clay}^\frac{- 1}{3}$$&#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244.xml><?xml version="1.0" encoding="utf-8"?>
<p:tagLst xmlns:a="http://schemas.openxmlformats.org/drawingml/2006/main" xmlns:r="http://schemas.openxmlformats.org/officeDocument/2006/relationships" xmlns:p="http://schemas.openxmlformats.org/presentationml/2006/main">
  <p:tag name="OUTPUTDPI" val="1200"/>
  <p:tag name="ORIGINALHEIGHT" val="312.7109"/>
  <p:tag name="ORIGINALWIDTH" val="1181.852"/>
  <p:tag name="LATEXADDIN" val="\documentclass{article}&#10;\usepackage{amsmath}&#10;\pagestyle{empty}&#10;\begin{document}&#10;&#10;$$n_{Clay} = \frac{6}{\pi d_{Clay}^3} \frac{C_{Clay}}{\rho_{Clay}}$$&#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245.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922.3847"/>
  <p:tag name="LATEXADDIN" val="\documentclass{article}&#10;\usepackage{amsmath}&#10;\pagestyle{empty}&#10;\begin{document}&#10;&#10;$$\bar Gt = \frac{3}{2} \frac{\Lambda^2}{k \pi d_{Clay}^2 \alpha}$$&#10;&#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246.xml><?xml version="1.0" encoding="utf-8"?>
<p:tagLst xmlns:a="http://schemas.openxmlformats.org/drawingml/2006/main" xmlns:r="http://schemas.openxmlformats.org/officeDocument/2006/relationships" xmlns:p="http://schemas.openxmlformats.org/presentationml/2006/main">
  <p:tag name="OUTPUTDPI" val="1200"/>
  <p:tag name="ORIGINALHEIGHT" val="347.2066"/>
  <p:tag name="ORIGINALWIDTH" val="1519.31"/>
  <p:tag name="LATEXADDIN" val="\documentclass{article}&#10;\usepackage{amsmath}&#10;\pagestyle{empty}&#10;\begin{document}&#10;&#10;&#10;$$C_{Clay} = \frac{\pi \rho_{Clay}}{6} \frac{1}{&#10;  \left( \frac{2}{3} k \pi \alpha \bar Gt \right)^\frac{3}{2}&#10;  }$$&#10;&#10;\end{document}"/>
  <p:tag name="IGUANATEXSIZE" val="20"/>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247.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1163.854"/>
  <p:tag name="LATEXADDIN" val="\documentclass{article}&#10;\usepackage{amsmath}&#10;\pagestyle{empty}&#10;\begin{document}&#10;&#10;$$pC^* = \log \left( \beta G \theta \Gamma \phi_0^\frac{2}{3} \right)$$&#10;&#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248.xml><?xml version="1.0" encoding="utf-8"?>
<p:tagLst xmlns:a="http://schemas.openxmlformats.org/drawingml/2006/main" xmlns:r="http://schemas.openxmlformats.org/officeDocument/2006/relationships" xmlns:p="http://schemas.openxmlformats.org/presentationml/2006/main">
  <p:tag name="OUTPUTDPI" val="1200"/>
  <p:tag name="ORIGINALHEIGHT" val="335.2081"/>
  <p:tag name="ORIGINALWIDTH" val="781.4023"/>
  <p:tag name="LATEXADDIN" val="\documentclass{article}&#10;\usepackage{amsmath}&#10;\pagestyle{empty}&#10;\begin{document}&#10;&#10;$$C^* = \frac{1}{\beta Gt \Gamma \phi_0^\frac{2}{3}}$$&#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249.xml><?xml version="1.0" encoding="utf-8"?>
<p:tagLst xmlns:a="http://schemas.openxmlformats.org/drawingml/2006/main" xmlns:r="http://schemas.openxmlformats.org/officeDocument/2006/relationships" xmlns:p="http://schemas.openxmlformats.org/presentationml/2006/main">
  <p:tag name="OUTPUTDPI" val="1200"/>
  <p:tag name="ORIGINALHEIGHT" val="346.4567"/>
  <p:tag name="ORIGINALWIDTH" val="1328.084"/>
  <p:tag name="LATEXADDIN" val="\documentclass{article}&#10;\usepackage{amsmath}&#10;\pagestyle{empty}&#10;\begin{document}&#10;&#10;$$\bar Gt = \frac{3}{2 k \pi \alpha} &#10;\left( \frac{\pi}{6} \frac{\rho_{Clay}}{C_{Clay}} \right)^\frac{2}{3}$$&#10;&#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640.045"/>
  <p:tag name="LATEXADDIN" val="\documentclass{article}&#10;\usepackage{amsmath}&#10;\pagestyle{empty}&#10;\begin{document}&#10;&#10;$$\phi_{Floc} = \phi_{Floc_0} \left( \frac{d}{d_0} \right)^{3 - D_{Fractal}}$$&#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250.xml><?xml version="1.0" encoding="utf-8"?>
<p:tagLst xmlns:a="http://schemas.openxmlformats.org/drawingml/2006/main" xmlns:r="http://schemas.openxmlformats.org/officeDocument/2006/relationships" xmlns:p="http://schemas.openxmlformats.org/presentationml/2006/main">
  <p:tag name="OUTPUTDPI" val="1200"/>
  <p:tag name="ORIGINALHEIGHT" val="315.7105"/>
  <p:tag name="ORIGINALWIDTH" val="1160.855"/>
  <p:tag name="LATEXADDIN" val="\documentclass{article}&#10;\usepackage{amsmath}&#10;\pagestyle{empty}&#10;\begin{document}&#10;&#10;$$\bar Gt = \frac{3}{2 \pi}&#10;\left( \frac{\pi}{6} \right)^\frac{2}{3} \frac{1}{k \alpha \phi^\frac{2}{3}}$$&#10;&#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251.xml><?xml version="1.0" encoding="utf-8"?>
<p:tagLst xmlns:a="http://schemas.openxmlformats.org/drawingml/2006/main" xmlns:r="http://schemas.openxmlformats.org/officeDocument/2006/relationships" xmlns:p="http://schemas.openxmlformats.org/presentationml/2006/main">
  <p:tag name="OUTPUTDPI" val="1200"/>
  <p:tag name="ORIGINALHEIGHT" val="440.1949"/>
  <p:tag name="ORIGINALWIDTH" val="1558.305"/>
  <p:tag name="LATEXADDIN" val="\documentclass{article}&#10;\usepackage{amsmath}&#10;\pagestyle{empty}&#10;\begin{document}&#10;&#10;$$\bar Gt = \frac{3}{2 \pi}&#10;  \left( \frac{\pi}{6} \right)^\frac{2}{3} \frac{1}{k \alpha \phi^\frac{2}{3} \left( \frac{C_0}{C_0} \right)^\frac{2}{3}}$$&#10;&#10;&#10;\end{document}"/>
  <p:tag name="IGUANATEXSIZE" val="20"/>
  <p:tag name="IGUANATEXCURSOR" val="232"/>
  <p:tag name="TRANSPARENCY" val="True"/>
  <p:tag name="FILENAME" val=""/>
  <p:tag name="LATEXENGINEID" val="0"/>
  <p:tag name="TEMPFOLDER" val="c:\temp\"/>
  <p:tag name="LATEXFORMHEIGHT" val="312"/>
  <p:tag name="LATEXFORMWIDTH" val="384"/>
  <p:tag name="LATEXFORMWRAP" val="True"/>
  <p:tag name="BITMAPVECTOR" val="0"/>
</p:tagLst>
</file>

<file path=ppt/tags/tag252.xml><?xml version="1.0" encoding="utf-8"?>
<p:tagLst xmlns:a="http://schemas.openxmlformats.org/drawingml/2006/main" xmlns:r="http://schemas.openxmlformats.org/officeDocument/2006/relationships" xmlns:p="http://schemas.openxmlformats.org/presentationml/2006/main">
  <p:tag name="OUTPUTDPI" val="1200"/>
  <p:tag name="ORIGINALHEIGHT" val="354.7057"/>
  <p:tag name="ORIGINALWIDTH" val="1394.826"/>
  <p:tag name="LATEXADDIN" val="\documentclass{article}&#10;\usepackage{amsmath}&#10;\pagestyle{empty}&#10;\begin{document}&#10;&#10;$$C^{\ast^\frac{2}{3}} = \frac{3}{2\pi} &#10;\left( \frac{\pi}{6} \right)^\frac{2}{3} \frac{1}{k \bar Gt \alpha \phi_0^\frac{2}{3}}$$ &#10;&#10;&#10;\end{document}"/>
  <p:tag name="IGUANATEXSIZE" val="20"/>
  <p:tag name="IGUANATEXCURSOR" val="211"/>
  <p:tag name="TRANSPARENCY" val="True"/>
  <p:tag name="FILENAME" val=""/>
  <p:tag name="LATEXENGINEID" val="0"/>
  <p:tag name="TEMPFOLDER" val="c:\temp\"/>
  <p:tag name="LATEXFORMHEIGHT" val="312"/>
  <p:tag name="LATEXFORMWIDTH" val="384"/>
  <p:tag name="LATEXFORMWRAP" val="True"/>
  <p:tag name="BITMAPVECTOR" val="0"/>
</p:tagLst>
</file>

<file path=ppt/tags/tag253.xml><?xml version="1.0" encoding="utf-8"?>
<p:tagLst xmlns:a="http://schemas.openxmlformats.org/drawingml/2006/main" xmlns:r="http://schemas.openxmlformats.org/officeDocument/2006/relationships" xmlns:p="http://schemas.openxmlformats.org/presentationml/2006/main">
  <p:tag name="OUTPUTDPI" val="1200"/>
  <p:tag name="ORIGINALHEIGHT" val="1090.364"/>
  <p:tag name="ORIGINALWIDTH" val="1298.088"/>
  <p:tag name="LATEXADDIN" val="\documentclass{article}&#10;\usepackage{amsmath}&#10;\pagestyle{empty}&#10;\begin{document}&#10;&#10;$$\begin{array}{l}&#10;V_{r_1} =  - \frac{Gr_1}{2}&#10;\\ \\&#10;V_{r_2} =  + \frac{Gr_2}{2}&#10;\\ \\&#10;\Delta V_r = \frac{G}{2} \left( r_1 + r_2 \right)&#10;\\ \\&#10;\left( r_1 + r_2 \right)_{Max} = \frac{2 \Delta V_{r_{Max}}}{G}&#10;\end{array}$$&#10;&#10;&#10;\end{document}"/>
  <p:tag name="IGUANATEXSIZE" val="44"/>
  <p:tag name="IGUANATEXCURSOR" val="302"/>
  <p:tag name="TRANSPARENCY" val="True"/>
  <p:tag name="FILENAME" val=""/>
  <p:tag name="LATEXENGINEID" val="0"/>
  <p:tag name="TEMPFOLDER" val="c:\temp\"/>
  <p:tag name="LATEXFORMHEIGHT" val="312"/>
  <p:tag name="LATEXFORMWIDTH" val="384"/>
  <p:tag name="LATEXFORMWRAP" val="True"/>
  <p:tag name="BITMAPVECTOR" val="0"/>
</p:tagLst>
</file>

<file path=ppt/tags/tag254.xml><?xml version="1.0" encoding="utf-8"?>
<p:tagLst xmlns:a="http://schemas.openxmlformats.org/drawingml/2006/main" xmlns:r="http://schemas.openxmlformats.org/officeDocument/2006/relationships" xmlns:p="http://schemas.openxmlformats.org/presentationml/2006/main">
  <p:tag name="OUTPUTDPI" val="1200"/>
  <p:tag name="ORIGINALHEIGHT" val="1664.792"/>
  <p:tag name="ORIGINALWIDTH" val="1650.544"/>
  <p:tag name="LATEXADDIN" val="\documentclass{article}&#10;\usepackage{amsmath}&#10;\pagestyle{empty}&#10;\begin{document}&#10;&#10;$$\begin{array}{l}&#10;V_{r_1} = \frac{Gr_1}{2}&#10;\\ \\&#10;V_{r_2} = - \frac{Gr_2}{2}&#10;\\ \\&#10;V_{t_2} = G \left( r_1 + r_2 \right)&#10;\\ \\&#10;\Delta V = V_{t_2} + V_{r_2} - V_{r_1}&#10;\\ \\&#10;\Delta V = G \left( r_1 + r_2 \right) - \frac{Gr_2}{2} - \frac{Gr_1}{2}&#10;\\ \\&#10;\Delta V = \frac{G}{2} \left( r_1 + r_2 \right)&#10;\end{array}$$&#10;&#10;&#10;\end{document}"/>
  <p:tag name="IGUANATEXSIZE" val="20"/>
  <p:tag name="IGUANATEXCURSOR" val="392"/>
  <p:tag name="TRANSPARENCY" val="True"/>
  <p:tag name="FILENAME" val=""/>
  <p:tag name="LATEXENGINEID" val="0"/>
  <p:tag name="TEMPFOLDER" val="c:\temp\"/>
  <p:tag name="LATEXFORMHEIGHT" val="312"/>
  <p:tag name="LATEXFORMWIDTH" val="384"/>
  <p:tag name="LATEXFORMWRAP" val="True"/>
  <p:tag name="BITMAPVECTOR" val="0"/>
</p:tagLst>
</file>

<file path=ppt/tags/tag255.xml><?xml version="1.0" encoding="utf-8"?>
<p:tagLst xmlns:a="http://schemas.openxmlformats.org/drawingml/2006/main" xmlns:r="http://schemas.openxmlformats.org/officeDocument/2006/relationships" xmlns:p="http://schemas.openxmlformats.org/presentationml/2006/main">
  <p:tag name="OUTPUTDPI" val="1200"/>
  <p:tag name="ORIGINALHEIGHT" val="91.48859"/>
  <p:tag name="ORIGINALWIDTH" val="194.2258"/>
  <p:tag name="LATEXADDIN" val="\documentclass{article}&#10;\usepackage{amsmath}&#10;\pagestyle{empty}&#10;\begin{document}&#10;&#10;$$ \Delta V$$&#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160.48"/>
  <p:tag name="ORIGINALWIDTH" val="2078.74"/>
  <p:tag name="LATEXADDIN" val="\documentclass{article}&#10;\usepackage{amsmath}&#10;\pagestyle{empty}&#10;\begin{document}&#10;&#10;&#10;$$\begin{array}{l}&#10;n_{Floc} = \frac{C_{Floc}}{\rlap{--} V_{Floc} \rho_{Floc}} = \frac{\phi _{Floc}}{\rlap{--} V_{Floc}}&#10;\\ \\&#10;n_{Floc_0} = \frac{\phi_{Floc_0}}{\rlap{--} V_{Floc_0}}&#10;\\ \\&#10;n_{Floc} = \frac{\phi_{Floc}}{\rlap{--} V_{Floc}} = \frac{\phi_{Floc_0} \left( \frac{d_{Floc}}{d_0} \right)^{3 - D_{Fractal}}}{\rlap{--} V_{Floc}}&#10;\\ \\&#10; = n_{Floc_0} \frac{\rlap{--} V_{Floc_0} \left( \frac{d_{Floc}}{d_0} \right)^{3 - D_{Fractal}}}{\rlap{--} V_{Floc}}&#10; \\ \\&#10;  = n_{Floc_0} \left( \frac{d_0}{d_{Floc}} \right)^3 \left( \frac{d_{Floc}}{d_0} \right)^{3 - {D_{Fractal}}}&#10;  \\ \\&#10;  n_{Floc} = n_{Floc_0} \left( \frac{d_0}{d_{Floc}} \right)^{D_{Fractal}}&#10;  \end{array}$$&#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564.6794"/>
  <p:tag name="LATEXADDIN" val="\documentclass{article}&#10;\usepackage{amsmath}&#10;\pagestyle{empty}&#10;\begin{document}&#10;&#10;$$\rlap{--} V_P = \frac{\pi}{6} d_P^3$$&#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59.843"/>
  <p:tag name="LATEXADDIN" val="\documentclass{article}&#10;\usepackage{amsmath}&#10;\pagestyle{empty}&#10;\begin{document}&#10;&#10;$$n_P = \frac{C_P}{\rlap{--} V_P \rho_P} = \frac{6}{\pi d_P^3} \frac{C_P}{\rho_P}$$&#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1.4398"/>
  <p:tag name="LATEXADDIN" val="\documentclass{article}&#10;\usepackage{amsmath}&#10;\pagestyle{empty}&#10;\begin{document}&#10;&#10;$$G = \sqrt{ \frac{\varepsilon}{\nu} }$$&#10;&#10;&#10;\end{document}"/>
  <p:tag name="IGUANATEXSIZE" val="3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65.1294"/>
  <p:tag name="LATEXADDIN" val="\documentclass{article}&#10;\usepackage{amsmath}&#10;\pagestyle{empty}&#10;\begin{document}&#10;&#10;$$\Lambda  = d_P \left( \frac{\pi }{6} \frac{\rho_P}{C_P} \right)^{\frac{1}{3}}$$&#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80.09"/>
  <p:tag name="LATEXADDIN" val="\documentclass{article}&#10;\usepackage{amsmath}&#10;\pagestyle{empty}&#10;\begin{document}&#10;&#10;$$n_P = n_{P_0} \left( \frac{d_0}{d_P} \right)^{D_{Fractal}}$$&#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521.9348"/>
  <p:tag name="LATEXADDIN" val="\documentclass{article}&#10;\usepackage{amsmath}&#10;\pagestyle{empty}&#10;\begin{document}&#10;&#10;$$\bar{v_r} \approx \bar{d_P} \bar G$$&#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60.4424"/>
  <p:tag name="LATEXADDIN" val="\documentclass{article}&#10;\usepackage{amsmath}&#10;\pagestyle{empty}&#10;\begin{document}&#10;&#10;&#10;$$\bar{v_r} \approx \bar{\Lambda} \bar G$$&#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521.9348"/>
  <p:tag name="LATEXADDIN" val="\documentclass{article}&#10;\usepackage{amsmath}&#10;\pagestyle{empty}&#10;\begin{document}&#10;&#10;$$\bar{v_r} \approx \bar{d_P} \bar G$$&#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60.4424"/>
  <p:tag name="LATEXADDIN" val="\documentclass{article}&#10;\usepackage{amsmath}&#10;\pagestyle{empty}&#10;\begin{document}&#10;&#10;&#10;$$\bar{v_r} \approx \bar{\Lambda} \bar G$$&#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2.9172"/>
  <p:tag name="LATEXADDIN" val="\documentclass{article}&#10;\usepackage{amsmath}&#10;\pagestyle{empty}&#10;\begin{document}&#10;&#10;$$\frac{\Lambda}{d_{Floc} G} - \frac{dt}{2}$$&#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2.9172"/>
  <p:tag name="LATEXADDIN" val="\documentclass{article}&#10;\usepackage{amsmath}&#10;\pagestyle{empty}&#10;\begin{document}&#10;&#10;$$\frac{\Lambda}{d_{Floc} G} + \frac{dt}{2}$$&#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371.2036"/>
  <p:tag name="LATEXADDIN" val="\documentclass{article}&#10;\usepackage{amsmath}&#10;\pagestyle{empty}&#10;\begin{document}&#10;&#10;$$\frac{\Lambda}{d_{Floc} G}$$&#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337.4578"/>
  <p:tag name="LATEXADDIN" val="\documentclass{article}&#10;\usepackage{amsmath}&#10;\pagestyle{empty}&#10;\begin{document}&#10;&#10;$$ \propto \pi d_P^2$$&#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343.4571"/>
  <p:tag name="LATEXADDIN" val="\documentclass{article}&#10;\usepackage{amsmath}&#10;\pagestyle{empty}&#10;\begin{document}&#10;&#10;&#10;$$\left[ \frac{mW}{kg} \right]$$&#10;&#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65.7293"/>
  <p:tag name="LATEXADDIN" val="\documentclass{article}&#10;\usepackage{amsmath}&#10;\pagestyle{empty}&#10;\begin{document}&#10;&#10;&#10;$$ \propto t$$&#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229.4713"/>
  <p:tag name="LATEXADDIN" val="\documentclass{article}&#10;\usepackage{amsmath}&#10;\pagestyle{empty}&#10;\begin{document}&#10;&#10;&#10;$$ \propto v_r$$&#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96.73788"/>
  <p:tag name="ORIGINALWIDTH" val="153.7308"/>
  <p:tag name="LATEXADDIN" val="\documentclass{article}&#10;\usepackage{amsmath}&#10;\pagestyle{empty}&#10;\begin{document}&#10;&#10;$$v_r t$$&#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209.2239"/>
  <p:tag name="LATEXADDIN" val="\documentclass{article}&#10;\usepackage{amsmath}&#10;\pagestyle{empty}&#10;\begin{document}&#10;&#10;&#10;$$\pi d_P^2$$&#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956.1305"/>
  <p:tag name="LATEXADDIN" val="\documentclass{article}&#10;\usepackage{amsmath}&#10;\pagestyle{empty}&#10;\begin{document}&#10;&#10;$$\rlap{--} V_{\rm{Cleared}} \propto \pi d_P^2 v_r t$$&#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8.74016"/>
  <p:tag name="LATEXADDIN" val="\documentclass{article}&#10;\usepackage{amsmath}&#10;\pagestyle{empty}&#10;\begin{document}&#10;&#10;&#10;$$\Lambda$$&#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32.7334"/>
  <p:tag name="LATEXADDIN" val="\documentclass{article}&#10;\usepackage{amsmath}&#10;\pagestyle{empty}&#10;\begin{document}&#10;&#10;&#10;$$d_P$$&#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775.4031"/>
  <p:tag name="LATEXADDIN" val="\documentclass{article}&#10;\usepackage{amsmath}&#10;\pagestyle{empty}&#10;\begin{document}&#10;&#10;&#10;$$v_r = f \left( \varepsilon ,\nu ,\Lambda \right)$$&#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811.3986"/>
  <p:tag name="LATEXADDIN" val="\documentclass{article}&#10;\usepackage{amsmath}&#10;\pagestyle{empty}&#10;\begin{document}&#10;&#10;&#10;$$v_r = f \left( \varepsilon ,\nu ,d_p \right)$$&#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073.866"/>
  <p:tag name="LATEXADDIN" val="\documentclass{article}&#10;\usepackage{amsmath}&#10;\pagestyle{empty}&#10;\begin{document}&#10;&#10;&#10;$$G = \sqrt \frac{C_D A_P a^3 V_{pa}^3}{2 \rlap{--} V \nu} $$&#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726.6591"/>
  <p:tag name="LATEXADDIN" val="\documentclass{article}&#10;\usepackage{amsmath}&#10;\pagestyle{empty}&#10;\begin{document}&#10;&#10;$$v_r = \Lambda f \left( \varepsilon ,\nu \right)$$&#10;&#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762.6547"/>
  <p:tag name="LATEXADDIN" val="\documentclass{article}&#10;\usepackage{amsmath}&#10;\pagestyle{empty}&#10;\begin{document}&#10;&#10;$$v_r = d_p f \left( \varepsilon ,\nu \right)$$&#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89.4263"/>
  <p:tag name="LATEXADDIN" val="\documentclass{article}&#10;\usepackage{amsmath}&#10;\usepackage{xcolor}&#10;\pagestyle{empty}&#10;\begin{document}&#10;&#10;$$v_r \approx \Lambda &#10;\textcolor{red}{&#10;\sqrt{ \frac{\varepsilon}{\nu} }&#10;}&#10;$$&#10;&#10;&#10;\end{document}"/>
  <p:tag name="IGUANATEXSIZE" val="20"/>
  <p:tag name="IGUANATEXCURSOR" val="44"/>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25.4218"/>
  <p:tag name="LATEXADDIN" val="\documentclass{article}&#10;\usepackage{amsmath}&#10;\usepackage{xcolor}&#10;\pagestyle{empty}&#10;\begin{document}&#10;&#10;$$v_r \approx d_p &#10;\textcolor{red}{&#10;\sqrt{ \frac{\varepsilon}{\nu} }&#10;}$$&#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96.438"/>
  <p:tag name="LATEXADDIN" val="\documentclass{article}&#10;\usepackage{amsmath}&#10;\pagestyle{empty}&#10;\begin{document}&#10;&#10;$$v_r \approx d_p G$$&#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1674.541"/>
  <p:tag name="LATEXADDIN" val="\documentclass{article}&#10;\usepackage{amsmath}&#10;\pagestyle{empty}&#10;\begin{document}&#10;&#10;$$\Lambda = \rm{ \left[ L \right]&#10;\, \, \, \, \,&#10;\varepsilon = \left[ \frac{L^2}{T^3} \right] &#10;\, \, \, \, \,&#10;\nu  = \left[ \frac{L^2}{T} \right] }$$&#10;&#10;&#10;\end{document}"/>
  <p:tag name="IGUANATEXSIZE" val="20"/>
  <p:tag name="IGUANATEXCURSOR" val="230"/>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645.6693"/>
  <p:tag name="LATEXADDIN" val="\documentclass{article}&#10;\usepackage{amsmath}&#10;\pagestyle{empty}&#10;\begin{document}&#10;&#10;&#10;$$\lambda_v = \Pi_{kv} \eta_K$$&#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89.6888"/>
  <p:tag name="LATEXADDIN" val="\documentclass{article}&#10;\usepackage{amsmath}&#10;\pagestyle{empty}&#10;\begin{document}&#10;&#10;$$\Pi_{kv} = 50$$&#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003.375"/>
  <p:tag name="LATEXADDIN" val="\documentclass{article}&#10;\usepackage{amsmath}&#10;\pagestyle{empty}&#10;\begin{document}&#10;&#10;$$\rlap{--} V_{\rm{Cleared}} \propto \pi d_P^2 v_r t_c$$&#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493.4384"/>
  <p:tag name="LATEXADDIN" val="\documentclass{article}&#10;\usepackage{amsmath}&#10;\pagestyle{empty}&#10;\begin{document}&#10;&#10;$$C_D \approx 1.9$$&#10;&#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96.438"/>
  <p:tag name="LATEXADDIN" val="\documentclass{article}&#10;\usepackage{amsmath}&#10;\pagestyle{empty}&#10;\begin{document}&#10;&#10;$$v_r \approx d_p G$$&#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788.1515"/>
  <p:tag name="LATEXADDIN" val="\documentclass{article}&#10;\usepackage{amsmath}&#10;\pagestyle{empty}&#10;\begin{document}&#10;&#10;&#10;$$\rlap{--} V_{Occupied} = \Lambda^3$$&#10;&#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596.1754"/>
  <p:tag name="LATEXADDIN" val="\documentclass{article}&#10;\usepackage{amsmath}&#10;\pagestyle{empty}&#10;\begin{document}&#10;&#10;$$t_c = \frac{\Lambda^2}{\pi d_P^2 G}$$&#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596.1754"/>
  <p:tag name="LATEXADDIN" val="\documentclass{article}&#10;\usepackage{amsmath}&#10;\pagestyle{empty}&#10;\begin{document}&#10;&#10;&#10;$$t_c = \frac{\Lambda^3}{\pi d_P^3 G}$$&#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43.7195"/>
  <p:tag name="ORIGINALWIDTH" val="608.9238"/>
  <p:tag name="LATEXADDIN" val="\documentclass{article}&#10;\usepackage{amsmath}&#10;\pagestyle{empty}&#10;\begin{document}&#10;&#10;&#10;$$dN_c = \frac{\alpha}{t_c} dt$$&#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10;$$dN_c = \pi \frac{d_P^2}{\Lambda^2} G \alpha dt$$&#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dN_c = \pi \frac{d_P^3}{\Lambda^3} G \alpha dt$$&#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057.368"/>
  <p:tag name="LATEXADDIN" val="\documentclass{article}&#10;\usepackage{amsmath}&#10;\pagestyle{empty}&#10;\begin{document}&#10;&#10;&#10;$$\varepsilon_{Max} \cong \frac{ \left( \Pi_{Plate} V \right)^3}{W_{Plate}}$$&#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10;$$dN_c = \pi \frac{d_P^2}{\Lambda^2} G \alpha dt$$&#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041.62"/>
  <p:tag name="LATEXADDIN" val="\documentclass{article}&#10;\usepackage{amsmath}&#10;\pagestyle{empty}&#10;\begin{document}&#10;&#10;$$dN_c = \pi d_P^2 n_P^\frac{2}{3} \bar G \alpha dt$$&#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dN_c = \pi \frac{d_P^3}{\Lambda^3} G \alpha dt$$&#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041.62"/>
  <p:tag name="LATEXADDIN" val="\documentclass{article}&#10;\usepackage{amsmath}&#10;\pagestyle{empty}&#10;\begin{document}&#10;&#10;$$dN_c = \pi d_P^3 n_P \bar G \alpha dt$$&#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031.121"/>
  <p:tag name="LATEXADDIN" val="\documentclass{article}&#10;\usepackage{amsmath}&#10;\pagestyle{empty}&#10;\begin{document}&#10;&#10;&#10;$$dN_c = \pi d_T^2n_T^\frac{1}{3} G \Gamma dt$$&#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716.9104"/>
  <p:tag name="LATEXADDIN" val="\documentclass{article}&#10;\usepackage{amsmath}&#10;\pagestyle{empty}&#10;\begin{document}&#10;&#10;$$\frac{dn_P}{dN_c} =  - k n_P$$&#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2 n_P^\frac{2}{3} \bar G \alpha d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3 n_P \bar G \alpha d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705.6618"/>
  <p:tag name="LATEXADDIN" val="\documentclass{article}&#10;\usepackage{amsmath}&#10;\pagestyle{empty}&#10;\begin{document}&#10;&#10;$$\frac{dn_S}{dN_c} =  - k n_T$$&#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346.082"/>
  <p:tag name="LATEXADDIN" val="\documentclass{article}&#10;\usepackage{amsmath}&#10;\pagestyle{empty}&#10;\begin{document}&#10;&#10;&#10;$$dn_S =  - k n_T \pi d_T^2 n_T^\frac{2}{3} G \Gamma dt$$&#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175.853"/>
  <p:tag name="LATEXADDIN" val="\documentclass{article}&#10;\usepackage{amsmath}&#10;\pagestyle{empty}&#10;\begin{document}&#10;&#10;$$\varepsilon _{Max} = \Pi_{Plate}\frac{\bar v^3}{W_{Plate}}$$&#10;&#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2 n_P^\frac{2}{3} \bar G \alpha d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3 n_P \bar G \alpha d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10;$$n_P = \frac{6}{\pi d_P^3} \frac{C_P}{\rho_P}$$&#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1673.791"/>
  <p:tag name="LATEXADDIN" val="\documentclass{article}&#10;\usepackage{amsmath}&#10;\pagestyle{empty}&#10;\begin{document}&#10;&#10;&#10;$$\int \limits_{n_{P_0}}^{n_P} n_P^{- \frac{5}{3}} dn_P  = - k \pi d_P^2 \bar G \alpha &#10;\int \limits_0^t dt $$&#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1651.294"/>
  <p:tag name="LATEXADDIN" val="\documentclass{article}&#10;\usepackage{amsmath}&#10;\pagestyle{empty}&#10;\begin{document}&#10;&#10;$$\int \limits_{n_{P_0}}^{n_P} n_P^{- 2} dn_P &#10;= - \pi k d_P^3 \bar G \alpha \int \limits_0^t dt $$&#10;&#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63.967"/>
  <p:tag name="ORIGINALWIDTH" val="1272.591"/>
  <p:tag name="LATEXADDIN" val="\documentclass{article}&#10;\usepackage{amsmath}&#10;\pagestyle{empty}&#10;\begin{document}&#10;&#10;&#10;$$\Pi_{Plate} = \frac{ \left( \varepsilon_{Max} W_{Plate} \right)}{\bar v^3}$$&#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735.283"/>
  <p:tag name="LATEXADDIN" val="\documentclass{article}&#10;\usepackage{amsmath}&#10;\pagestyle{empty}&#10;\begin{document}&#10;&#10;&#10;$$- \frac{3}{2} \left( n_P^{- \frac{2}{3}} - n_{P_0}^{ - \frac{2}{3}} \right) =  - k \pi d_P^2 \bar Gt \alpha$$&#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1223.097"/>
  <p:tag name="LATEXADDIN" val="\documentclass{article}&#10;\usepackage{amsmath}&#10;\pagestyle{empty}&#10;\begin{document}&#10;&#10;&#10;$$\frac{1}{n_P} - \frac{1}{n_{P_0}} = \pi k d_P^3 \bar Gt \alpha$$&#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509.936"/>
  <p:tag name="LATEXADDIN" val="\documentclass{article}&#10;\usepackage{amsmath}&#10;\pagestyle{empty}&#10;\begin{document}&#10;&#10;$$pC^* = p \left( \frac{n_P}{n_{P_0}} \right) = \frac{3}{2} \log \left( \frac{2}{3} \pi k d_P^2 n_{P_0}^\frac{2}{3}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242.22"/>
  <p:tag name="LATEXADDIN" val="\documentclass{article}&#10;\usepackage{amsmath}&#10;\pagestyle{empty}&#10;\begin{document}&#10;&#10;$$pC^* = p \left( \frac{n_P}{n_{P_0}} \right) = \log \left( \pi k d_P^3 n_{P_0}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322.085"/>
  <p:tag name="LATEXADDIN" val="\documentclass{article}&#10;\usepackage{amsmath}&#10;\pagestyle{empty}&#10;\begin{document}&#10;&#10;$$\frac{3}{2} \left( \Lambda^2 - \Lambda_0^2 \right) = k \pi d_P^2 Gt \Gamma$$&#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546.307"/>
  <p:tag name="LATEXADDIN" val="\documentclass{article}&#10;\usepackage{amsmath}&#10;\pagestyle{empty}&#10;\begin{document}&#10;&#10;$$1 = k \frac{2\pi}{3} \left( \frac{6}{\pi} \right)^\frac{2}{3} Gt \Gamma \left( \frac{C_P}{\rho_P} \right)^\frac{2}{3}$$&#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83.015"/>
  <p:tag name="LATEXADDIN" val="\documentclass{article}&#10;\usepackage{amsmath}&#10;\pagestyle{empty}&#10;\begin{document}&#10;&#10;$$pC^* = \frac{3}{2} \log \left( \frac{2}{3} 6^\frac{2}{3} \pi ^\frac{1}{3} k \phi_0^\frac{2}{3} Gt \Gamm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346.082"/>
  <p:tag name="LATEXADDIN" val="\documentclass{article}&#10;\usepackage{amsmath}&#10;\pagestyle{empty}&#10;\begin{document}&#10;&#10;&#10;$$dn_S =  - k n_T \pi d_T^2 n_T^\frac{2}{3} G \Gamma dt$$&#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1644.544"/>
  <p:tag name="LATEXADDIN" val="\documentclass{article}&#10;\usepackage{amsmath}&#10;\pagestyle{empty}&#10;\begin{document}&#10;&#10;$$\int \limits_{n_{S_{in}}}^{n_{S_{out}}} dn_S  &#10;= - k \pi d_T^2 n_T^\frac{5}{3}  G \Gamma \int \limits_0^t dt$$&#10;&#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487.064"/>
  <p:tag name="LATEXADDIN" val="\documentclass{article}&#10;\usepackage{amsmath}&#10;\pagestyle{empty}&#10;\begin{document}&#10;&#10;$$n_{S_{out}} = n_{S_{in}} - k \pi d_T^2 n_T^\frac{5}{3} Gt \Gamma$$&#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5">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227241</TotalTime>
  <Words>4184</Words>
  <Application>Microsoft Office PowerPoint</Application>
  <PresentationFormat>On-screen Show (4:3)</PresentationFormat>
  <Paragraphs>530</Paragraphs>
  <Slides>90</Slides>
  <Notes>36</Notes>
  <HiddenSlides>0</HiddenSlides>
  <MMClips>0</MMClips>
  <ScaleCrop>false</ScaleCrop>
  <HeadingPairs>
    <vt:vector size="10" baseType="variant">
      <vt:variant>
        <vt:lpstr>Fonts Used</vt:lpstr>
      </vt:variant>
      <vt:variant>
        <vt:i4>8</vt:i4>
      </vt:variant>
      <vt:variant>
        <vt:lpstr>Theme</vt:lpstr>
      </vt:variant>
      <vt:variant>
        <vt:i4>2</vt:i4>
      </vt:variant>
      <vt:variant>
        <vt:lpstr>Links</vt:lpstr>
      </vt:variant>
      <vt:variant>
        <vt:i4>5</vt:i4>
      </vt:variant>
      <vt:variant>
        <vt:lpstr>Embedded OLE Servers</vt:lpstr>
      </vt:variant>
      <vt:variant>
        <vt:i4>1</vt:i4>
      </vt:variant>
      <vt:variant>
        <vt:lpstr>Slide Titles</vt:lpstr>
      </vt:variant>
      <vt:variant>
        <vt:i4>90</vt:i4>
      </vt:variant>
    </vt:vector>
  </HeadingPairs>
  <TitlesOfParts>
    <vt:vector size="106" baseType="lpstr">
      <vt:lpstr>Arial</vt:lpstr>
      <vt:lpstr>Cambria Math</vt:lpstr>
      <vt:lpstr>Candara</vt:lpstr>
      <vt:lpstr>GreekC</vt:lpstr>
      <vt:lpstr>Helvetica</vt:lpstr>
      <vt:lpstr>Symbol</vt:lpstr>
      <vt:lpstr>Times New Roman</vt:lpstr>
      <vt:lpstr>Wingdings</vt:lpstr>
      <vt:lpstr>Lecture 4540 2015</vt:lpstr>
      <vt:lpstr>Lecture 4540 2016</vt:lpstr>
      <vt:lpstr>file:///C:\Users\mw24\Google%20Drive\Mathcad%2015%20files\Flocculation%20model%20diameter%20vs%20particle%20spacing.xmcd\Selection%20107%20655%20533%201062</vt:lpstr>
      <vt:lpstr>file:///C:\Users\mw24\Google%20Drive\Mathcad%2015%20files\Rapid%20mix%20exploration%202.xmcd\Selection%2043%20795%20408%201090</vt:lpstr>
      <vt:lpstr>file:///C:\Users\mw24\Google%20Drive\Mathcad%2015%20files\Rapid%20mix%20exploration%202.xmcd\Selection%20635%20843%201011%201130</vt:lpstr>
      <vt:lpstr>file:///C:\Users\mw24\Google%20Drive\Mathcad%2015%20files\FractalFlocModel.xmcd\Selection%2067%205067%20461%205346</vt:lpstr>
      <vt:lpstr>file:///C:\Users\mw24\Google%20Drive\Mathcad%2015%20files\Rapid%20mix%20exploration%202.xmcd\Selection%2051%207947%20380%208242</vt:lpstr>
      <vt:lpstr>Equation</vt:lpstr>
      <vt:lpstr>Flocculation Models</vt:lpstr>
      <vt:lpstr>PowerPoint Presentation</vt:lpstr>
      <vt:lpstr>Overview</vt:lpstr>
      <vt:lpstr>What is Flocculation?</vt:lpstr>
      <vt:lpstr>The Challenge of Flocculation</vt:lpstr>
      <vt:lpstr>Ten State Standards</vt:lpstr>
      <vt:lpstr>Mechanical Flocculation</vt:lpstr>
      <vt:lpstr>Recommended G and Gq values:  Turbidity or Color Removal (Mechanical flocculators) </vt:lpstr>
      <vt:lpstr>Mechanical Design: mixing with paddles</vt:lpstr>
      <vt:lpstr>Mechanical Flocculators and Energy Dissipation Rate</vt:lpstr>
      <vt:lpstr>Computational Fluid Dynamics Analysis</vt:lpstr>
      <vt:lpstr>What is ε_Max for mechanical flocculators?</vt:lpstr>
      <vt:lpstr>Uniformity of mixing requires </vt:lpstr>
      <vt:lpstr>Mechanical Flocculators Summary</vt:lpstr>
      <vt:lpstr>Hydraulic Flocculators</vt:lpstr>
      <vt:lpstr>Flocculator Geometry</vt:lpstr>
      <vt:lpstr>Why aren’t hydraulic flocculators used more often?</vt:lpstr>
      <vt:lpstr>Schulz and Okun (Hydraulic flocculators)</vt:lpstr>
      <vt:lpstr>AguaClara flocculator design continues to evolve rapidly</vt:lpstr>
      <vt:lpstr>Edge of Knowledge Alert</vt:lpstr>
      <vt:lpstr>Fractal Flocculation Theory</vt:lpstr>
      <vt:lpstr>Flocculation models based on geometry and stickiness of nanoparticles can predict performance</vt:lpstr>
      <vt:lpstr>Human hair is 50 mm in diameter</vt:lpstr>
      <vt:lpstr>Sizes of a few particles</vt:lpstr>
      <vt:lpstr>How much coagulant should we add?</vt:lpstr>
      <vt:lpstr>Dissolved organic matter (DOM) covers the coagulant nanoparticles </vt:lpstr>
      <vt:lpstr>PowerPoint Presentation</vt:lpstr>
      <vt:lpstr>How do the flocs grow?</vt:lpstr>
      <vt:lpstr>The size changes produced by flocculation are dramatic</vt:lpstr>
      <vt:lpstr>It requires many sequential doubling collisions to make a big floc</vt:lpstr>
      <vt:lpstr>Fractals capture the idea that volume isn’t conserved</vt:lpstr>
      <vt:lpstr>Fractal Geometry</vt:lpstr>
      <vt:lpstr>Buoyant Density of Flocs </vt:lpstr>
      <vt:lpstr>Fractal Terminal Velocity Equations</vt:lpstr>
      <vt:lpstr>Floc Terminal Velocity</vt:lpstr>
      <vt:lpstr>Collision Model of the Flocculation Process</vt:lpstr>
      <vt:lpstr>Average distance between particles is the cube root of the volume occupied (L)</vt:lpstr>
      <vt:lpstr>Comparison of classic and hypothesized collision models</vt:lpstr>
      <vt:lpstr>Classic Models: Relative velocity scales with diameter</vt:lpstr>
      <vt:lpstr>PowerPoint Presentation</vt:lpstr>
      <vt:lpstr>Model assumption differences are about the relative velocities</vt:lpstr>
      <vt:lpstr>Proposed (L) Long Range Transport Hypothesis*</vt:lpstr>
      <vt:lpstr>How much water is cleared (filtered) from a floc’s perspective?</vt:lpstr>
      <vt:lpstr>Use dimensional analysis to get a relative velocity</vt:lpstr>
      <vt:lpstr>Collision rates for the two assumptions</vt:lpstr>
      <vt:lpstr>Collision Rate and Particle Removal</vt:lpstr>
      <vt:lpstr>Integrate</vt:lpstr>
      <vt:lpstr>pC*: A dimensionless measure of removal efficiency</vt:lpstr>
      <vt:lpstr>We can test the collision models with laboratory data</vt:lpstr>
      <vt:lpstr>Coiled Tube Flocculation Residual Turbidity Analyzer</vt:lpstr>
      <vt:lpstr>Diameter Scaling</vt:lpstr>
      <vt:lpstr>Separation Distance Scaling</vt:lpstr>
      <vt:lpstr>Relative velocities appear to scale with average separation distance</vt:lpstr>
      <vt:lpstr>Floc model for viscous dominated collisions</vt:lpstr>
      <vt:lpstr>Model predictions?</vt:lpstr>
      <vt:lpstr>PowerPoint Presentation</vt:lpstr>
      <vt:lpstr>Predictions for required Gq also suggest that L scaling is correct</vt:lpstr>
      <vt:lpstr>Track surface area to assign probabilities to collisions</vt:lpstr>
      <vt:lpstr>There are 3 possible initial points of contact that can lead to attachment </vt:lpstr>
      <vt:lpstr>The flocculation model is far from complete </vt:lpstr>
      <vt:lpstr>4 major assumptions of the floc model</vt:lpstr>
      <vt:lpstr>Particle collisions appears to be dominated by viscous shear</vt:lpstr>
      <vt:lpstr>What does Gt mean?</vt:lpstr>
      <vt:lpstr>Fractal Flocculation Conclusions</vt:lpstr>
      <vt:lpstr>What is the model missing?</vt:lpstr>
      <vt:lpstr>Review</vt:lpstr>
      <vt:lpstr>Surface coverage (G) of clay by coagulant precipitate</vt:lpstr>
      <vt:lpstr>Surface coverage (G) &lt;&lt; 1 and small loss to reactor walls</vt:lpstr>
      <vt:lpstr>Surface coverage (G) &lt;&lt; 1 and small loss to reactor walls</vt:lpstr>
      <vt:lpstr>Even with simplified assumptions, including G complicates the analysis</vt:lpstr>
      <vt:lpstr>Solving for residual turbidity results in a complicated equation</vt:lpstr>
      <vt:lpstr>Floc Model Equations for G</vt:lpstr>
      <vt:lpstr>Ratio of clay surface area to total surface area (including reactor walls)</vt:lpstr>
      <vt:lpstr>Poisson distribution and coagulant loss to walls combined to get surface coverage </vt:lpstr>
      <vt:lpstr>Poisson distribution and coagulant loss to walls combined to get surface coverage </vt:lpstr>
      <vt:lpstr>Clay platelet geometry</vt:lpstr>
      <vt:lpstr>Clay platelet geometry</vt:lpstr>
      <vt:lpstr>Surface coverage of clay</vt:lpstr>
      <vt:lpstr>Solving for Coagulant Dose</vt:lpstr>
      <vt:lpstr>Loss of clay to reactor walls</vt:lpstr>
      <vt:lpstr>Effect of stacking and wall loss in a 10 cm diameter flocculator with 20 NTU</vt:lpstr>
      <vt:lpstr>Slow velocity through the annulus, Fast velocity at separation L</vt:lpstr>
      <vt:lpstr>CMFR model</vt:lpstr>
      <vt:lpstr> </vt:lpstr>
      <vt:lpstr>PowerPoint Presentation</vt:lpstr>
      <vt:lpstr>Comparison with Karen’s model</vt:lpstr>
      <vt:lpstr>Why might floc collision fail if the flocs are of very different sizes?</vt:lpstr>
      <vt:lpstr>Collision of two small flocs</vt:lpstr>
      <vt:lpstr>Collision of a small floc with a large floc</vt:lpstr>
      <vt:lpstr>Collision of a small floc with a large floc</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Monroe Weber-Shirk</cp:lastModifiedBy>
  <cp:revision>6756</cp:revision>
  <dcterms:created xsi:type="dcterms:W3CDTF">2009-05-27T15:44:15Z</dcterms:created>
  <dcterms:modified xsi:type="dcterms:W3CDTF">2019-02-14T16:28:36Z</dcterms:modified>
</cp:coreProperties>
</file>